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0" r:id="rId3"/>
    <p:sldId id="314" r:id="rId4"/>
    <p:sldId id="321" r:id="rId5"/>
    <p:sldId id="322" r:id="rId6"/>
    <p:sldId id="339" r:id="rId7"/>
    <p:sldId id="324" r:id="rId8"/>
    <p:sldId id="331" r:id="rId9"/>
    <p:sldId id="326" r:id="rId10"/>
    <p:sldId id="332" r:id="rId11"/>
    <p:sldId id="334" r:id="rId12"/>
    <p:sldId id="32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8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1141-FC0B-CC43-A76E-420776A25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E6B76-668B-294B-AA9B-9298574D6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5D6CA-6DC5-6549-BC15-CF0E226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064F2-C200-6146-BB2D-547B059A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29551-1703-B347-8DE2-48CB5335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F7C0-F435-074B-B66F-9E8C2662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75E83-4F5A-5E43-B1A4-45C6A9DC9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D0360-E406-4A46-8960-2F822229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3ED8C-B819-414F-B169-3E56DA4A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0406D-C640-6443-9311-7CEBB292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7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CF2EB-C871-7F4A-A560-072575900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A6B2A-B2EA-F241-8A53-4F85CD555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89A46-4940-F541-B0E0-403A9CC2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5B826-6CB2-7A4B-8A84-9B6569E4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B513B-5927-4742-AB15-0264AD15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9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7BF2-C3EE-E940-9F01-10146AE9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B9EA8-F42A-F84A-A94D-509E236E6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DAF9F-C251-FC4D-8004-3FBB7439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6B827-B6EF-0144-8109-12217DB1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4A54F-2F8C-7A45-ACAE-EDE5B036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751D-B239-894B-83B2-D6DC4E7A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041A5-3FFB-B242-9B5C-870868E4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B8A0F-87F4-B445-B0BF-ACFADB5A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6331C-2044-FA43-9A94-A681C08C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991C3-50EA-0247-88E2-EB91D6CE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0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96ED-9CA1-1B47-8D73-8F5C6DCD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38474-E67F-F14C-B28C-748586511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02A32-08F9-7F46-900A-97C2073C9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5FF44-60F4-BA43-BB7E-1E16ECF6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6D212-9C8A-8842-9EF1-2BF2C9B3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6CCE9-C014-3E4A-85C9-BB55C095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0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F0DC-C353-9344-A3FF-AFA915D4C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84EF6-3EF2-9141-B799-121FD1024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DBA2D-8AC1-FB46-81B9-69B9D3C1F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EF0FE-87B1-894B-9714-2AE7B90D5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1A918-009C-714A-92D2-5D09E1DBB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0807D-8D40-F742-9F9D-6B32F370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ABD4D-ED09-2945-9DB2-78AB73BB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15F44-905F-9645-B573-190ED04B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9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809F-DCB5-C843-B3BF-90FB2B15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92F98-2642-CD4E-99EB-538FF903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9B524-F3A7-D747-9B54-CA8C98D9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D7AB4-65F3-7649-944E-F64C3111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1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87A35-B703-FF46-81C7-0D4B28A4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0B39C-68C2-0747-B0EF-B57B0C1F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F48B9-11A2-FF47-8A02-C1DB1618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1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630B-CB34-EA4B-9AD7-B1409CEBF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26ED5-7051-F546-A948-2E81E51A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42396-7D6A-5A4A-A4CA-765090AAC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CDF95-E1DE-E543-9BA7-A96335C4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39FA5-00CA-BA40-B939-15E8F421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8CA60-87C4-6248-BBBD-E8E8B4A6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CAD7-FD0B-3D46-8461-0DE05BDBE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9DCD9-B35F-A94B-AB98-0476DF0EC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ED62-95B4-B34B-92F1-3F64BE9C5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8121F-6438-274B-8E62-A9A3659E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1552-8708-1A4C-8FFD-DFB692B1DB4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CA75B-ED99-8B4F-8946-8FE46A03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3B35A-587F-3D44-B353-861675A7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9C0C9-3FB5-4243-B79F-20457C4E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70B23-CFAF-564B-8E2D-8DF81E2A8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42DD6-65A0-1941-8523-5794ACFC9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71552-8708-1A4C-8FFD-DFB692B1DB4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C00F8-8D49-ED4E-85D8-D24B85FC5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2A70-0B48-9D4F-A827-E2BB18909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720F-4CA3-B643-990B-11605A89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5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BDAC-9FEF-1248-B892-17E0F96D7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B1FD4-328B-124D-BDD4-35F3095DD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Body Fat Project</a:t>
            </a:r>
          </a:p>
        </p:txBody>
      </p:sp>
    </p:spTree>
    <p:extLst>
      <p:ext uri="{BB962C8B-B14F-4D97-AF65-F5344CB8AC3E}">
        <p14:creationId xmlns:p14="http://schemas.microsoft.com/office/powerpoint/2010/main" val="9192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37"/>
    </mc:Choice>
    <mc:Fallback xmlns="">
      <p:transition spd="slow" advTm="4293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CADB-9CAC-7747-AEB1-1166AC23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Description of Your 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19367-FDEB-D94F-9F4F-9772176E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052"/>
            <a:ext cx="10515600" cy="4715911"/>
          </a:xfrm>
        </p:spPr>
        <p:txBody>
          <a:bodyPr>
            <a:normAutofit fontScale="92500"/>
          </a:bodyPr>
          <a:lstStyle/>
          <a:p>
            <a:r>
              <a:rPr lang="en-US" dirty="0"/>
              <a:t>Describe some important, statistical properties of the model</a:t>
            </a:r>
          </a:p>
          <a:p>
            <a:pPr lvl="1"/>
            <a:r>
              <a:rPr lang="en-US" u="sng" dirty="0"/>
              <a:t>Example 1</a:t>
            </a:r>
            <a:r>
              <a:rPr lang="en-US" dirty="0"/>
              <a:t>: Waist coefficient was significant at 0.05 based on two-sided t-test with p-value BLANK</a:t>
            </a:r>
          </a:p>
          <a:p>
            <a:pPr lvl="1"/>
            <a:r>
              <a:rPr lang="en-US" u="sng" dirty="0"/>
              <a:t>Example 2</a:t>
            </a:r>
            <a:r>
              <a:rPr lang="en-US" dirty="0"/>
              <a:t>: Overall model is significant at 0.05 based on an F-test with p-value BLANK</a:t>
            </a:r>
          </a:p>
          <a:p>
            <a:pPr lvl="1"/>
            <a:r>
              <a:rPr lang="en-US" u="sng" dirty="0"/>
              <a:t>Example 3</a:t>
            </a:r>
            <a:r>
              <a:rPr lang="en-US" dirty="0"/>
              <a:t>: </a:t>
            </a:r>
            <a:r>
              <a:rPr lang="en-US" dirty="0" err="1"/>
              <a:t>Coef</a:t>
            </a:r>
            <a:r>
              <a:rPr lang="en-US" dirty="0"/>
              <a:t> BLANK is significant and negative, suggesting BLANK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also discuss other aspects of your model, especially interpreting the coefficients of your linear model if you have more than one predictors</a:t>
            </a:r>
          </a:p>
          <a:p>
            <a:endParaRPr lang="en-US" dirty="0"/>
          </a:p>
          <a:p>
            <a:r>
              <a:rPr lang="en-US" u="sng" dirty="0"/>
              <a:t>Reminder</a:t>
            </a:r>
            <a:r>
              <a:rPr lang="en-US" dirty="0"/>
              <a:t>: only present the </a:t>
            </a:r>
            <a:r>
              <a:rPr lang="en-US" b="1" dirty="0"/>
              <a:t>most relevant </a:t>
            </a:r>
            <a:r>
              <a:rPr lang="en-US" dirty="0"/>
              <a:t>descriptions of your final model.</a:t>
            </a:r>
          </a:p>
        </p:txBody>
      </p:sp>
    </p:spTree>
    <p:extLst>
      <p:ext uri="{BB962C8B-B14F-4D97-AF65-F5344CB8AC3E}">
        <p14:creationId xmlns:p14="http://schemas.microsoft.com/office/powerpoint/2010/main" val="340386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680"/>
    </mc:Choice>
    <mc:Fallback xmlns="">
      <p:transition spd="slow" advTm="9768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F47D-EDF9-884E-8310-3D01B564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Diagnostics, Strengths and Weaknesses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6976-3476-984B-9A24-5C7CCAC8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any model diagnostics you have done</a:t>
            </a:r>
          </a:p>
          <a:p>
            <a:pPr lvl="1"/>
            <a:r>
              <a:rPr lang="en-US" u="sng" dirty="0"/>
              <a:t>Example 1</a:t>
            </a:r>
            <a:r>
              <a:rPr lang="en-US" dirty="0"/>
              <a:t>: We used residual plot to diagnose linearity and homoskedasticity</a:t>
            </a:r>
          </a:p>
          <a:p>
            <a:pPr lvl="1"/>
            <a:r>
              <a:rPr lang="en-US" u="sng" dirty="0"/>
              <a:t>Example 2</a:t>
            </a:r>
            <a:r>
              <a:rPr lang="en-US" dirty="0"/>
              <a:t>: We checked for Normality of the error terms using BLANK</a:t>
            </a:r>
          </a:p>
          <a:p>
            <a:pPr lvl="1"/>
            <a:r>
              <a:rPr lang="en-US" u="sng" dirty="0"/>
              <a:t>Example 3</a:t>
            </a:r>
            <a:r>
              <a:rPr lang="en-US" dirty="0"/>
              <a:t>: We checked for influential/leverage points.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Present plots/tables/statistics in a concise and precise manner</a:t>
            </a:r>
          </a:p>
          <a:p>
            <a:pPr lvl="1"/>
            <a:r>
              <a:rPr lang="en-US" dirty="0"/>
              <a:t>What does this plot assess? </a:t>
            </a:r>
          </a:p>
          <a:p>
            <a:pPr lvl="1"/>
            <a:r>
              <a:rPr lang="en-US" dirty="0"/>
              <a:t>What should we be looking for?</a:t>
            </a:r>
          </a:p>
          <a:p>
            <a:pPr lvl="1"/>
            <a:r>
              <a:rPr lang="en-US" dirty="0"/>
              <a:t>Does your model meet the criterions? (</a:t>
            </a:r>
            <a:r>
              <a:rPr lang="en-US" dirty="0" err="1"/>
              <a:t>e.g.plot</a:t>
            </a:r>
            <a:r>
              <a:rPr lang="en-US" dirty="0"/>
              <a:t> looking flat, p-</a:t>
            </a:r>
            <a:r>
              <a:rPr lang="en-US" dirty="0" err="1"/>
              <a:t>values,etc</a:t>
            </a:r>
            <a:r>
              <a:rPr lang="en-US" dirty="0"/>
              <a:t>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42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774"/>
    </mc:Choice>
    <mc:Fallback xmlns="">
      <p:transition spd="slow" advTm="10077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65C8-DBA2-B044-A5DE-F7B5591D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0217" cy="1325563"/>
          </a:xfrm>
        </p:spPr>
        <p:txBody>
          <a:bodyPr>
            <a:normAutofit/>
          </a:bodyPr>
          <a:lstStyle/>
          <a:p>
            <a:r>
              <a:rPr lang="en-US" dirty="0"/>
              <a:t>An Example Slide on Strengths and Weaknesses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B581-D80C-1049-A12E-3B246F597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57" y="1600200"/>
            <a:ext cx="10515600" cy="49831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/>
              <a:t>Final Model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Body Fat ~ -38 + 0.1* Predictor X1</a:t>
            </a:r>
          </a:p>
          <a:p>
            <a:r>
              <a:rPr lang="en-US" b="1" dirty="0"/>
              <a:t>Strengths</a:t>
            </a:r>
          </a:p>
          <a:p>
            <a:pPr lvl="1"/>
            <a:r>
              <a:rPr lang="en-US" dirty="0"/>
              <a:t>Very simple (waist in inches)</a:t>
            </a:r>
          </a:p>
          <a:p>
            <a:pPr lvl="1"/>
            <a:r>
              <a:rPr lang="en-US" dirty="0"/>
              <a:t>Explains BLANK of variation in body fat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Weaknesses</a:t>
            </a:r>
          </a:p>
          <a:p>
            <a:pPr lvl="1"/>
            <a:r>
              <a:rPr lang="en-US" dirty="0"/>
              <a:t>Prediction is not accurate: some examples include </a:t>
            </a:r>
          </a:p>
          <a:p>
            <a:pPr lvl="2"/>
            <a:r>
              <a:rPr lang="en-US" dirty="0"/>
              <a:t>47% of predictions within +/- 3% of true value</a:t>
            </a:r>
          </a:p>
          <a:p>
            <a:pPr lvl="2"/>
            <a:r>
              <a:rPr lang="en-US" dirty="0"/>
              <a:t>74% of predictions within +/- 5% of true value</a:t>
            </a:r>
          </a:p>
          <a:p>
            <a:pPr lvl="2"/>
            <a:r>
              <a:rPr lang="en-US" dirty="0"/>
              <a:t>99% of predictions within +/- 10% of true value</a:t>
            </a:r>
          </a:p>
          <a:p>
            <a:pPr lvl="1"/>
            <a:r>
              <a:rPr lang="en-US" dirty="0"/>
              <a:t>Extrapolation issues when waist is less than 26 inches and greater than 88 inches</a:t>
            </a:r>
          </a:p>
        </p:txBody>
      </p:sp>
    </p:spTree>
    <p:extLst>
      <p:ext uri="{BB962C8B-B14F-4D97-AF65-F5344CB8AC3E}">
        <p14:creationId xmlns:p14="http://schemas.microsoft.com/office/powerpoint/2010/main" val="243803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135"/>
    </mc:Choice>
    <mc:Fallback xmlns="">
      <p:transition spd="slow" advTm="17413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E500-BC00-164F-93BF-1DD9697D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44080-5453-094D-AB90-89C7123E3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5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These slides are only meant to show </a:t>
            </a:r>
            <a:r>
              <a:rPr lang="en-US" b="1" dirty="0"/>
              <a:t>one </a:t>
            </a:r>
            <a:r>
              <a:rPr lang="en-US" dirty="0"/>
              <a:t>approach to present your materials.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</a:t>
            </a:r>
            <a:r>
              <a:rPr lang="en-US" b="1" dirty="0"/>
              <a:t>do not</a:t>
            </a:r>
            <a:r>
              <a:rPr lang="en-US" dirty="0"/>
              <a:t> have to follow the slides below to get full credit.</a:t>
            </a:r>
          </a:p>
          <a:p>
            <a:endParaRPr lang="en-US" dirty="0"/>
          </a:p>
          <a:p>
            <a:r>
              <a:rPr lang="en-US" dirty="0"/>
              <a:t>Ultimately, what we are looking for is whether you have </a:t>
            </a:r>
            <a:r>
              <a:rPr lang="en-US" b="1" dirty="0"/>
              <a:t>clear and convincing</a:t>
            </a:r>
            <a:r>
              <a:rPr lang="en-US" dirty="0"/>
              <a:t> argument for your final model</a:t>
            </a:r>
          </a:p>
          <a:p>
            <a:pPr lvl="1"/>
            <a:r>
              <a:rPr lang="en-US" b="1" dirty="0"/>
              <a:t>Clear: </a:t>
            </a:r>
            <a:r>
              <a:rPr lang="en-US" dirty="0"/>
              <a:t>data scientists </a:t>
            </a:r>
            <a:r>
              <a:rPr lang="en-US" dirty="0">
                <a:sym typeface="Wingdings" pitchFamily="2" charset="2"/>
              </a:rPr>
              <a:t>can understand your analysis and model</a:t>
            </a:r>
          </a:p>
          <a:p>
            <a:pPr lvl="1"/>
            <a:r>
              <a:rPr lang="en-US" b="1" dirty="0">
                <a:sym typeface="Wingdings" pitchFamily="2" charset="2"/>
              </a:rPr>
              <a:t>Convincing</a:t>
            </a:r>
            <a:r>
              <a:rPr lang="en-US" dirty="0">
                <a:sym typeface="Wingdings" pitchFamily="2" charset="2"/>
              </a:rPr>
              <a:t> = </a:t>
            </a:r>
            <a:r>
              <a:rPr lang="en-US" u="sng" dirty="0">
                <a:sym typeface="Wingdings" pitchFamily="2" charset="2"/>
              </a:rPr>
              <a:t>correct</a:t>
            </a:r>
            <a:r>
              <a:rPr lang="en-US" dirty="0">
                <a:sym typeface="Wingdings" pitchFamily="2" charset="2"/>
              </a:rPr>
              <a:t> &amp; </a:t>
            </a:r>
            <a:r>
              <a:rPr lang="en-US" u="sng" dirty="0">
                <a:sym typeface="Wingdings" pitchFamily="2" charset="2"/>
              </a:rPr>
              <a:t>strongest </a:t>
            </a:r>
            <a:r>
              <a:rPr lang="en-US" dirty="0">
                <a:sym typeface="Wingdings" pitchFamily="2" charset="2"/>
              </a:rPr>
              <a:t>evidence for your final model</a:t>
            </a:r>
          </a:p>
          <a:p>
            <a:pPr lvl="2"/>
            <a:r>
              <a:rPr lang="en-US" dirty="0">
                <a:sym typeface="Wingdings" pitchFamily="2" charset="2"/>
              </a:rPr>
              <a:t>How did you make the trade-off between accuracy vs simplicity vs robustness? </a:t>
            </a:r>
          </a:p>
          <a:p>
            <a:pPr lvl="2"/>
            <a:r>
              <a:rPr lang="en-US" dirty="0"/>
              <a:t>Are you making convincing and reasonable trade-offs?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03"/>
    </mc:Choice>
    <mc:Fallback xmlns="">
      <p:transition spd="slow" advTm="1451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4C85-17AC-E24F-97EF-FC822B56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482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An Example Slide on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8B79A-6ABE-934D-86D8-2CB9637F8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322"/>
            <a:ext cx="10992678" cy="5626426"/>
          </a:xfrm>
        </p:spPr>
        <p:txBody>
          <a:bodyPr>
            <a:normAutofit/>
          </a:bodyPr>
          <a:lstStyle/>
          <a:p>
            <a:r>
              <a:rPr lang="en-US" dirty="0"/>
              <a:t>We impute </a:t>
            </a:r>
            <a:r>
              <a:rPr lang="en-US" b="1" dirty="0"/>
              <a:t>individual BLANK’s </a:t>
            </a:r>
            <a:r>
              <a:rPr lang="en-US" dirty="0"/>
              <a:t>due to BLANK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deleted </a:t>
            </a:r>
            <a:r>
              <a:rPr lang="en-US" b="1" dirty="0"/>
              <a:t>two individuals (BLANK and BLANK)</a:t>
            </a:r>
            <a:r>
              <a:rPr lang="en-US" dirty="0"/>
              <a:t> due to BLANK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Final Cleaned Data</a:t>
            </a:r>
            <a:r>
              <a:rPr lang="en-US" dirty="0"/>
              <a:t>: </a:t>
            </a:r>
            <a:r>
              <a:rPr lang="en-US" b="1" dirty="0"/>
              <a:t>n=250 </a:t>
            </a:r>
            <a:r>
              <a:rPr lang="en-US" dirty="0"/>
              <a:t>(from n=252) with p = BLANK predictors</a:t>
            </a:r>
          </a:p>
          <a:p>
            <a:pPr lvl="1"/>
            <a:r>
              <a:rPr lang="en-US" dirty="0"/>
              <a:t>Predictors: BLANK, BLANK, BLANK,…,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346848-540C-AA48-A34E-589E6E28F5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7976179"/>
              </p:ext>
            </p:extLst>
          </p:nvPr>
        </p:nvGraphicFramePr>
        <p:xfrm>
          <a:off x="1096337" y="1690492"/>
          <a:ext cx="735383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093">
                  <a:extLst>
                    <a:ext uri="{9D8B030D-6E8A-4147-A177-3AD203B41FA5}">
                      <a16:colId xmlns:a16="http://schemas.microsoft.com/office/drawing/2014/main" val="1931450050"/>
                    </a:ext>
                  </a:extLst>
                </a:gridCol>
                <a:gridCol w="1980581">
                  <a:extLst>
                    <a:ext uri="{9D8B030D-6E8A-4147-A177-3AD203B41FA5}">
                      <a16:colId xmlns:a16="http://schemas.microsoft.com/office/drawing/2014/main" val="3576124933"/>
                    </a:ext>
                  </a:extLst>
                </a:gridCol>
                <a:gridCol w="1980581">
                  <a:extLst>
                    <a:ext uri="{9D8B030D-6E8A-4147-A177-3AD203B41FA5}">
                      <a16:colId xmlns:a16="http://schemas.microsoft.com/office/drawing/2014/main" val="407764629"/>
                    </a:ext>
                  </a:extLst>
                </a:gridCol>
                <a:gridCol w="1980581">
                  <a:extLst>
                    <a:ext uri="{9D8B030D-6E8A-4147-A177-3AD203B41FA5}">
                      <a16:colId xmlns:a16="http://schemas.microsoft.com/office/drawing/2014/main" val="259747676"/>
                    </a:ext>
                  </a:extLst>
                </a:gridCol>
              </a:tblGrid>
              <a:tr h="443739">
                <a:tc>
                  <a:txBody>
                    <a:bodyPr/>
                    <a:lstStyle/>
                    <a:p>
                      <a:r>
                        <a:rPr lang="en-US" dirty="0"/>
                        <a:t>Individual (IDNO)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Obs.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Imputed Obs.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Imputation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497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BLANK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Some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Some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BLANK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05276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B3460BB-817F-DF4C-B8A7-62B07769A9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175901"/>
              </p:ext>
            </p:extLst>
          </p:nvPr>
        </p:nvGraphicFramePr>
        <p:xfrm>
          <a:off x="1096337" y="3626041"/>
          <a:ext cx="6606862" cy="1371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897">
                  <a:extLst>
                    <a:ext uri="{9D8B030D-6E8A-4147-A177-3AD203B41FA5}">
                      <a16:colId xmlns:a16="http://schemas.microsoft.com/office/drawing/2014/main" val="1931450050"/>
                    </a:ext>
                  </a:extLst>
                </a:gridCol>
                <a:gridCol w="3856965">
                  <a:extLst>
                    <a:ext uri="{9D8B030D-6E8A-4147-A177-3AD203B41FA5}">
                      <a16:colId xmlns:a16="http://schemas.microsoft.com/office/drawing/2014/main" val="3576124933"/>
                    </a:ext>
                  </a:extLst>
                </a:gridCol>
              </a:tblGrid>
              <a:tr h="483664">
                <a:tc>
                  <a:txBody>
                    <a:bodyPr/>
                    <a:lstStyle/>
                    <a:p>
                      <a:r>
                        <a:rPr lang="en-US" dirty="0"/>
                        <a:t>Individual (IDNO)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Obs.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497605"/>
                  </a:ext>
                </a:extLst>
              </a:tr>
              <a:tr h="443739">
                <a:tc>
                  <a:txBody>
                    <a:bodyPr/>
                    <a:lstStyle/>
                    <a:p>
                      <a:r>
                        <a:rPr lang="en-US" dirty="0"/>
                        <a:t>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Some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052769"/>
                  </a:ext>
                </a:extLst>
              </a:tr>
              <a:tr h="443739">
                <a:tc>
                  <a:txBody>
                    <a:bodyPr/>
                    <a:lstStyle/>
                    <a:p>
                      <a:r>
                        <a:rPr lang="en-US" dirty="0"/>
                        <a:t>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Some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00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61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354"/>
    </mc:Choice>
    <mc:Fallback xmlns="">
      <p:transition spd="slow" advTm="17735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A0B2-FDB0-B64F-BD11-9EA150C6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Slide on Defining the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EC96-C238-AC44-AD5B-29C9A8AE3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560443"/>
            <a:ext cx="11022496" cy="5118652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/>
              <a:t>Accuracy</a:t>
            </a:r>
            <a:r>
              <a:rPr lang="en-US" dirty="0"/>
              <a:t>: we measured accuracy using the following criteria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Criteria</a:t>
            </a:r>
            <a:r>
              <a:rPr lang="en-US" dirty="0"/>
              <a:t>: (RMSE, R^2, etc.)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Why</a:t>
            </a:r>
            <a:r>
              <a:rPr lang="en-US" dirty="0"/>
              <a:t>: simple to interpret and ubiquitous </a:t>
            </a:r>
          </a:p>
          <a:p>
            <a:pPr lvl="1"/>
            <a:endParaRPr lang="en-US" dirty="0"/>
          </a:p>
          <a:p>
            <a:r>
              <a:rPr lang="en-US" u="sng" dirty="0"/>
              <a:t>Simplicity</a:t>
            </a:r>
            <a:r>
              <a:rPr lang="en-US" dirty="0"/>
              <a:t>: linear models with at most </a:t>
            </a:r>
            <a:r>
              <a:rPr lang="en-US" b="1" dirty="0"/>
              <a:t>BLANK</a:t>
            </a:r>
            <a:r>
              <a:rPr lang="en-US" dirty="0"/>
              <a:t> </a:t>
            </a:r>
            <a:r>
              <a:rPr lang="en-US" b="1" dirty="0"/>
              <a:t>predictors</a:t>
            </a:r>
            <a:r>
              <a:rPr lang="en-US" dirty="0"/>
              <a:t> +  prior works [citation]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Y ~ 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Y ~ BLANK [citation]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Y ~ exhaustive BLANK-var combination (e.g. all 3-variable models)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u="sng" dirty="0"/>
              <a:t>Robustness</a:t>
            </a:r>
            <a:r>
              <a:rPr lang="en-US" dirty="0"/>
              <a:t>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Check against prior models of body fat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Check for extrapolation (e.g. impossible body fat %)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Sensitivity analysis of slope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Etc.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2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155"/>
    </mc:Choice>
    <mc:Fallback xmlns="">
      <p:transition spd="slow" advTm="12815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0A9A-73FC-794B-9263-95D5F6CD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(Tables)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BBCFE6-F14F-FA4F-A31B-B53166E762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116024"/>
              </p:ext>
            </p:extLst>
          </p:nvPr>
        </p:nvGraphicFramePr>
        <p:xfrm>
          <a:off x="1401417" y="1600200"/>
          <a:ext cx="9680716" cy="3808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179">
                  <a:extLst>
                    <a:ext uri="{9D8B030D-6E8A-4147-A177-3AD203B41FA5}">
                      <a16:colId xmlns:a16="http://schemas.microsoft.com/office/drawing/2014/main" val="144999738"/>
                    </a:ext>
                  </a:extLst>
                </a:gridCol>
                <a:gridCol w="2420179">
                  <a:extLst>
                    <a:ext uri="{9D8B030D-6E8A-4147-A177-3AD203B41FA5}">
                      <a16:colId xmlns:a16="http://schemas.microsoft.com/office/drawing/2014/main" val="1699990857"/>
                    </a:ext>
                  </a:extLst>
                </a:gridCol>
                <a:gridCol w="2420179">
                  <a:extLst>
                    <a:ext uri="{9D8B030D-6E8A-4147-A177-3AD203B41FA5}">
                      <a16:colId xmlns:a16="http://schemas.microsoft.com/office/drawing/2014/main" val="2719226269"/>
                    </a:ext>
                  </a:extLst>
                </a:gridCol>
                <a:gridCol w="2420179">
                  <a:extLst>
                    <a:ext uri="{9D8B030D-6E8A-4147-A177-3AD203B41FA5}">
                      <a16:colId xmlns:a16="http://schemas.microsoft.com/office/drawing/2014/main" val="1551614662"/>
                    </a:ext>
                  </a:extLst>
                </a:gridCol>
              </a:tblGrid>
              <a:tr h="97744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</a:t>
                      </a:r>
                    </a:p>
                    <a:p>
                      <a:r>
                        <a:rPr lang="en-US" dirty="0"/>
                        <a:t>(R-Squared)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Simplicity</a:t>
                      </a:r>
                    </a:p>
                    <a:p>
                      <a:r>
                        <a:rPr lang="en-US" dirty="0"/>
                        <a:t>(# of predictors)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Robustness</a:t>
                      </a:r>
                    </a:p>
                    <a:p>
                      <a:r>
                        <a:rPr lang="en-US" dirty="0"/>
                        <a:t>(similar to prior model by []?)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13666"/>
                  </a:ext>
                </a:extLst>
              </a:tr>
              <a:tr h="566297">
                <a:tc>
                  <a:txBody>
                    <a:bodyPr/>
                    <a:lstStyle/>
                    <a:p>
                      <a:r>
                        <a:rPr lang="en-US" dirty="0"/>
                        <a:t>Y ~ 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78473"/>
                  </a:ext>
                </a:extLst>
              </a:tr>
              <a:tr h="566297">
                <a:tc>
                  <a:txBody>
                    <a:bodyPr/>
                    <a:lstStyle/>
                    <a:p>
                      <a:r>
                        <a:rPr lang="en-US" dirty="0"/>
                        <a:t>Y ~ 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02623"/>
                  </a:ext>
                </a:extLst>
              </a:tr>
              <a:tr h="566297">
                <a:tc>
                  <a:txBody>
                    <a:bodyPr/>
                    <a:lstStyle/>
                    <a:p>
                      <a:r>
                        <a:rPr lang="en-US" dirty="0"/>
                        <a:t>Y ~ 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055155"/>
                  </a:ext>
                </a:extLst>
              </a:tr>
              <a:tr h="566297">
                <a:tc>
                  <a:txBody>
                    <a:bodyPr/>
                    <a:lstStyle/>
                    <a:p>
                      <a:r>
                        <a:rPr lang="en-US" dirty="0"/>
                        <a:t>Y ~ 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776865"/>
                  </a:ext>
                </a:extLst>
              </a:tr>
              <a:tr h="566297">
                <a:tc>
                  <a:txBody>
                    <a:bodyPr/>
                    <a:lstStyle/>
                    <a:p>
                      <a:r>
                        <a:rPr lang="en-US" dirty="0"/>
                        <a:t>Y ~ 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58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76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33"/>
    </mc:Choice>
    <mc:Fallback xmlns="">
      <p:transition spd="slow" advTm="4683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D517-2222-5A7A-34E1-EAAABC9C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(Graphical)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48AA8E-4164-9CB4-ABDD-F63D51200546}"/>
              </a:ext>
            </a:extLst>
          </p:cNvPr>
          <p:cNvCxnSpPr>
            <a:cxnSpLocks/>
          </p:cNvCxnSpPr>
          <p:nvPr/>
        </p:nvCxnSpPr>
        <p:spPr>
          <a:xfrm>
            <a:off x="1759227" y="4253949"/>
            <a:ext cx="35979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968E64-A5BC-EE16-17DC-C6BA3562B1E3}"/>
              </a:ext>
            </a:extLst>
          </p:cNvPr>
          <p:cNvCxnSpPr>
            <a:cxnSpLocks/>
          </p:cNvCxnSpPr>
          <p:nvPr/>
        </p:nvCxnSpPr>
        <p:spPr>
          <a:xfrm flipV="1">
            <a:off x="1742662" y="1666462"/>
            <a:ext cx="0" cy="25874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65EEF3-EF25-0282-F466-7884CDE162BE}"/>
              </a:ext>
            </a:extLst>
          </p:cNvPr>
          <p:cNvSpPr txBox="1"/>
          <p:nvPr/>
        </p:nvSpPr>
        <p:spPr>
          <a:xfrm>
            <a:off x="4204253" y="4373218"/>
            <a:ext cx="115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Accuracy </a:t>
            </a:r>
          </a:p>
          <a:p>
            <a:pPr algn="ctr"/>
            <a:r>
              <a:rPr lang="en-US" dirty="0"/>
              <a:t>(R^2)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CEDEF-6E14-8F0D-D6D7-F4354FE18C44}"/>
              </a:ext>
            </a:extLst>
          </p:cNvPr>
          <p:cNvSpPr txBox="1"/>
          <p:nvPr/>
        </p:nvSpPr>
        <p:spPr>
          <a:xfrm>
            <a:off x="-99388" y="1899410"/>
            <a:ext cx="1858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Simplicity </a:t>
            </a:r>
          </a:p>
          <a:p>
            <a:pPr algn="ctr"/>
            <a:r>
              <a:rPr lang="en-US" dirty="0"/>
              <a:t>(# of predictors)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DB0E27-30D8-82EB-B123-01D7E9E89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542" y="1690688"/>
            <a:ext cx="6318181" cy="210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65768D-3007-BA4A-E599-206216836A12}"/>
              </a:ext>
            </a:extLst>
          </p:cNvPr>
          <p:cNvSpPr txBox="1"/>
          <p:nvPr/>
        </p:nvSpPr>
        <p:spPr>
          <a:xfrm>
            <a:off x="8646222" y="3796748"/>
            <a:ext cx="3455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Source: </a:t>
            </a:r>
            <a:r>
              <a:rPr lang="en-US" sz="1200" dirty="0" err="1"/>
              <a:t>datanovia.com</a:t>
            </a:r>
            <a:r>
              <a:rPr lang="en-US" sz="1200" dirty="0"/>
              <a:t> (</a:t>
            </a:r>
            <a:r>
              <a:rPr lang="en-US" sz="1200" dirty="0" err="1"/>
              <a:t>Alboukadel</a:t>
            </a:r>
            <a:r>
              <a:rPr lang="en-US" sz="1200" dirty="0"/>
              <a:t>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536DE6-E743-F558-0281-DA2BCDDCD0A5}"/>
              </a:ext>
            </a:extLst>
          </p:cNvPr>
          <p:cNvSpPr/>
          <p:nvPr/>
        </p:nvSpPr>
        <p:spPr>
          <a:xfrm>
            <a:off x="2319134" y="1899411"/>
            <a:ext cx="155709" cy="1281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3D51EB-258F-DB09-27C7-9DF789237C2F}"/>
              </a:ext>
            </a:extLst>
          </p:cNvPr>
          <p:cNvSpPr/>
          <p:nvPr/>
        </p:nvSpPr>
        <p:spPr>
          <a:xfrm>
            <a:off x="2569270" y="3207587"/>
            <a:ext cx="155709" cy="1281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32E556-241F-6168-F11A-6E182B9A5164}"/>
              </a:ext>
            </a:extLst>
          </p:cNvPr>
          <p:cNvSpPr/>
          <p:nvPr/>
        </p:nvSpPr>
        <p:spPr>
          <a:xfrm>
            <a:off x="4475926" y="3593528"/>
            <a:ext cx="155709" cy="1281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169A70-F0FF-2273-F077-F896E5FF26A8}"/>
              </a:ext>
            </a:extLst>
          </p:cNvPr>
          <p:cNvSpPr/>
          <p:nvPr/>
        </p:nvSpPr>
        <p:spPr>
          <a:xfrm>
            <a:off x="3472902" y="3135116"/>
            <a:ext cx="155709" cy="1281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86053A-B35F-2253-A296-2BD8961B3058}"/>
              </a:ext>
            </a:extLst>
          </p:cNvPr>
          <p:cNvSpPr/>
          <p:nvPr/>
        </p:nvSpPr>
        <p:spPr>
          <a:xfrm>
            <a:off x="2875731" y="2633582"/>
            <a:ext cx="155709" cy="1281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6AB2DE-9F71-DFE1-5C2A-FC65030E3229}"/>
              </a:ext>
            </a:extLst>
          </p:cNvPr>
          <p:cNvSpPr txBox="1"/>
          <p:nvPr/>
        </p:nvSpPr>
        <p:spPr>
          <a:xfrm>
            <a:off x="1673087" y="5566591"/>
            <a:ext cx="8845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/>
              <a:t>Reminder</a:t>
            </a:r>
          </a:p>
          <a:p>
            <a:pPr algn="ctr"/>
            <a:r>
              <a:rPr lang="en-US" sz="2200" dirty="0"/>
              <a:t>Only present the </a:t>
            </a:r>
            <a:r>
              <a:rPr lang="en-US" sz="2200" b="1" dirty="0"/>
              <a:t>most relevant </a:t>
            </a:r>
            <a:r>
              <a:rPr lang="en-US" sz="2200" dirty="0"/>
              <a:t>plot or table; don’t over-present evidence</a:t>
            </a:r>
          </a:p>
        </p:txBody>
      </p:sp>
    </p:spTree>
    <p:extLst>
      <p:ext uri="{BB962C8B-B14F-4D97-AF65-F5344CB8AC3E}">
        <p14:creationId xmlns:p14="http://schemas.microsoft.com/office/powerpoint/2010/main" val="17613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16A9-D301-BC40-B0AC-469DA64A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576B-ACFF-F04E-A789-8A0BEA83C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go into more details about how you found your best model and/or the strengths/weakness of each model in words</a:t>
            </a:r>
          </a:p>
          <a:p>
            <a:pPr lvl="1"/>
            <a:r>
              <a:rPr lang="en-US" u="sng" dirty="0"/>
              <a:t>Example 1</a:t>
            </a:r>
            <a:r>
              <a:rPr lang="en-US" dirty="0"/>
              <a:t>: Model A is comparable to models B-F; the R-squared only increases by 3% </a:t>
            </a:r>
          </a:p>
          <a:p>
            <a:pPr lvl="1"/>
            <a:r>
              <a:rPr lang="en-US" u="sng" dirty="0"/>
              <a:t>Example 2</a:t>
            </a:r>
            <a:r>
              <a:rPr lang="en-US" dirty="0"/>
              <a:t>: Model A is the most simple compared to models B-F.</a:t>
            </a:r>
          </a:p>
          <a:p>
            <a:pPr lvl="1"/>
            <a:endParaRPr lang="en-US" dirty="0"/>
          </a:p>
          <a:p>
            <a:r>
              <a:rPr lang="en-US" dirty="0"/>
              <a:t>You can also make some statistical comments that are important.</a:t>
            </a:r>
          </a:p>
          <a:p>
            <a:pPr lvl="1"/>
            <a:r>
              <a:rPr lang="en-US" u="sng" dirty="0"/>
              <a:t>Example 1</a:t>
            </a:r>
            <a:r>
              <a:rPr lang="en-US" dirty="0"/>
              <a:t>: Predictor X is significant across all evaluated models. Predictor X is also included in model A.</a:t>
            </a:r>
          </a:p>
          <a:p>
            <a:pPr lvl="1"/>
            <a:r>
              <a:rPr lang="en-US" u="sng" dirty="0"/>
              <a:t>Example 2</a:t>
            </a:r>
            <a:r>
              <a:rPr lang="en-US" dirty="0"/>
              <a:t>: Predictors X1 and X2 are significant across all models. These predictors are not highly correlated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365925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41"/>
    </mc:Choice>
    <mc:Fallback xmlns="">
      <p:transition spd="slow" advTm="584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2075-E746-EB49-B96C-691813B1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4723"/>
          </a:xfrm>
        </p:spPr>
        <p:txBody>
          <a:bodyPr>
            <a:normAutofit fontScale="90000"/>
          </a:bodyPr>
          <a:lstStyle/>
          <a:p>
            <a:r>
              <a:rPr lang="en-US" dirty="0"/>
              <a:t>An Example Slide on Describing the 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EFC8-A04A-6744-BC2F-7DD3E28C0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323"/>
            <a:ext cx="10515600" cy="435133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err="1"/>
              <a:t>BodyFat</a:t>
            </a:r>
            <a:r>
              <a:rPr lang="en-US" dirty="0"/>
              <a:t>% = Intercept + Slope * Waist (inches)</a:t>
            </a:r>
          </a:p>
          <a:p>
            <a:r>
              <a:rPr lang="en-US" dirty="0"/>
              <a:t>Some description of the model (in words)</a:t>
            </a:r>
          </a:p>
          <a:p>
            <a:pPr lvl="1"/>
            <a:r>
              <a:rPr lang="en-US" u="sng" dirty="0"/>
              <a:t>Example 1</a:t>
            </a:r>
            <a:r>
              <a:rPr lang="en-US" dirty="0"/>
              <a:t>: As men’s waist increases by one inch, he is expected to gain BLANK % in body fat.</a:t>
            </a:r>
          </a:p>
          <a:p>
            <a:pPr lvl="1"/>
            <a:r>
              <a:rPr lang="en-US" u="sng" dirty="0"/>
              <a:t>Example 2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Some example usage of the model</a:t>
            </a:r>
          </a:p>
          <a:p>
            <a:pPr lvl="1"/>
            <a:r>
              <a:rPr lang="en-US" u="sng" dirty="0"/>
              <a:t>Example 1</a:t>
            </a:r>
            <a:r>
              <a:rPr lang="en-US" dirty="0"/>
              <a:t>: Average American (CDC, 39inch waist): 23% with 95% PI (13.9%,31.6%)</a:t>
            </a:r>
          </a:p>
          <a:p>
            <a:pPr lvl="1"/>
            <a:r>
              <a:rPr lang="en-US" u="sng" dirty="0"/>
              <a:t>Example 2</a:t>
            </a:r>
            <a:r>
              <a:rPr lang="en-US" dirty="0"/>
              <a:t>: Usain Bolt (</a:t>
            </a:r>
            <a:r>
              <a:rPr lang="en-US" dirty="0" err="1"/>
              <a:t>HealthCeleb</a:t>
            </a:r>
            <a:r>
              <a:rPr lang="en-US" dirty="0"/>
              <a:t>, 33inch waist): 13.7% with 95% PI (5.1%,22.8%)</a:t>
            </a:r>
          </a:p>
          <a:p>
            <a:pPr lvl="1"/>
            <a:r>
              <a:rPr lang="en-US" u="sng" dirty="0"/>
              <a:t>Example 3</a:t>
            </a:r>
            <a:r>
              <a:rPr lang="en-US" dirty="0"/>
              <a:t>: By men’s pants size (x= men’s pants size)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2BB850-DE40-0F44-803F-8B10BA7A6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789792"/>
              </p:ext>
            </p:extLst>
          </p:nvPr>
        </p:nvGraphicFramePr>
        <p:xfrm>
          <a:off x="2530697" y="5813040"/>
          <a:ext cx="713060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121">
                  <a:extLst>
                    <a:ext uri="{9D8B030D-6E8A-4147-A177-3AD203B41FA5}">
                      <a16:colId xmlns:a16="http://schemas.microsoft.com/office/drawing/2014/main" val="647481754"/>
                    </a:ext>
                  </a:extLst>
                </a:gridCol>
                <a:gridCol w="1426121">
                  <a:extLst>
                    <a:ext uri="{9D8B030D-6E8A-4147-A177-3AD203B41FA5}">
                      <a16:colId xmlns:a16="http://schemas.microsoft.com/office/drawing/2014/main" val="2241705223"/>
                    </a:ext>
                  </a:extLst>
                </a:gridCol>
                <a:gridCol w="1426121">
                  <a:extLst>
                    <a:ext uri="{9D8B030D-6E8A-4147-A177-3AD203B41FA5}">
                      <a16:colId xmlns:a16="http://schemas.microsoft.com/office/drawing/2014/main" val="2631847524"/>
                    </a:ext>
                  </a:extLst>
                </a:gridCol>
                <a:gridCol w="1426121">
                  <a:extLst>
                    <a:ext uri="{9D8B030D-6E8A-4147-A177-3AD203B41FA5}">
                      <a16:colId xmlns:a16="http://schemas.microsoft.com/office/drawing/2014/main" val="3787858283"/>
                    </a:ext>
                  </a:extLst>
                </a:gridCol>
                <a:gridCol w="1426121">
                  <a:extLst>
                    <a:ext uri="{9D8B030D-6E8A-4147-A177-3AD203B41FA5}">
                      <a16:colId xmlns:a16="http://schemas.microsoft.com/office/drawing/2014/main" val="3711875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28 &lt;= x &lt;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&lt;= x &lt;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32&lt;= x &lt; 34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 &lt;= x &lt; 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 &lt;= x  &lt;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90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6740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A4F830-C14C-7C41-B278-9F92DCA94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68193"/>
              </p:ext>
            </p:extLst>
          </p:nvPr>
        </p:nvGraphicFramePr>
        <p:xfrm>
          <a:off x="3858110" y="3062712"/>
          <a:ext cx="4748011" cy="991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73">
                  <a:extLst>
                    <a:ext uri="{9D8B030D-6E8A-4147-A177-3AD203B41FA5}">
                      <a16:colId xmlns:a16="http://schemas.microsoft.com/office/drawing/2014/main" val="3827578630"/>
                    </a:ext>
                  </a:extLst>
                </a:gridCol>
                <a:gridCol w="1226581">
                  <a:extLst>
                    <a:ext uri="{9D8B030D-6E8A-4147-A177-3AD203B41FA5}">
                      <a16:colId xmlns:a16="http://schemas.microsoft.com/office/drawing/2014/main" val="2151986653"/>
                    </a:ext>
                  </a:extLst>
                </a:gridCol>
                <a:gridCol w="1305714">
                  <a:extLst>
                    <a:ext uri="{9D8B030D-6E8A-4147-A177-3AD203B41FA5}">
                      <a16:colId xmlns:a16="http://schemas.microsoft.com/office/drawing/2014/main" val="3054137632"/>
                    </a:ext>
                  </a:extLst>
                </a:gridCol>
                <a:gridCol w="1099043">
                  <a:extLst>
                    <a:ext uri="{9D8B030D-6E8A-4147-A177-3AD203B41FA5}">
                      <a16:colId xmlns:a16="http://schemas.microsoft.com/office/drawing/2014/main" val="359751603"/>
                    </a:ext>
                  </a:extLst>
                </a:gridCol>
              </a:tblGrid>
              <a:tr h="495754">
                <a:tc>
                  <a:txBody>
                    <a:bodyPr/>
                    <a:lstStyle/>
                    <a:p>
                      <a:r>
                        <a:rPr lang="en-US" dirty="0"/>
                        <a:t>Athletes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86204"/>
                  </a:ext>
                </a:extLst>
              </a:tr>
              <a:tr h="495754">
                <a:tc>
                  <a:txBody>
                    <a:bodyPr/>
                    <a:lstStyle/>
                    <a:p>
                      <a:r>
                        <a:rPr lang="en-US" dirty="0"/>
                        <a:t>6~14%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14%~18%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18% ~25%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50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19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925"/>
    </mc:Choice>
    <mc:Fallback xmlns="">
      <p:transition spd="slow" advTm="17692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B634-4145-4F43-9400-1D381030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Visual Description of the Final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C9147-3515-F044-BB32-6D52DCFD9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02" y="1368206"/>
            <a:ext cx="4519087" cy="367093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82129C1-8323-162C-F504-816CA6CE3936}"/>
              </a:ext>
            </a:extLst>
          </p:cNvPr>
          <p:cNvCxnSpPr>
            <a:cxnSpLocks/>
          </p:cNvCxnSpPr>
          <p:nvPr/>
        </p:nvCxnSpPr>
        <p:spPr>
          <a:xfrm>
            <a:off x="7861850" y="3571186"/>
            <a:ext cx="35979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B30326-4C61-55FB-CC1A-C905766D9A84}"/>
              </a:ext>
            </a:extLst>
          </p:cNvPr>
          <p:cNvCxnSpPr>
            <a:cxnSpLocks/>
          </p:cNvCxnSpPr>
          <p:nvPr/>
        </p:nvCxnSpPr>
        <p:spPr>
          <a:xfrm flipV="1">
            <a:off x="7861850" y="1381264"/>
            <a:ext cx="0" cy="21899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7BADAF-1FF0-E0CC-433B-7CC8B4346120}"/>
              </a:ext>
            </a:extLst>
          </p:cNvPr>
          <p:cNvSpPr txBox="1"/>
          <p:nvPr/>
        </p:nvSpPr>
        <p:spPr>
          <a:xfrm>
            <a:off x="10412893" y="3686053"/>
            <a:ext cx="115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Waist (inches)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37D69-B2E7-908E-7A03-35774E1BD9A2}"/>
              </a:ext>
            </a:extLst>
          </p:cNvPr>
          <p:cNvSpPr txBox="1"/>
          <p:nvPr/>
        </p:nvSpPr>
        <p:spPr>
          <a:xfrm>
            <a:off x="6686212" y="1506022"/>
            <a:ext cx="115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(years)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B65CB-1EFB-B315-0836-976A2A964BBE}"/>
              </a:ext>
            </a:extLst>
          </p:cNvPr>
          <p:cNvSpPr txBox="1"/>
          <p:nvPr/>
        </p:nvSpPr>
        <p:spPr>
          <a:xfrm>
            <a:off x="8789257" y="1813177"/>
            <a:ext cx="1637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Heatmap of predicted body fat %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6A8A59-6713-D457-B083-705A08F65A03}"/>
              </a:ext>
            </a:extLst>
          </p:cNvPr>
          <p:cNvCxnSpPr>
            <a:cxnSpLocks/>
          </p:cNvCxnSpPr>
          <p:nvPr/>
        </p:nvCxnSpPr>
        <p:spPr>
          <a:xfrm>
            <a:off x="5787393" y="6347415"/>
            <a:ext cx="35979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1E7F7E-1833-A3C7-B49C-AEF276A26028}"/>
              </a:ext>
            </a:extLst>
          </p:cNvPr>
          <p:cNvCxnSpPr>
            <a:cxnSpLocks/>
          </p:cNvCxnSpPr>
          <p:nvPr/>
        </p:nvCxnSpPr>
        <p:spPr>
          <a:xfrm flipV="1">
            <a:off x="5770828" y="3759928"/>
            <a:ext cx="0" cy="25874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575338-9773-134A-421C-D6871812318A}"/>
              </a:ext>
            </a:extLst>
          </p:cNvPr>
          <p:cNvSpPr txBox="1"/>
          <p:nvPr/>
        </p:nvSpPr>
        <p:spPr>
          <a:xfrm>
            <a:off x="8689619" y="6496501"/>
            <a:ext cx="151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Waist (inches)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380EBA-085C-A823-C087-A218DC856D9A}"/>
              </a:ext>
            </a:extLst>
          </p:cNvPr>
          <p:cNvSpPr txBox="1"/>
          <p:nvPr/>
        </p:nvSpPr>
        <p:spPr>
          <a:xfrm>
            <a:off x="4617889" y="3925579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Body Fat%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187847-E7D9-914C-D58E-25335C848EA2}"/>
              </a:ext>
            </a:extLst>
          </p:cNvPr>
          <p:cNvCxnSpPr>
            <a:cxnSpLocks/>
          </p:cNvCxnSpPr>
          <p:nvPr/>
        </p:nvCxnSpPr>
        <p:spPr>
          <a:xfrm flipV="1">
            <a:off x="6292879" y="4614341"/>
            <a:ext cx="2185199" cy="9171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72C6AB-DFFC-6542-3440-53530403CA2C}"/>
              </a:ext>
            </a:extLst>
          </p:cNvPr>
          <p:cNvCxnSpPr>
            <a:cxnSpLocks/>
          </p:cNvCxnSpPr>
          <p:nvPr/>
        </p:nvCxnSpPr>
        <p:spPr>
          <a:xfrm flipV="1">
            <a:off x="6414545" y="4302503"/>
            <a:ext cx="1834933" cy="152967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DE1F90-6F77-2361-03E0-11DD4CFC139E}"/>
              </a:ext>
            </a:extLst>
          </p:cNvPr>
          <p:cNvSpPr txBox="1"/>
          <p:nvPr/>
        </p:nvSpPr>
        <p:spPr>
          <a:xfrm>
            <a:off x="8885331" y="4955055"/>
            <a:ext cx="2468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Blue: “Old” folks</a:t>
            </a:r>
          </a:p>
          <a:p>
            <a:r>
              <a:rPr lang="en-US" dirty="0">
                <a:solidFill>
                  <a:srgbClr val="00B050"/>
                </a:solidFill>
              </a:rPr>
              <a:t>Green: “Young” folks</a:t>
            </a:r>
          </a:p>
        </p:txBody>
      </p:sp>
    </p:spTree>
    <p:extLst>
      <p:ext uri="{BB962C8B-B14F-4D97-AF65-F5344CB8AC3E}">
        <p14:creationId xmlns:p14="http://schemas.microsoft.com/office/powerpoint/2010/main" val="336263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543"/>
    </mc:Choice>
    <mc:Fallback xmlns="">
      <p:transition spd="slow" advTm="6154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964</Words>
  <Application>Microsoft Macintosh PowerPoint</Application>
  <PresentationFormat>Widescreen</PresentationFormat>
  <Paragraphs>157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Example Presentation</vt:lpstr>
      <vt:lpstr>Some Notes </vt:lpstr>
      <vt:lpstr>An Example Slide on Data Cleaning</vt:lpstr>
      <vt:lpstr>An Example Slide on Defining the Trade-Offs</vt:lpstr>
      <vt:lpstr>Results (Tables)</vt:lpstr>
      <vt:lpstr>Results (Graphical)</vt:lpstr>
      <vt:lpstr>Discussion of Results</vt:lpstr>
      <vt:lpstr>An Example Slide on Describing the Final Model</vt:lpstr>
      <vt:lpstr>A Visual Description of the Final Model</vt:lpstr>
      <vt:lpstr>Statistical Description of Your Final Model</vt:lpstr>
      <vt:lpstr>Model Diagnostics, Strengths and Weaknesses of Model</vt:lpstr>
      <vt:lpstr>An Example Slide on Strengths and Weaknesses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HYUNSEUNG KANG</dc:creator>
  <cp:lastModifiedBy>HYUNSEUNG KANG</cp:lastModifiedBy>
  <cp:revision>21</cp:revision>
  <cp:lastPrinted>2020-10-12T02:31:59Z</cp:lastPrinted>
  <dcterms:created xsi:type="dcterms:W3CDTF">2020-10-11T23:42:13Z</dcterms:created>
  <dcterms:modified xsi:type="dcterms:W3CDTF">2024-09-12T15:33:57Z</dcterms:modified>
</cp:coreProperties>
</file>