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FEC9-C9CF-44C3-9A13-F95827DE9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67B97-2754-4E74-B76B-03173A0E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FD68-3924-4B4E-B48E-765F1FCC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5C47-3CB3-425F-94EA-A38B6090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F9E8-C412-403A-A005-E0FE7C8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42E9-3312-4565-8D29-EFEA5BE4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F3804-F685-4410-B15E-438AA4A0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84B8-7A2F-40FD-8D04-E69E04A0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B393-8FCB-404B-A9C5-BF42B707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FFDF-E2E6-4A09-8250-D6FB3653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AFAE4-6E6C-4621-9AF8-E25BBA14F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5D01-3BCA-4F02-A4F6-29E8F53C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C03F-C824-4544-B2E9-A5E85426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A7D2-2955-4993-B5EE-4831EF8D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F3E1-BC32-49D0-8445-0BEB5A5D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35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0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93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6E4C-61FD-4625-B199-97B1F5F3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7E83-DDF3-426B-B319-2D75AEBF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B149-E726-4A47-B1F8-EE217259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A6E5-ABA1-4EA7-84E1-A1A082CF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B6F5-9908-4C50-BBB0-A1505F26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51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7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01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9430-599E-49AB-8440-3FEE384A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2AED-C643-4748-933A-8635B78A2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D591-8243-4213-99EB-60070DC7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3D77-6F11-44CB-B522-1A36348C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C24A-8889-43C7-BE0A-242A1A30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652B-31BF-49BA-8A82-19FF74D3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0668-C6A0-4D99-90A4-63415AD43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3B839-DA7A-45DB-A458-51FC0214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644B3-D634-47C5-A9F0-1876710F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B2BE-5D21-4261-8301-4994AE0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150FE-F8BB-4572-8916-DC280729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9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B4B-9FB3-4F1F-9726-51F53D70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50DF6-C431-486E-A03F-E972C452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9585C-15B3-41A5-99D9-3D8023CE2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102A1-138D-4162-A48F-F036EED13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4F6CF-1D36-47C7-9B3B-5C4164A5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4B2FE-8F00-4174-89D0-C9825CF7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120-6CF9-4D1A-AD13-81D70556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FF94D-9ACA-46FF-801A-93B2FB19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A94D-1AF1-4488-B67D-273A3DB3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7C75-D08F-4D08-B5EB-281B93B6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46F6-9BCF-420C-B8B7-01422754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D9E21-5DD4-4499-A074-D721F37D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85D39-B7C9-495C-86ED-34FAF0DE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07CB4-8236-42F0-B978-C94C12B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983D-D62D-41DB-92AD-1367EDB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4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4100-FBC8-4117-B191-4B78D2EE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5A8E-6032-47FD-8472-285C161D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318A9-7CFB-4E29-8E79-A40D401E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64644-7E83-451E-B5D9-96B22C61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6C712-78D7-49BD-8AD0-CBD1A0F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02C3-E083-4801-A5ED-72716413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5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3C40-1A1D-4A1C-A588-9E7F009C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4B82F-9751-4A65-A366-1FA6627D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E259-5D14-4E1A-8263-52407D3E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731F-18F7-4EBC-9B5A-C99F93E6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9A320-002A-4BE6-A317-3F61DA62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732B0-C869-4A2C-8543-6B2CDCD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0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DD795-E581-41D7-BF4A-28459BF8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3427-D405-4BF5-82B9-302B8B758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1255-0304-438F-958B-B81EB5862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C31F-29F9-46BE-82B7-5CD888FC1B6B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FFEA-4AD7-4EA4-A2C0-E000E85DF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F23C-B483-4692-8E12-B6CA6A25F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44DE-CCC9-4CCA-82DA-90F1D1AAC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38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1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B224-375A-4DAD-97D6-A15D63A8A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B27F8-F136-4F70-BC71-E7B25F36F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109030605</a:t>
            </a:r>
          </a:p>
          <a:p>
            <a:r>
              <a:rPr lang="zh-TW" altLang="en-US" dirty="0"/>
              <a:t>黃昭學</a:t>
            </a:r>
          </a:p>
        </p:txBody>
      </p:sp>
    </p:spTree>
    <p:extLst>
      <p:ext uri="{BB962C8B-B14F-4D97-AF65-F5344CB8AC3E}">
        <p14:creationId xmlns:p14="http://schemas.microsoft.com/office/powerpoint/2010/main" val="8184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47E2-517C-4039-B76C-FA3DB083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architecture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B9BFE-4A98-48D3-B05E-7B3322E1C40E}"/>
              </a:ext>
            </a:extLst>
          </p:cNvPr>
          <p:cNvSpPr txBox="1"/>
          <p:nvPr/>
        </p:nvSpPr>
        <p:spPr>
          <a:xfrm>
            <a:off x="1820411" y="2921276"/>
            <a:ext cx="21308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</a:p>
          <a:p>
            <a:pPr algn="ctr"/>
            <a:r>
              <a:rPr lang="en-US" altLang="zh-TW" dirty="0"/>
              <a:t>Shape = (26, 26, 3)</a:t>
            </a:r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CBA91-593E-49EB-ACAC-9425302E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13" y="3673349"/>
            <a:ext cx="1000000" cy="1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ED580-8693-4CC0-AC6B-F79485B18E7B}"/>
              </a:ext>
            </a:extLst>
          </p:cNvPr>
          <p:cNvSpPr txBox="1"/>
          <p:nvPr/>
        </p:nvSpPr>
        <p:spPr>
          <a:xfrm>
            <a:off x="8298110" y="2921276"/>
            <a:ext cx="21308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Output:</a:t>
            </a:r>
          </a:p>
          <a:p>
            <a:pPr algn="ctr"/>
            <a:r>
              <a:rPr lang="en-US" altLang="zh-TW" dirty="0"/>
              <a:t>Shape= (26, 26)</a:t>
            </a:r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3B56F-CD2E-4FF8-8AF2-16818464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12" y="3673349"/>
            <a:ext cx="1000000" cy="10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5F06E0-DD21-422C-8177-384388570812}"/>
              </a:ext>
            </a:extLst>
          </p:cNvPr>
          <p:cNvSpPr txBox="1"/>
          <p:nvPr/>
        </p:nvSpPr>
        <p:spPr>
          <a:xfrm>
            <a:off x="1182848" y="4878113"/>
            <a:ext cx="33639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Each pixel is a one-hot label</a:t>
            </a:r>
          </a:p>
          <a:p>
            <a:pPr algn="ctr"/>
            <a:r>
              <a:rPr lang="en-US" altLang="zh-TW" sz="1400" dirty="0"/>
              <a:t>[[[1. 0. 0.]</a:t>
            </a:r>
          </a:p>
          <a:p>
            <a:pPr algn="ctr"/>
            <a:r>
              <a:rPr lang="en-US" altLang="zh-TW" sz="1400" dirty="0"/>
              <a:t>  [0. 0. 1.]</a:t>
            </a:r>
          </a:p>
          <a:p>
            <a:pPr algn="ctr"/>
            <a:r>
              <a:rPr lang="en-US" altLang="zh-TW" sz="1400" dirty="0"/>
              <a:t>  [0. 1. 0.]</a:t>
            </a:r>
          </a:p>
          <a:p>
            <a:pPr algn="ctr"/>
            <a:r>
              <a:rPr lang="en-US" altLang="zh-TW" sz="1400" dirty="0"/>
              <a:t>  ...]]]</a:t>
            </a:r>
            <a:endParaRPr lang="zh-TW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619A6-B1EC-4DF9-80C9-AA20A7A74829}"/>
              </a:ext>
            </a:extLst>
          </p:cNvPr>
          <p:cNvSpPr txBox="1"/>
          <p:nvPr/>
        </p:nvSpPr>
        <p:spPr>
          <a:xfrm>
            <a:off x="7585046" y="4878113"/>
            <a:ext cx="33639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Each pixel is a label</a:t>
            </a:r>
          </a:p>
          <a:p>
            <a:pPr algn="ctr"/>
            <a:r>
              <a:rPr lang="en-US" altLang="zh-TW" sz="1400" dirty="0"/>
              <a:t>[[0,2,1…</a:t>
            </a:r>
          </a:p>
          <a:p>
            <a:pPr algn="ctr"/>
            <a:r>
              <a:rPr lang="en-US" altLang="zh-TW" sz="1400" dirty="0"/>
              <a:t>  ...]]</a:t>
            </a:r>
            <a:endParaRPr lang="zh-TW" altLang="en-US" sz="1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19B657-49F3-4B79-9FEE-3B4E9F42EA4E}"/>
              </a:ext>
            </a:extLst>
          </p:cNvPr>
          <p:cNvSpPr/>
          <p:nvPr/>
        </p:nvSpPr>
        <p:spPr>
          <a:xfrm>
            <a:off x="4194495" y="4186106"/>
            <a:ext cx="704676" cy="3020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DC9443-6980-4A31-B48D-B170F7C29C8B}"/>
              </a:ext>
            </a:extLst>
          </p:cNvPr>
          <p:cNvSpPr/>
          <p:nvPr/>
        </p:nvSpPr>
        <p:spPr>
          <a:xfrm>
            <a:off x="7777992" y="4186106"/>
            <a:ext cx="704676" cy="3020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0E7F3C-EE7D-4290-9A06-3C14D388A9F9}"/>
              </a:ext>
            </a:extLst>
          </p:cNvPr>
          <p:cNvSpPr/>
          <p:nvPr/>
        </p:nvSpPr>
        <p:spPr>
          <a:xfrm>
            <a:off x="5229369" y="3673349"/>
            <a:ext cx="2299982" cy="11795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Auto-encoder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A65CEF-C00F-4AA4-A9D8-1B643F0293CE}"/>
                  </a:ext>
                </a:extLst>
              </p:cNvPr>
              <p:cNvSpPr txBox="1"/>
              <p:nvPr/>
            </p:nvSpPr>
            <p:spPr>
              <a:xfrm>
                <a:off x="3531465" y="5718031"/>
                <a:ext cx="5695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dirty="0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regarded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multi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classification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dirty="0" smtClean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dirty="0" smtClean="0">
                          <a:latin typeface="Cambria Math" panose="02040503050406030204" pitchFamily="18" charset="0"/>
                        </a:rPr>
                        <m:t>𝐂𝐫𝐨𝐬𝐬</m:t>
                      </m:r>
                      <m:r>
                        <a:rPr lang="en-US" altLang="zh-TW" b="1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dirty="0" smtClean="0">
                          <a:latin typeface="Cambria Math" panose="02040503050406030204" pitchFamily="18" charset="0"/>
                        </a:rPr>
                        <m:t>𝐞𝐧𝐭𝐫𝐨𝐩𝐲</m:t>
                      </m:r>
                      <m:r>
                        <a:rPr lang="en-US" altLang="zh-TW" b="1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dirty="0" smtClean="0">
                          <a:latin typeface="Cambria Math" panose="02040503050406030204" pitchFamily="18" charset="0"/>
                        </a:rPr>
                        <m:t>𝐥𝐨𝐬𝐬</m:t>
                      </m:r>
                      <m:r>
                        <a:rPr lang="en-US" altLang="zh-TW" b="1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dirty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dirty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dirty="0" smtClean="0">
                          <a:latin typeface="Cambria Math" panose="02040503050406030204" pitchFamily="18" charset="0"/>
                        </a:rPr>
                        <m:t>functio</m:t>
                      </m:r>
                      <m:r>
                        <m:rPr>
                          <m:sty m:val="p"/>
                        </m:rPr>
                        <a:rPr lang="en-US" altLang="zh-TW" i="0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A65CEF-C00F-4AA4-A9D8-1B643F02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465" y="5718031"/>
                <a:ext cx="5695790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0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DDB7-B8DA-47F1-A146-C63146B9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0" y="232653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TW" dirty="0"/>
              <a:t>Auto-encoder architecture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6FA48-8089-4CEA-8D4D-BDD65B47D8EF}"/>
              </a:ext>
            </a:extLst>
          </p:cNvPr>
          <p:cNvSpPr txBox="1"/>
          <p:nvPr/>
        </p:nvSpPr>
        <p:spPr>
          <a:xfrm rot="10800000">
            <a:off x="702778" y="2596102"/>
            <a:ext cx="400110" cy="269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Convolution layer 1</a:t>
            </a:r>
            <a:endParaRPr lang="zh-TW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7414A-74EF-47F3-A61E-5FA47B926445}"/>
              </a:ext>
            </a:extLst>
          </p:cNvPr>
          <p:cNvSpPr txBox="1"/>
          <p:nvPr/>
        </p:nvSpPr>
        <p:spPr>
          <a:xfrm rot="10800000">
            <a:off x="2338324" y="2596119"/>
            <a:ext cx="400110" cy="2692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Convolution layer 2</a:t>
            </a:r>
            <a:endParaRPr lang="zh-TW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FFAAF8-188D-4FB2-829F-AC6932C2C6F3}"/>
              </a:ext>
            </a:extLst>
          </p:cNvPr>
          <p:cNvSpPr txBox="1"/>
          <p:nvPr/>
        </p:nvSpPr>
        <p:spPr>
          <a:xfrm rot="10800000">
            <a:off x="3877531" y="2596114"/>
            <a:ext cx="400110" cy="2692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Convolution layer 3</a:t>
            </a:r>
            <a:endParaRPr lang="zh-TW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4226F-3DB7-455E-950D-8BF78734718A}"/>
              </a:ext>
            </a:extLst>
          </p:cNvPr>
          <p:cNvSpPr txBox="1"/>
          <p:nvPr/>
        </p:nvSpPr>
        <p:spPr>
          <a:xfrm rot="10800000">
            <a:off x="1686458" y="3102335"/>
            <a:ext cx="400110" cy="1581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 err="1"/>
              <a:t>Maxpooling</a:t>
            </a:r>
            <a:endParaRPr lang="zh-TW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828BA3-5507-4FC4-92D1-5A7ACDB385AE}"/>
              </a:ext>
            </a:extLst>
          </p:cNvPr>
          <p:cNvSpPr txBox="1"/>
          <p:nvPr/>
        </p:nvSpPr>
        <p:spPr>
          <a:xfrm rot="10800000">
            <a:off x="3232045" y="3102337"/>
            <a:ext cx="400110" cy="1581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 err="1"/>
              <a:t>Maxpooling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6FCB98-EEF8-42ED-8EA8-EEA31BC11112}"/>
              </a:ext>
            </a:extLst>
          </p:cNvPr>
          <p:cNvSpPr txBox="1"/>
          <p:nvPr/>
        </p:nvSpPr>
        <p:spPr>
          <a:xfrm rot="10800000">
            <a:off x="6077520" y="3114105"/>
            <a:ext cx="400110" cy="15812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 err="1"/>
              <a:t>Upsample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96EF2A-E517-4738-9B6A-FE0CED2E4376}"/>
              </a:ext>
            </a:extLst>
          </p:cNvPr>
          <p:cNvSpPr txBox="1"/>
          <p:nvPr/>
        </p:nvSpPr>
        <p:spPr>
          <a:xfrm rot="10800000">
            <a:off x="7019956" y="2584332"/>
            <a:ext cx="400110" cy="26926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Deconvolution layer 1</a:t>
            </a:r>
            <a:endParaRPr lang="zh-TW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FBADF-4BAD-41A9-91D3-FCF4F1364567}"/>
              </a:ext>
            </a:extLst>
          </p:cNvPr>
          <p:cNvSpPr txBox="1"/>
          <p:nvPr/>
        </p:nvSpPr>
        <p:spPr>
          <a:xfrm rot="10800000">
            <a:off x="8276763" y="3104046"/>
            <a:ext cx="400110" cy="15812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 err="1"/>
              <a:t>Upsample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4A6594-D35A-4D24-951F-9B41CDF42AAF}"/>
              </a:ext>
            </a:extLst>
          </p:cNvPr>
          <p:cNvSpPr txBox="1"/>
          <p:nvPr/>
        </p:nvSpPr>
        <p:spPr>
          <a:xfrm rot="10800000">
            <a:off x="8979188" y="2584330"/>
            <a:ext cx="400110" cy="26926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Deconvolution layer 3</a:t>
            </a:r>
            <a:endParaRPr lang="zh-TW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ADEA56-F225-4E39-B487-8EAC069661B9}"/>
              </a:ext>
            </a:extLst>
          </p:cNvPr>
          <p:cNvSpPr txBox="1"/>
          <p:nvPr/>
        </p:nvSpPr>
        <p:spPr>
          <a:xfrm rot="10800000">
            <a:off x="4654999" y="2596111"/>
            <a:ext cx="400110" cy="2692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Convolution layer 4</a:t>
            </a:r>
            <a:endParaRPr lang="zh-TW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1EAE54-ED97-4B43-BD93-11DB8359DF87}"/>
              </a:ext>
            </a:extLst>
          </p:cNvPr>
          <p:cNvSpPr txBox="1"/>
          <p:nvPr/>
        </p:nvSpPr>
        <p:spPr>
          <a:xfrm rot="10800000">
            <a:off x="7666219" y="2596105"/>
            <a:ext cx="400110" cy="26926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Deconvolution layer 2</a:t>
            </a:r>
            <a:endParaRPr lang="zh-TW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C2CC41-5C02-46BE-89EF-4CDC134FA3AE}"/>
              </a:ext>
            </a:extLst>
          </p:cNvPr>
          <p:cNvSpPr txBox="1"/>
          <p:nvPr/>
        </p:nvSpPr>
        <p:spPr>
          <a:xfrm rot="10800000">
            <a:off x="9675807" y="2606241"/>
            <a:ext cx="400110" cy="26926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Deconvolution layer 4</a:t>
            </a:r>
            <a:endParaRPr lang="zh-TW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3FCDA-1E3B-4C56-A936-5C7337D4FC81}"/>
              </a:ext>
            </a:extLst>
          </p:cNvPr>
          <p:cNvSpPr txBox="1"/>
          <p:nvPr/>
        </p:nvSpPr>
        <p:spPr>
          <a:xfrm rot="10800000">
            <a:off x="5412639" y="2283067"/>
            <a:ext cx="400110" cy="33389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400" dirty="0"/>
              <a:t>Latent Vector</a:t>
            </a:r>
            <a:endParaRPr lang="zh-TW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B595B-0A62-4FA7-BBFA-4E14E95EF0D5}"/>
              </a:ext>
            </a:extLst>
          </p:cNvPr>
          <p:cNvSpPr txBox="1"/>
          <p:nvPr/>
        </p:nvSpPr>
        <p:spPr>
          <a:xfrm rot="16200000">
            <a:off x="6121693" y="-1839721"/>
            <a:ext cx="461665" cy="67736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AF = Activation function = Leaky-</a:t>
            </a:r>
            <a:r>
              <a:rPr lang="en-US" altLang="zh-TW" dirty="0" err="1"/>
              <a:t>ReLU</a:t>
            </a:r>
            <a:r>
              <a:rPr lang="en-US" altLang="zh-TW" dirty="0"/>
              <a:t> (negative slope = 0.5)</a:t>
            </a:r>
            <a:endParaRPr lang="zh-TW" alt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3DBFB-650C-42A6-826E-B5A0C61533E7}"/>
              </a:ext>
            </a:extLst>
          </p:cNvPr>
          <p:cNvSpPr/>
          <p:nvPr/>
        </p:nvSpPr>
        <p:spPr>
          <a:xfrm>
            <a:off x="1305217" y="2223083"/>
            <a:ext cx="199974" cy="3617051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C0D1E6-05E1-4810-BAEB-BDE6A52561D8}"/>
              </a:ext>
            </a:extLst>
          </p:cNvPr>
          <p:cNvSpPr txBox="1"/>
          <p:nvPr/>
        </p:nvSpPr>
        <p:spPr>
          <a:xfrm>
            <a:off x="583440" y="5881921"/>
            <a:ext cx="164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Leaky-</a:t>
            </a:r>
            <a:r>
              <a:rPr lang="en-US" altLang="zh-TW" sz="1200" dirty="0" err="1"/>
              <a:t>ReLU</a:t>
            </a:r>
            <a:endParaRPr lang="en-US" altLang="zh-TW" sz="1200" dirty="0"/>
          </a:p>
          <a:p>
            <a:pPr algn="ctr"/>
            <a:r>
              <a:rPr lang="en-US" altLang="zh-TW" sz="1200" dirty="0"/>
              <a:t>Negative slope = 0.5</a:t>
            </a:r>
            <a:endParaRPr lang="zh-TW" alt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853A3F-9F0B-497B-B167-2C1A21826F02}"/>
              </a:ext>
            </a:extLst>
          </p:cNvPr>
          <p:cNvSpPr/>
          <p:nvPr/>
        </p:nvSpPr>
        <p:spPr>
          <a:xfrm>
            <a:off x="2880120" y="2223082"/>
            <a:ext cx="199974" cy="3617051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rgbClr val="FFFF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101C16-3B9D-43C1-A7EC-36DCD164E887}"/>
              </a:ext>
            </a:extLst>
          </p:cNvPr>
          <p:cNvSpPr txBox="1"/>
          <p:nvPr/>
        </p:nvSpPr>
        <p:spPr>
          <a:xfrm>
            <a:off x="2234003" y="5856909"/>
            <a:ext cx="164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Leaky-</a:t>
            </a:r>
            <a:r>
              <a:rPr lang="en-US" altLang="zh-TW" sz="1200" dirty="0" err="1"/>
              <a:t>ReLU</a:t>
            </a:r>
            <a:endParaRPr lang="en-US" altLang="zh-TW" sz="1200" dirty="0"/>
          </a:p>
          <a:p>
            <a:pPr algn="ctr"/>
            <a:r>
              <a:rPr lang="en-US" altLang="zh-TW" sz="1200" dirty="0"/>
              <a:t>Negative slope = 0.5</a:t>
            </a:r>
            <a:endParaRPr lang="zh-TW" alt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8FB27-E5A0-42B4-9149-77E969D228BA}"/>
              </a:ext>
            </a:extLst>
          </p:cNvPr>
          <p:cNvSpPr/>
          <p:nvPr/>
        </p:nvSpPr>
        <p:spPr>
          <a:xfrm>
            <a:off x="6652510" y="2195975"/>
            <a:ext cx="199974" cy="3617051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rgbClr val="FFFF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CD2845-302F-4133-B37C-02362C6B5BE1}"/>
              </a:ext>
            </a:extLst>
          </p:cNvPr>
          <p:cNvSpPr txBox="1"/>
          <p:nvPr/>
        </p:nvSpPr>
        <p:spPr>
          <a:xfrm>
            <a:off x="6222746" y="5852511"/>
            <a:ext cx="164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Leaky-</a:t>
            </a:r>
            <a:r>
              <a:rPr lang="en-US" altLang="zh-TW" sz="1200" dirty="0" err="1"/>
              <a:t>ReLU</a:t>
            </a:r>
            <a:endParaRPr lang="en-US" altLang="zh-TW" sz="1200" dirty="0"/>
          </a:p>
          <a:p>
            <a:pPr algn="ctr"/>
            <a:r>
              <a:rPr lang="en-US" altLang="zh-TW" sz="1200" dirty="0"/>
              <a:t>Negative slope = 0.5</a:t>
            </a:r>
            <a:endParaRPr lang="zh-TW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7513C2-DFE3-4C1A-9A26-E726FA5C120B}"/>
              </a:ext>
            </a:extLst>
          </p:cNvPr>
          <p:cNvSpPr txBox="1"/>
          <p:nvPr/>
        </p:nvSpPr>
        <p:spPr>
          <a:xfrm rot="10800000">
            <a:off x="11235048" y="2901348"/>
            <a:ext cx="461665" cy="220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Label images</a:t>
            </a:r>
            <a:endParaRPr lang="zh-TW" altLang="en-US" dirty="0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27C54987-7D7E-454D-861A-0BA552824052}"/>
              </a:ext>
            </a:extLst>
          </p:cNvPr>
          <p:cNvSpPr/>
          <p:nvPr/>
        </p:nvSpPr>
        <p:spPr>
          <a:xfrm>
            <a:off x="10224382" y="3839291"/>
            <a:ext cx="916198" cy="226503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C1F70B-083C-49FA-8C08-778B2ADCE8B8}"/>
              </a:ext>
            </a:extLst>
          </p:cNvPr>
          <p:cNvSpPr txBox="1"/>
          <p:nvPr/>
        </p:nvSpPr>
        <p:spPr>
          <a:xfrm rot="16200000">
            <a:off x="10497815" y="3533142"/>
            <a:ext cx="369332" cy="1434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200" dirty="0"/>
              <a:t>Cross entropy</a:t>
            </a:r>
            <a:endParaRPr lang="zh-TW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CE6278-3A73-4E38-8737-1BACBA99F3E7}"/>
              </a:ext>
            </a:extLst>
          </p:cNvPr>
          <p:cNvSpPr txBox="1"/>
          <p:nvPr/>
        </p:nvSpPr>
        <p:spPr>
          <a:xfrm>
            <a:off x="5067945" y="5646606"/>
            <a:ext cx="1191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(160, 6, 6)</a:t>
            </a:r>
            <a:endParaRPr lang="zh-TW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C6F17F-A6C6-4F5F-BECC-AC1E87D01E6E}"/>
              </a:ext>
            </a:extLst>
          </p:cNvPr>
          <p:cNvSpPr txBox="1"/>
          <p:nvPr/>
        </p:nvSpPr>
        <p:spPr>
          <a:xfrm>
            <a:off x="406529" y="2223082"/>
            <a:ext cx="95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(10, 26, 26)</a:t>
            </a:r>
            <a:endParaRPr lang="zh-TW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199C5C-77D5-4ACE-9C79-D65D25BC157E}"/>
              </a:ext>
            </a:extLst>
          </p:cNvPr>
          <p:cNvSpPr txBox="1"/>
          <p:nvPr/>
        </p:nvSpPr>
        <p:spPr>
          <a:xfrm>
            <a:off x="2040359" y="2310732"/>
            <a:ext cx="1001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(20, 13, 13)</a:t>
            </a:r>
            <a:endParaRPr lang="zh-TW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A75613-147F-4DCD-9BB3-C548BD645A2C}"/>
              </a:ext>
            </a:extLst>
          </p:cNvPr>
          <p:cNvSpPr txBox="1"/>
          <p:nvPr/>
        </p:nvSpPr>
        <p:spPr>
          <a:xfrm>
            <a:off x="3064315" y="2766571"/>
            <a:ext cx="80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(20, 6, 6)</a:t>
            </a:r>
            <a:endParaRPr lang="zh-TW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F06816-0FE7-4ACE-8A6E-70E14E2C6610}"/>
              </a:ext>
            </a:extLst>
          </p:cNvPr>
          <p:cNvSpPr txBox="1"/>
          <p:nvPr/>
        </p:nvSpPr>
        <p:spPr>
          <a:xfrm>
            <a:off x="1465913" y="2721595"/>
            <a:ext cx="95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(10, 13, 13)</a:t>
            </a:r>
            <a:endParaRPr lang="zh-TW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2D16AD-FE19-4D36-ACB2-82C28B07C126}"/>
              </a:ext>
            </a:extLst>
          </p:cNvPr>
          <p:cNvSpPr txBox="1"/>
          <p:nvPr/>
        </p:nvSpPr>
        <p:spPr>
          <a:xfrm>
            <a:off x="3676540" y="2255436"/>
            <a:ext cx="80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(40, 6, 6)</a:t>
            </a:r>
            <a:endParaRPr lang="zh-TW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38B67-55F7-436A-8C0A-0AD0CE395EAE}"/>
              </a:ext>
            </a:extLst>
          </p:cNvPr>
          <p:cNvSpPr txBox="1"/>
          <p:nvPr/>
        </p:nvSpPr>
        <p:spPr>
          <a:xfrm>
            <a:off x="4429357" y="2266055"/>
            <a:ext cx="873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(160, 6, 6)</a:t>
            </a:r>
            <a:endParaRPr lang="zh-TW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66C75E-ACEE-4FC4-AA5B-21834C53986C}"/>
              </a:ext>
            </a:extLst>
          </p:cNvPr>
          <p:cNvSpPr txBox="1"/>
          <p:nvPr/>
        </p:nvSpPr>
        <p:spPr>
          <a:xfrm>
            <a:off x="5696587" y="2807857"/>
            <a:ext cx="1031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(160, 12, 12)</a:t>
            </a:r>
            <a:endParaRPr lang="zh-TW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62569E-DC37-4BBC-AE5B-AB8B4236F377}"/>
              </a:ext>
            </a:extLst>
          </p:cNvPr>
          <p:cNvSpPr txBox="1"/>
          <p:nvPr/>
        </p:nvSpPr>
        <p:spPr>
          <a:xfrm>
            <a:off x="6709208" y="2361581"/>
            <a:ext cx="98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(40, 12, 12)</a:t>
            </a:r>
            <a:endParaRPr lang="zh-TW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FB1167-7B79-418B-B8CA-AED58C214CEF}"/>
              </a:ext>
            </a:extLst>
          </p:cNvPr>
          <p:cNvSpPr txBox="1"/>
          <p:nvPr/>
        </p:nvSpPr>
        <p:spPr>
          <a:xfrm>
            <a:off x="7524807" y="2361581"/>
            <a:ext cx="98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(20, 13, 13)</a:t>
            </a:r>
            <a:endParaRPr lang="zh-TW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110EFC-3844-4A25-81F3-5A2101645A17}"/>
              </a:ext>
            </a:extLst>
          </p:cNvPr>
          <p:cNvSpPr txBox="1"/>
          <p:nvPr/>
        </p:nvSpPr>
        <p:spPr>
          <a:xfrm>
            <a:off x="8026859" y="2819210"/>
            <a:ext cx="98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(20, 26, 26)</a:t>
            </a:r>
            <a:endParaRPr lang="zh-TW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08A874-D68E-435B-AEC3-F7670471F5EE}"/>
              </a:ext>
            </a:extLst>
          </p:cNvPr>
          <p:cNvSpPr txBox="1"/>
          <p:nvPr/>
        </p:nvSpPr>
        <p:spPr>
          <a:xfrm>
            <a:off x="8697281" y="2279577"/>
            <a:ext cx="98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(10, 26, 26)</a:t>
            </a:r>
            <a:endParaRPr lang="zh-TW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F8B745-FCE3-4B0D-B018-1ECDB0140674}"/>
              </a:ext>
            </a:extLst>
          </p:cNvPr>
          <p:cNvSpPr txBox="1"/>
          <p:nvPr/>
        </p:nvSpPr>
        <p:spPr>
          <a:xfrm>
            <a:off x="9554589" y="2289688"/>
            <a:ext cx="98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(3, 26, 26)</a:t>
            </a:r>
            <a:endParaRPr lang="zh-TW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04D4C5-7BCF-4C0B-94C9-AB25D41B28C5}"/>
              </a:ext>
            </a:extLst>
          </p:cNvPr>
          <p:cNvSpPr txBox="1"/>
          <p:nvPr/>
        </p:nvSpPr>
        <p:spPr>
          <a:xfrm>
            <a:off x="11016766" y="2500080"/>
            <a:ext cx="98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(3, 26, 26)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436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7CA1-62F6-49D0-9661-77D797A1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Loss </a:t>
            </a:r>
            <a:r>
              <a:rPr lang="en-US" altLang="zh-TW" dirty="0" err="1"/>
              <a:t>v.s</a:t>
            </a:r>
            <a:r>
              <a:rPr lang="en-US" altLang="zh-TW" dirty="0"/>
              <a:t> epochs</a:t>
            </a:r>
            <a:endParaRPr lang="zh-TW" altLang="en-US" dirty="0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7FE06BCF-D487-4737-A33C-A59F4231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4"/>
          <a:stretch/>
        </p:blipFill>
        <p:spPr>
          <a:xfrm>
            <a:off x="432833" y="2642532"/>
            <a:ext cx="4925482" cy="327320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6C4D53-6217-4B70-A89F-C7E78C721BFE}"/>
                  </a:ext>
                </a:extLst>
              </p:cNvPr>
              <p:cNvSpPr txBox="1"/>
              <p:nvPr/>
            </p:nvSpPr>
            <p:spPr>
              <a:xfrm>
                <a:off x="4857226" y="4236938"/>
                <a:ext cx="604434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TW" sz="4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:0.055</m:t>
                      </m:r>
                      <m:r>
                        <a:rPr lang="en-US" altLang="zh-TW" sz="4000" b="0" i="0" smtClean="0">
                          <a:latin typeface="Cambria Math" panose="02040503050406030204" pitchFamily="18" charset="0"/>
                        </a:rPr>
                        <m:t>| 1000 </m:t>
                      </m:r>
                      <m:r>
                        <m:rPr>
                          <m:sty m:val="p"/>
                        </m:rPr>
                        <a:rPr lang="en-US" altLang="zh-TW" sz="4000" b="0" i="0" smtClean="0">
                          <a:latin typeface="Cambria Math" panose="02040503050406030204" pitchFamily="18" charset="0"/>
                        </a:rPr>
                        <m:t>epochs</m:t>
                      </m:r>
                    </m:oMath>
                  </m:oMathPara>
                </a14:m>
                <a:endParaRPr lang="en-US" altLang="zh-TW" sz="40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6C4D53-6217-4B70-A89F-C7E78C721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26" y="4236938"/>
                <a:ext cx="6044347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7D971-15E3-4C97-9DA8-66B45EDE7266}"/>
                  </a:ext>
                </a:extLst>
              </p:cNvPr>
              <p:cNvSpPr txBox="1"/>
              <p:nvPr/>
            </p:nvSpPr>
            <p:spPr>
              <a:xfrm>
                <a:off x="5120486" y="2521059"/>
                <a:ext cx="3426401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u="sng" dirty="0" smtClean="0">
                          <a:latin typeface="Cambria Math" panose="02040503050406030204" pitchFamily="18" charset="0"/>
                        </a:rPr>
                        <m:t>CRITERION</m:t>
                      </m:r>
                    </m:oMath>
                  </m:oMathPara>
                </a14:m>
                <a:endParaRPr lang="en-US" altLang="zh-TW" sz="28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Batch</m:t>
                      </m:r>
                      <m: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dirty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altLang="zh-TW" sz="2800" b="0" i="0" dirty="0">
                          <a:latin typeface="Cambria Math" panose="02040503050406030204" pitchFamily="18" charset="0"/>
                        </a:rPr>
                        <m:t>: 64</m:t>
                      </m:r>
                    </m:oMath>
                  </m:oMathPara>
                </a14:m>
                <a:endParaRPr lang="en-US" altLang="zh-TW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Optimizer</m:t>
                      </m:r>
                      <m: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Adam</m:t>
                      </m:r>
                    </m:oMath>
                  </m:oMathPara>
                </a14:m>
                <a:endParaRPr lang="en-US" altLang="zh-TW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TW" sz="2800" b="0" i="0" dirty="0" smtClean="0">
                          <a:latin typeface="Cambria Math" panose="02040503050406030204" pitchFamily="18" charset="0"/>
                        </a:rPr>
                        <m:t>: 0.01</m:t>
                      </m:r>
                    </m:oMath>
                  </m:oMathPara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7D971-15E3-4C97-9DA8-66B45EDE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486" y="2521059"/>
                <a:ext cx="3426401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E83E-79F4-4366-9897-87857079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noise images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9E04E-BFE9-44BA-8BA3-3493EBAD24CC}"/>
              </a:ext>
            </a:extLst>
          </p:cNvPr>
          <p:cNvSpPr txBox="1"/>
          <p:nvPr/>
        </p:nvSpPr>
        <p:spPr>
          <a:xfrm>
            <a:off x="4453985" y="2614210"/>
            <a:ext cx="41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First batch of generated noise images</a:t>
            </a:r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04EE9-CAFD-45E5-BA53-1199F561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16" y="2983542"/>
            <a:ext cx="1209742" cy="133182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4228C2-7498-4CC4-8C3A-A335CCCFD7C1}"/>
              </a:ext>
            </a:extLst>
          </p:cNvPr>
          <p:cNvSpPr/>
          <p:nvPr/>
        </p:nvSpPr>
        <p:spPr>
          <a:xfrm>
            <a:off x="3201383" y="34071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31873E-4392-425C-9079-28284C17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09" y="3117935"/>
            <a:ext cx="5897875" cy="1179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0058DB-4C2D-4AC9-8DB2-EE43AD0DBF35}"/>
              </a:ext>
            </a:extLst>
          </p:cNvPr>
          <p:cNvSpPr txBox="1"/>
          <p:nvPr/>
        </p:nvSpPr>
        <p:spPr>
          <a:xfrm>
            <a:off x="1753057" y="2614210"/>
            <a:ext cx="120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6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281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Cambria Math</vt:lpstr>
      <vt:lpstr>Office Theme</vt:lpstr>
      <vt:lpstr>AccentBoxVTI</vt:lpstr>
      <vt:lpstr>HW2</vt:lpstr>
      <vt:lpstr>Auto-encoder architecture</vt:lpstr>
      <vt:lpstr>Auto-encoder architecture</vt:lpstr>
      <vt:lpstr>Training Loss v.s epochs</vt:lpstr>
      <vt:lpstr>Visualize noise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昭學 黃</dc:creator>
  <cp:lastModifiedBy>昭學 黃</cp:lastModifiedBy>
  <cp:revision>17</cp:revision>
  <dcterms:created xsi:type="dcterms:W3CDTF">2020-11-20T07:32:33Z</dcterms:created>
  <dcterms:modified xsi:type="dcterms:W3CDTF">2020-11-21T05:27:45Z</dcterms:modified>
</cp:coreProperties>
</file>