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64" r:id="rId2"/>
  </p:sldMasterIdLst>
  <p:notesMasterIdLst>
    <p:notesMasterId r:id="rId21"/>
  </p:notesMasterIdLst>
  <p:handoutMasterIdLst>
    <p:handoutMasterId r:id="rId22"/>
  </p:handoutMasterIdLst>
  <p:sldIdLst>
    <p:sldId id="256" r:id="rId3"/>
    <p:sldId id="263" r:id="rId4"/>
    <p:sldId id="273" r:id="rId5"/>
    <p:sldId id="258" r:id="rId6"/>
    <p:sldId id="259" r:id="rId7"/>
    <p:sldId id="260" r:id="rId8"/>
    <p:sldId id="269" r:id="rId9"/>
    <p:sldId id="270" r:id="rId10"/>
    <p:sldId id="261" r:id="rId11"/>
    <p:sldId id="262" r:id="rId12"/>
    <p:sldId id="275" r:id="rId13"/>
    <p:sldId id="276" r:id="rId14"/>
    <p:sldId id="277" r:id="rId15"/>
    <p:sldId id="278" r:id="rId16"/>
    <p:sldId id="279" r:id="rId17"/>
    <p:sldId id="280"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del Nido García" initials="AdNG" lastIdx="1" clrIdx="0">
    <p:extLst>
      <p:ext uri="{19B8F6BF-5375-455C-9EA6-DF929625EA0E}">
        <p15:presenceInfo xmlns:p15="http://schemas.microsoft.com/office/powerpoint/2012/main" userId="5f617ef9b1dc49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978" autoAdjust="0"/>
  </p:normalViewPr>
  <p:slideViewPr>
    <p:cSldViewPr snapToGrid="0">
      <p:cViewPr varScale="1">
        <p:scale>
          <a:sx n="57" d="100"/>
          <a:sy n="57"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31676EC-04A1-4D88-AA17-A6EB8C09A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053C4AFB-3BFB-492B-B830-FD0E352415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A6241-2A36-4058-A85E-B034145F7D00}" type="datetimeFigureOut">
              <a:rPr lang="es-ES" smtClean="0"/>
              <a:t>14/06/2019</a:t>
            </a:fld>
            <a:endParaRPr lang="es-ES"/>
          </a:p>
        </p:txBody>
      </p:sp>
      <p:sp>
        <p:nvSpPr>
          <p:cNvPr id="4" name="Marcador de pie de página 3">
            <a:extLst>
              <a:ext uri="{FF2B5EF4-FFF2-40B4-BE49-F238E27FC236}">
                <a16:creationId xmlns:a16="http://schemas.microsoft.com/office/drawing/2014/main" id="{63E4BF48-44BE-4394-9591-79707ABEE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2A0DDFFB-1B01-4A97-A6D4-8B1BC896AC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61F6C6-CF1F-4A29-A107-3970A2E878C6}" type="slidenum">
              <a:rPr lang="es-ES" smtClean="0"/>
              <a:t>‹Nº›</a:t>
            </a:fld>
            <a:endParaRPr lang="es-ES"/>
          </a:p>
        </p:txBody>
      </p:sp>
    </p:spTree>
    <p:extLst>
      <p:ext uri="{BB962C8B-B14F-4D97-AF65-F5344CB8AC3E}">
        <p14:creationId xmlns:p14="http://schemas.microsoft.com/office/powerpoint/2010/main" val="325869379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105CF-14E0-4960-9055-B12019F075D3}" type="datetimeFigureOut">
              <a:rPr lang="es-ES" smtClean="0"/>
              <a:t>14/06/2019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E11DB-DDBD-4CEE-B582-87F14CBFE988}" type="slidenum">
              <a:rPr lang="es-ES" smtClean="0"/>
              <a:t>‹Nº›</a:t>
            </a:fld>
            <a:endParaRPr lang="es-ES"/>
          </a:p>
        </p:txBody>
      </p:sp>
    </p:spTree>
    <p:extLst>
      <p:ext uri="{BB962C8B-B14F-4D97-AF65-F5344CB8AC3E}">
        <p14:creationId xmlns:p14="http://schemas.microsoft.com/office/powerpoint/2010/main" val="374351829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es/vectors/usuario-persona-gen%C3%A9rico-solo-23874/" TargetMode="External"/><Relationship Id="rId7" Type="http://schemas.openxmlformats.org/officeDocument/2006/relationships/hyperlink" Target="https://pixabay.com/es/vectors/avatar-usuario-an%C3%B3nimo-personas-294479/"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ixabay.com/es/vectors/bloqueo-candado-bloqueado-cerrado-152879/" TargetMode="External"/><Relationship Id="rId5" Type="http://schemas.openxmlformats.org/officeDocument/2006/relationships/hyperlink" Target="https://pixabay.com/es/vectors/clave-bloqueo-abierta-admin-148813/" TargetMode="External"/><Relationship Id="rId4" Type="http://schemas.openxmlformats.org/officeDocument/2006/relationships/hyperlink" Target="https://pixabay.com/es/illustrations/cliente-dise%C3%B1o-correo-electr%C3%B3nico-378623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s.123rf.com/photo_79015728_pluma-estilogr%C3%A1fica-pluma-o-punta-para-la-escritura-de-l%C3%ADnea-arte-vector-icono-para-aplicaciones-y-siti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Hacer introducción del trabajo, objetivos y motivación.</a:t>
            </a:r>
          </a:p>
        </p:txBody>
      </p:sp>
      <p:sp>
        <p:nvSpPr>
          <p:cNvPr id="5" name="Marcador de pie de página 4">
            <a:extLst>
              <a:ext uri="{FF2B5EF4-FFF2-40B4-BE49-F238E27FC236}">
                <a16:creationId xmlns:a16="http://schemas.microsoft.com/office/drawing/2014/main" id="{88D28791-9218-46B7-9DDF-0100A190352D}"/>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348113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Índice</a:t>
            </a:r>
          </a:p>
        </p:txBody>
      </p:sp>
      <p:sp>
        <p:nvSpPr>
          <p:cNvPr id="5" name="Marcador de pie de página 4">
            <a:extLst>
              <a:ext uri="{FF2B5EF4-FFF2-40B4-BE49-F238E27FC236}">
                <a16:creationId xmlns:a16="http://schemas.microsoft.com/office/drawing/2014/main" id="{E8974609-AF6C-4408-A8B2-99C444F6DC33}"/>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87615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Tipos de cifrado, simétrico y asimétrico.</a:t>
            </a:r>
          </a:p>
          <a:p>
            <a:endParaRPr lang="es-ES" dirty="0"/>
          </a:p>
          <a:p>
            <a:r>
              <a:rPr lang="es-ES" dirty="0"/>
              <a:t>Imágenes obtenidas con derecho a reutilización con modificaciones. Obtenidas en: </a:t>
            </a:r>
            <a:r>
              <a:rPr lang="es-ES" dirty="0">
                <a:hlinkClick r:id="rId3"/>
              </a:rPr>
              <a:t>https://pixabay.com/es/vectors/usuario-persona-gen%C3%A9rico-solo-23874/</a:t>
            </a:r>
            <a:r>
              <a:rPr lang="es-ES" dirty="0"/>
              <a:t> , </a:t>
            </a:r>
            <a:r>
              <a:rPr lang="es-ES" dirty="0">
                <a:hlinkClick r:id="rId4"/>
              </a:rPr>
              <a:t>https://pixabay.com/es/illustrations/cliente-dise%C3%B1o-correo-electr%C3%B3nico-3786239/</a:t>
            </a:r>
            <a:r>
              <a:rPr lang="es-ES" dirty="0"/>
              <a:t> , </a:t>
            </a:r>
            <a:r>
              <a:rPr lang="es-ES" dirty="0">
                <a:hlinkClick r:id="rId5"/>
              </a:rPr>
              <a:t>https://pixabay.com/es/vectors/clave-bloqueo-abierta-admin-148813/</a:t>
            </a:r>
            <a:r>
              <a:rPr lang="es-ES" dirty="0"/>
              <a:t> , </a:t>
            </a:r>
            <a:r>
              <a:rPr lang="es-ES" dirty="0">
                <a:hlinkClick r:id="rId6"/>
              </a:rPr>
              <a:t>https://pixabay.com/es/vectors/bloqueo-candado-bloqueado-cerrado-152879/</a:t>
            </a:r>
            <a:r>
              <a:rPr lang="es-ES" dirty="0"/>
              <a:t> , </a:t>
            </a:r>
            <a:r>
              <a:rPr lang="es-ES" dirty="0">
                <a:hlinkClick r:id="rId7"/>
              </a:rPr>
              <a:t>https://pixabay.com/es/vectors/avatar-usuario-an%C3%B3nimo-personas-294479/</a:t>
            </a:r>
            <a:endParaRPr lang="es-ES" dirty="0"/>
          </a:p>
          <a:p>
            <a:endParaRPr lang="es-ES" dirty="0"/>
          </a:p>
          <a:p>
            <a:endParaRPr lang="es-ES" dirty="0"/>
          </a:p>
        </p:txBody>
      </p:sp>
      <p:sp>
        <p:nvSpPr>
          <p:cNvPr id="5" name="Marcador de pie de página 4">
            <a:extLst>
              <a:ext uri="{FF2B5EF4-FFF2-40B4-BE49-F238E27FC236}">
                <a16:creationId xmlns:a16="http://schemas.microsoft.com/office/drawing/2014/main" id="{6B5532C4-4097-44CA-A7B1-466AFDD0D1B8}"/>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258615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Firma digital, DSA.</a:t>
            </a:r>
          </a:p>
          <a:p>
            <a:r>
              <a:rPr lang="es-ES" dirty="0">
                <a:hlinkClick r:id="rId3"/>
              </a:rPr>
              <a:t>https://es.123rf.com/photo_79015728_pluma-estilogr%C3%A1fica-pluma-o-punta-para-la-escritura-de-l%C3%ADnea-arte-vector-icono-para-aplicaciones-y-sitio.html</a:t>
            </a:r>
            <a:endParaRPr lang="es-ES" dirty="0"/>
          </a:p>
        </p:txBody>
      </p:sp>
      <p:sp>
        <p:nvSpPr>
          <p:cNvPr id="5" name="Marcador de pie de página 4">
            <a:extLst>
              <a:ext uri="{FF2B5EF4-FFF2-40B4-BE49-F238E27FC236}">
                <a16:creationId xmlns:a16="http://schemas.microsoft.com/office/drawing/2014/main" id="{2DC22F86-7C1A-473C-B499-4205B0DFDEC5}"/>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7756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Curva elíptica </a:t>
            </a:r>
            <a:r>
              <a:rPr lang="es-ES" dirty="0">
                <a:sym typeface="Wingdings" panose="05000000000000000000" pitchFamily="2" charset="2"/>
              </a:rPr>
              <a:t> Comentar la necesidad de utilizar curvas elípticas en criptografía y firma digital debido a la menor longitud de clave requerida y que además son igual de seguras o más que métodos anteriores como RSA o ElGamal.</a:t>
            </a:r>
            <a:endParaRPr lang="es-ES" dirty="0"/>
          </a:p>
        </p:txBody>
      </p:sp>
      <p:sp>
        <p:nvSpPr>
          <p:cNvPr id="5" name="Marcador de pie de página 4">
            <a:extLst>
              <a:ext uri="{FF2B5EF4-FFF2-40B4-BE49-F238E27FC236}">
                <a16:creationId xmlns:a16="http://schemas.microsoft.com/office/drawing/2014/main" id="{3104DBB9-2D90-4B83-AC97-1910189463BB}"/>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312094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a:solidFill>
                  <a:schemeClr val="tx1"/>
                </a:solidFill>
                <a:effectLst/>
                <a:latin typeface="+mn-lt"/>
                <a:ea typeface="+mn-ea"/>
                <a:cs typeface="+mn-cs"/>
              </a:rPr>
              <a:t>En cuanto al uso de la firma digital en las criptomonedas y en la blockchain, objeto de nuestro trabajo, en concreto, en Bitcoin, base del resto de monedas criptográficas, la firma digital tiene tres propósitos: a) la firma prueba que el poseedor de la clave privada, quien es además el poseedor de los fondos monetarios, ha autorizado el gasto de una determinada cantidad de fondos en una transacción; b) imposibilidad de negar la transacción monetaria realizada por él; c) la firma prueba que la transacción ni ha sido ni ha podido ser modificada por nadie una vez que ha sido firmada.</a:t>
            </a:r>
            <a:endParaRPr lang="es-ES" sz="1200" kern="1200" dirty="0">
              <a:solidFill>
                <a:schemeClr val="tx1"/>
              </a:solidFill>
              <a:effectLst/>
              <a:latin typeface="+mn-lt"/>
              <a:ea typeface="+mn-ea"/>
              <a:cs typeface="+mn-cs"/>
            </a:endParaRPr>
          </a:p>
          <a:p>
            <a:endParaRPr lang="es-ES" dirty="0"/>
          </a:p>
        </p:txBody>
      </p:sp>
      <p:sp>
        <p:nvSpPr>
          <p:cNvPr id="5" name="Marcador de pie de página 4">
            <a:extLst>
              <a:ext uri="{FF2B5EF4-FFF2-40B4-BE49-F238E27FC236}">
                <a16:creationId xmlns:a16="http://schemas.microsoft.com/office/drawing/2014/main" id="{9CF61A1B-FBD7-4C18-A6D5-733A594E6D8B}"/>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352652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ECDSA</a:t>
            </a:r>
          </a:p>
        </p:txBody>
      </p:sp>
      <p:sp>
        <p:nvSpPr>
          <p:cNvPr id="4" name="Marcador de número de diapositiva 3"/>
          <p:cNvSpPr>
            <a:spLocks noGrp="1"/>
          </p:cNvSpPr>
          <p:nvPr>
            <p:ph type="sldNum" sz="quarter" idx="5"/>
          </p:nvPr>
        </p:nvSpPr>
        <p:spPr/>
        <p:txBody>
          <a:bodyPr/>
          <a:lstStyle/>
          <a:p>
            <a:fld id="{D9AE11DB-DDBD-4CEE-B582-87F14CBFE988}" type="slidenum">
              <a:rPr lang="es-ES" smtClean="0"/>
              <a:t>9</a:t>
            </a:fld>
            <a:endParaRPr lang="es-ES"/>
          </a:p>
        </p:txBody>
      </p:sp>
    </p:spTree>
    <p:extLst>
      <p:ext uri="{BB962C8B-B14F-4D97-AF65-F5344CB8AC3E}">
        <p14:creationId xmlns:p14="http://schemas.microsoft.com/office/powerpoint/2010/main" val="1332101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MECDSA</a:t>
            </a:r>
          </a:p>
        </p:txBody>
      </p:sp>
      <p:sp>
        <p:nvSpPr>
          <p:cNvPr id="5" name="Marcador de pie de página 4">
            <a:extLst>
              <a:ext uri="{FF2B5EF4-FFF2-40B4-BE49-F238E27FC236}">
                <a16:creationId xmlns:a16="http://schemas.microsoft.com/office/drawing/2014/main" id="{9F3E5D40-0F30-4A5E-9861-F8381EBFB087}"/>
              </a:ext>
            </a:extLst>
          </p:cNvPr>
          <p:cNvSpPr>
            <a:spLocks noGrp="1"/>
          </p:cNvSpPr>
          <p:nvPr>
            <p:ph type="ftr" sz="quarter" idx="4"/>
          </p:nvPr>
        </p:nvSpPr>
        <p:spPr/>
        <p:txBody>
          <a:bodyPr/>
          <a:lstStyle/>
          <a:p>
            <a:endParaRPr lang="es-ES"/>
          </a:p>
        </p:txBody>
      </p:sp>
    </p:spTree>
    <p:extLst>
      <p:ext uri="{BB962C8B-B14F-4D97-AF65-F5344CB8AC3E}">
        <p14:creationId xmlns:p14="http://schemas.microsoft.com/office/powerpoint/2010/main" val="379634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27D456-95F0-4D14-8843-227B59C3E196}"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284413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4CFA279-0E25-4A2E-A7A0-9E6389A4CCFA}"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19773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DCA64AA-A26D-48C3-8481-F6760BEFBC61}"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2253097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C59AD91-D011-4785-AF78-EC9F08ADE936}" type="datetime1">
              <a:rPr lang="es-ES" smtClean="0"/>
              <a:t>14/06/2019</a:t>
            </a:fld>
            <a:endParaRPr lang="es-ES"/>
          </a:p>
        </p:txBody>
      </p:sp>
      <p:sp>
        <p:nvSpPr>
          <p:cNvPr id="6" name="Slide Number Placeholder 5"/>
          <p:cNvSpPr>
            <a:spLocks noGrp="1"/>
          </p:cNvSpPr>
          <p:nvPr>
            <p:ph type="sldNum" sz="quarter" idx="12"/>
          </p:nvPr>
        </p:nvSpPr>
        <p:spPr>
          <a:xfrm>
            <a:off x="5439987" y="6441883"/>
            <a:ext cx="1312025" cy="365125"/>
          </a:xfrm>
        </p:spPr>
        <p:txBody>
          <a:bodyPr/>
          <a:lstStyle>
            <a:lvl1pPr algn="ctr">
              <a:defRPr sz="1800"/>
            </a:lvl1pPr>
          </a:lstStyle>
          <a:p>
            <a:fld id="{C2B8C5AD-5771-4E38-A004-EC11CDC16AD0}" type="slidenum">
              <a:rPr lang="es-ES" smtClean="0"/>
              <a:pPr/>
              <a:t>‹Nº›</a:t>
            </a:fld>
            <a:endParaRPr lang="es-E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64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C7363B-C81C-4B2C-BE4B-FA1AF3420AA5}" type="datetime1">
              <a:rPr lang="es-ES" smtClean="0"/>
              <a:t>14/06/2019</a:t>
            </a:fld>
            <a:endParaRPr lang="es-ES"/>
          </a:p>
        </p:txBody>
      </p:sp>
      <p:sp>
        <p:nvSpPr>
          <p:cNvPr id="6" name="Slide Number Placeholder 5"/>
          <p:cNvSpPr>
            <a:spLocks noGrp="1"/>
          </p:cNvSpPr>
          <p:nvPr>
            <p:ph type="sldNum" sz="quarter" idx="12"/>
          </p:nvPr>
        </p:nvSpPr>
        <p:spPr>
          <a:xfrm>
            <a:off x="5439987" y="6459784"/>
            <a:ext cx="1312025" cy="365125"/>
          </a:xfrm>
        </p:spPr>
        <p:txBody>
          <a:bodyPr/>
          <a:lstStyle>
            <a:lvl1pPr algn="ctr">
              <a:defRPr sz="1800"/>
            </a:lvl1pPr>
          </a:lstStyle>
          <a:p>
            <a:fld id="{C2B8C5AD-5771-4E38-A004-EC11CDC16AD0}" type="slidenum">
              <a:rPr lang="es-ES" smtClean="0"/>
              <a:pPr/>
              <a:t>‹Nº›</a:t>
            </a:fld>
            <a:endParaRPr lang="es-ES" dirty="0"/>
          </a:p>
        </p:txBody>
      </p:sp>
    </p:spTree>
    <p:extLst>
      <p:ext uri="{BB962C8B-B14F-4D97-AF65-F5344CB8AC3E}">
        <p14:creationId xmlns:p14="http://schemas.microsoft.com/office/powerpoint/2010/main" val="3107382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63341FA-1E1A-4AF1-8615-CB032962E782}" type="datetime1">
              <a:rPr lang="es-ES" smtClean="0"/>
              <a:t>14/06/2019</a:t>
            </a:fld>
            <a:endParaRPr lang="es-ES"/>
          </a:p>
        </p:txBody>
      </p:sp>
      <p:sp>
        <p:nvSpPr>
          <p:cNvPr id="6" name="Slide Number Placeholder 5"/>
          <p:cNvSpPr>
            <a:spLocks noGrp="1"/>
          </p:cNvSpPr>
          <p:nvPr>
            <p:ph type="sldNum" sz="quarter" idx="12"/>
          </p:nvPr>
        </p:nvSpPr>
        <p:spPr>
          <a:xfrm>
            <a:off x="5489405" y="6446837"/>
            <a:ext cx="1312025" cy="365125"/>
          </a:xfrm>
        </p:spPr>
        <p:txBody>
          <a:bodyPr/>
          <a:lstStyle>
            <a:lvl1pPr algn="ctr">
              <a:defRPr sz="1800"/>
            </a:lvl1pPr>
          </a:lstStyle>
          <a:p>
            <a:fld id="{C2B8C5AD-5771-4E38-A004-EC11CDC16AD0}" type="slidenum">
              <a:rPr lang="es-ES" smtClean="0"/>
              <a:pPr/>
              <a:t>‹Nº›</a:t>
            </a:fld>
            <a:endParaRPr lang="es-E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853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3A4796-3F33-4852-B0A6-0A10A10CFFAD}" type="datetime1">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176094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0E2241-7700-4583-8191-8B6B965A5E7A}" type="datetime1">
              <a:rPr lang="es-ES" smtClean="0"/>
              <a:t>14/06/2019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42270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996B3A4-1D90-4308-B3AB-A6467712CC85}" type="datetime1">
              <a:rPr lang="es-ES" smtClean="0"/>
              <a:t>14/06/2019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3081201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2ECA14-B959-4E60-9A84-EA3CC2539EED}" type="datetime1">
              <a:rPr lang="es-ES" smtClean="0"/>
              <a:t>14/06/2019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985787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EF05E3-C267-45EF-A0E5-0A703417CD88}" type="datetime1">
              <a:rPr lang="es-ES" smtClean="0"/>
              <a:t>14/06/2019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B8C5AD-5771-4E38-A004-EC11CDC16AD0}" type="slidenum">
              <a:rPr lang="es-ES" smtClean="0"/>
              <a:t>‹Nº›</a:t>
            </a:fld>
            <a:endParaRPr lang="es-ES"/>
          </a:p>
        </p:txBody>
      </p:sp>
    </p:spTree>
    <p:extLst>
      <p:ext uri="{BB962C8B-B14F-4D97-AF65-F5344CB8AC3E}">
        <p14:creationId xmlns:p14="http://schemas.microsoft.com/office/powerpoint/2010/main" val="151218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B78E3B-73BC-419C-A2C7-7DAE0FF354DA}"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1505069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9DC3AB-E9A1-4FD1-96AC-9D4CB8BD207F}" type="datetime1">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2386027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3C4D8D-A6DF-48A8-81FC-1ADCA327292A}"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4120004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21937E-F254-4704-9404-666B9373B9F0}"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338767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92AB6A-DE0A-4425-A964-8D66AFFE81F1}" type="datetime1">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1779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E57FAA-6A4D-49C4-B264-3C346D6C7701}" type="datetime1">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25517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A31DE93-E8F0-4C0B-85DE-6E4F66857238}" type="datetime1">
              <a:rPr lang="es-ES" smtClean="0"/>
              <a:t>14/06/2019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2B8C5AD-5771-4E38-A004-EC11CDC16AD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6759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2E0448-8A22-464A-A837-AD4F836C9254}" type="datetime1">
              <a:rPr lang="es-ES" smtClean="0"/>
              <a:t>14/06/2019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2B8C5AD-5771-4E38-A004-EC11CDC16AD0}"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91520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B2DEB-E753-43B9-ACBD-BA2FC792F3B1}" type="datetime1">
              <a:rPr lang="es-ES" smtClean="0"/>
              <a:t>14/06/2019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150107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601702-E180-4D18-A542-2BA35C777283}" type="datetime1">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363905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2C375-3A02-4E80-8FCF-E20D94C6C169}" type="datetime1">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2B8C5AD-5771-4E38-A004-EC11CDC16AD0}" type="slidenum">
              <a:rPr lang="es-ES" smtClean="0"/>
              <a:t>‹Nº›</a:t>
            </a:fld>
            <a:endParaRPr lang="es-ES"/>
          </a:p>
        </p:txBody>
      </p:sp>
    </p:spTree>
    <p:extLst>
      <p:ext uri="{BB962C8B-B14F-4D97-AF65-F5344CB8AC3E}">
        <p14:creationId xmlns:p14="http://schemas.microsoft.com/office/powerpoint/2010/main" val="31784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7B92EE9-C475-435A-A731-6E2DAD8FD69F}" type="datetime1">
              <a:rPr lang="es-ES" smtClean="0"/>
              <a:t>14/06/2019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2B8C5AD-5771-4E38-A004-EC11CDC16AD0}" type="slidenum">
              <a:rPr lang="es-ES" smtClean="0"/>
              <a:t>‹Nº›</a:t>
            </a:fld>
            <a:endParaRPr lang="es-ES"/>
          </a:p>
        </p:txBody>
      </p:sp>
    </p:spTree>
    <p:extLst>
      <p:ext uri="{BB962C8B-B14F-4D97-AF65-F5344CB8AC3E}">
        <p14:creationId xmlns:p14="http://schemas.microsoft.com/office/powerpoint/2010/main" val="8604719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A1EA5D-C69C-44B4-88D8-2162C6EFAB54}" type="datetime1">
              <a:rPr lang="es-ES" smtClean="0"/>
              <a:t>14/06/2019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B8C5AD-5771-4E38-A004-EC11CDC16AD0}"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6259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12"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jpg"/><Relationship Id="rId4" Type="http://schemas.openxmlformats.org/officeDocument/2006/relationships/image" Target="../media/image10.jpe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AB19A-0FAB-4A95-8FE5-56F6B55021F4}"/>
              </a:ext>
            </a:extLst>
          </p:cNvPr>
          <p:cNvSpPr>
            <a:spLocks noGrp="1"/>
          </p:cNvSpPr>
          <p:nvPr>
            <p:ph type="ctrTitle"/>
          </p:nvPr>
        </p:nvSpPr>
        <p:spPr>
          <a:xfrm>
            <a:off x="1097280" y="758952"/>
            <a:ext cx="10058400" cy="3566160"/>
          </a:xfrm>
          <a:ln>
            <a:noFill/>
          </a:ln>
        </p:spPr>
        <p:txBody>
          <a:bodyPr>
            <a:noAutofit/>
          </a:bodyPr>
          <a:lstStyle/>
          <a:p>
            <a:pPr algn="ctr"/>
            <a:r>
              <a:rPr lang="es-ES" sz="5400" b="1" dirty="0">
                <a:solidFill>
                  <a:schemeClr val="accent3">
                    <a:lumMod val="75000"/>
                  </a:schemeClr>
                </a:solidFill>
              </a:rPr>
              <a:t>Análisis e implementación del Algoritmo de Firma</a:t>
            </a:r>
            <a:br>
              <a:rPr lang="es-ES" sz="5400" b="1" dirty="0">
                <a:solidFill>
                  <a:schemeClr val="accent3">
                    <a:lumMod val="75000"/>
                  </a:schemeClr>
                </a:solidFill>
              </a:rPr>
            </a:br>
            <a:r>
              <a:rPr lang="es-ES" sz="5400" b="1" dirty="0">
                <a:solidFill>
                  <a:schemeClr val="accent3">
                    <a:lumMod val="75000"/>
                  </a:schemeClr>
                </a:solidFill>
              </a:rPr>
              <a:t>Digital de Curvas Elípticas Múltiples (MECDSA)</a:t>
            </a:r>
            <a:br>
              <a:rPr lang="es-ES" sz="5400" b="1" dirty="0">
                <a:solidFill>
                  <a:schemeClr val="accent3">
                    <a:lumMod val="75000"/>
                  </a:schemeClr>
                </a:solidFill>
              </a:rPr>
            </a:br>
            <a:r>
              <a:rPr lang="es-ES" sz="5400" b="1" dirty="0">
                <a:solidFill>
                  <a:schemeClr val="accent3">
                    <a:lumMod val="75000"/>
                  </a:schemeClr>
                </a:solidFill>
              </a:rPr>
              <a:t>para Blockchain</a:t>
            </a:r>
          </a:p>
        </p:txBody>
      </p:sp>
      <p:sp>
        <p:nvSpPr>
          <p:cNvPr id="3" name="Subtítulo 2">
            <a:extLst>
              <a:ext uri="{FF2B5EF4-FFF2-40B4-BE49-F238E27FC236}">
                <a16:creationId xmlns:a16="http://schemas.microsoft.com/office/drawing/2014/main" id="{73B594FE-2DE8-4A04-9C68-78FF5499EFCB}"/>
              </a:ext>
            </a:extLst>
          </p:cNvPr>
          <p:cNvSpPr>
            <a:spLocks noGrp="1"/>
          </p:cNvSpPr>
          <p:nvPr>
            <p:ph type="subTitle" idx="1"/>
          </p:nvPr>
        </p:nvSpPr>
        <p:spPr>
          <a:xfrm>
            <a:off x="1100051" y="4455621"/>
            <a:ext cx="10058400" cy="1143000"/>
          </a:xfrm>
        </p:spPr>
        <p:txBody>
          <a:bodyPr/>
          <a:lstStyle/>
          <a:p>
            <a:r>
              <a:rPr lang="es-ES" b="1" cap="none" dirty="0"/>
              <a:t>Andrea del Nido García</a:t>
            </a:r>
          </a:p>
        </p:txBody>
      </p:sp>
      <p:pic>
        <p:nvPicPr>
          <p:cNvPr id="8" name="Imagen 7">
            <a:extLst>
              <a:ext uri="{FF2B5EF4-FFF2-40B4-BE49-F238E27FC236}">
                <a16:creationId xmlns:a16="http://schemas.microsoft.com/office/drawing/2014/main" id="{FE08C99C-AEEA-4AAD-B009-9474F825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9" name="Imagen 8">
            <a:extLst>
              <a:ext uri="{FF2B5EF4-FFF2-40B4-BE49-F238E27FC236}">
                <a16:creationId xmlns:a16="http://schemas.microsoft.com/office/drawing/2014/main" id="{B09C82BA-02DF-423F-A4E5-67F7CA962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10" name="Picture 2" descr="Imagen relacionada">
            <a:extLst>
              <a:ext uri="{FF2B5EF4-FFF2-40B4-BE49-F238E27FC236}">
                <a16:creationId xmlns:a16="http://schemas.microsoft.com/office/drawing/2014/main" id="{C49D190C-1D86-4F74-A92A-E67465E88D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0B82BFCD-0A43-492A-BB94-A11CF015068A}"/>
              </a:ext>
            </a:extLst>
          </p:cNvPr>
          <p:cNvSpPr>
            <a:spLocks noGrp="1"/>
          </p:cNvSpPr>
          <p:nvPr>
            <p:ph type="sldNum" sz="quarter" idx="12"/>
          </p:nvPr>
        </p:nvSpPr>
        <p:spPr/>
        <p:txBody>
          <a:bodyPr/>
          <a:lstStyle/>
          <a:p>
            <a:fld id="{C2B8C5AD-5771-4E38-A004-EC11CDC16AD0}" type="slidenum">
              <a:rPr lang="es-ES" smtClean="0"/>
              <a:t>1</a:t>
            </a:fld>
            <a:endParaRPr lang="es-ES"/>
          </a:p>
        </p:txBody>
      </p:sp>
    </p:spTree>
    <p:extLst>
      <p:ext uri="{BB962C8B-B14F-4D97-AF65-F5344CB8AC3E}">
        <p14:creationId xmlns:p14="http://schemas.microsoft.com/office/powerpoint/2010/main" val="391603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 de texto 254">
            <a:extLst>
              <a:ext uri="{FF2B5EF4-FFF2-40B4-BE49-F238E27FC236}">
                <a16:creationId xmlns:a16="http://schemas.microsoft.com/office/drawing/2014/main" id="{B19D96C6-5303-4983-87E1-B7C5C860494E}"/>
              </a:ext>
            </a:extLst>
          </p:cNvPr>
          <p:cNvSpPr txBox="1"/>
          <p:nvPr/>
        </p:nvSpPr>
        <p:spPr>
          <a:xfrm>
            <a:off x="5811093" y="4210394"/>
            <a:ext cx="44767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No</a:t>
            </a:r>
          </a:p>
        </p:txBody>
      </p:sp>
      <p:sp>
        <p:nvSpPr>
          <p:cNvPr id="31" name="Cuadro de texto 257">
            <a:extLst>
              <a:ext uri="{FF2B5EF4-FFF2-40B4-BE49-F238E27FC236}">
                <a16:creationId xmlns:a16="http://schemas.microsoft.com/office/drawing/2014/main" id="{CC54E5A9-6147-4A0C-8064-4218D058651F}"/>
              </a:ext>
            </a:extLst>
          </p:cNvPr>
          <p:cNvSpPr txBox="1"/>
          <p:nvPr/>
        </p:nvSpPr>
        <p:spPr>
          <a:xfrm>
            <a:off x="7232179" y="3523510"/>
            <a:ext cx="571753"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Si</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Cuadro de texto 229">
            <a:extLst>
              <a:ext uri="{FF2B5EF4-FFF2-40B4-BE49-F238E27FC236}">
                <a16:creationId xmlns:a16="http://schemas.microsoft.com/office/drawing/2014/main" id="{131F810A-D654-4447-A6D2-C2F7BD9ADD07}"/>
              </a:ext>
            </a:extLst>
          </p:cNvPr>
          <p:cNvSpPr txBox="1"/>
          <p:nvPr/>
        </p:nvSpPr>
        <p:spPr>
          <a:xfrm>
            <a:off x="5047118" y="5831208"/>
            <a:ext cx="502920" cy="34363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No</a:t>
            </a:r>
          </a:p>
        </p:txBody>
      </p:sp>
      <p:sp>
        <p:nvSpPr>
          <p:cNvPr id="2" name="Título 1">
            <a:extLst>
              <a:ext uri="{FF2B5EF4-FFF2-40B4-BE49-F238E27FC236}">
                <a16:creationId xmlns:a16="http://schemas.microsoft.com/office/drawing/2014/main" id="{4029BFEB-A035-4E69-9B2E-782C8EA8DCE3}"/>
              </a:ext>
            </a:extLst>
          </p:cNvPr>
          <p:cNvSpPr>
            <a:spLocks noGrp="1"/>
          </p:cNvSpPr>
          <p:nvPr>
            <p:ph type="title"/>
          </p:nvPr>
        </p:nvSpPr>
        <p:spPr>
          <a:xfrm>
            <a:off x="1229568" y="284872"/>
            <a:ext cx="10058400" cy="1450757"/>
          </a:xfrm>
        </p:spPr>
        <p:txBody>
          <a:bodyPr>
            <a:normAutofit/>
          </a:bodyPr>
          <a:lstStyle/>
          <a:p>
            <a:r>
              <a:rPr lang="es-ES" b="1" dirty="0"/>
              <a:t>Multiple Elliptic Curve Digital Signature Algorithm (MECDSA)</a:t>
            </a:r>
          </a:p>
        </p:txBody>
      </p:sp>
      <p:sp>
        <p:nvSpPr>
          <p:cNvPr id="5" name="Cuadro de texto 221">
            <a:extLst>
              <a:ext uri="{FF2B5EF4-FFF2-40B4-BE49-F238E27FC236}">
                <a16:creationId xmlns:a16="http://schemas.microsoft.com/office/drawing/2014/main" id="{4B21685C-8D33-49F2-815C-2CD36C79AF6C}"/>
              </a:ext>
            </a:extLst>
          </p:cNvPr>
          <p:cNvSpPr txBox="1"/>
          <p:nvPr/>
        </p:nvSpPr>
        <p:spPr>
          <a:xfrm>
            <a:off x="5144618" y="3844975"/>
            <a:ext cx="44767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No</a:t>
            </a:r>
          </a:p>
        </p:txBody>
      </p:sp>
      <p:sp>
        <p:nvSpPr>
          <p:cNvPr id="6" name="Rectángulo: esquinas diagonales redondeadas 5">
            <a:extLst>
              <a:ext uri="{FF2B5EF4-FFF2-40B4-BE49-F238E27FC236}">
                <a16:creationId xmlns:a16="http://schemas.microsoft.com/office/drawing/2014/main" id="{1639F542-41B4-4F2B-A9CA-8AA92D385198}"/>
              </a:ext>
            </a:extLst>
          </p:cNvPr>
          <p:cNvSpPr/>
          <p:nvPr/>
        </p:nvSpPr>
        <p:spPr>
          <a:xfrm>
            <a:off x="6270340" y="4669783"/>
            <a:ext cx="1095506" cy="50482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Clave privada d</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ombo 6">
            <a:extLst>
              <a:ext uri="{FF2B5EF4-FFF2-40B4-BE49-F238E27FC236}">
                <a16:creationId xmlns:a16="http://schemas.microsoft.com/office/drawing/2014/main" id="{0E35E9E2-0FD5-4032-93E1-DB1A2BCC275C}"/>
              </a:ext>
            </a:extLst>
          </p:cNvPr>
          <p:cNvSpPr/>
          <p:nvPr/>
        </p:nvSpPr>
        <p:spPr>
          <a:xfrm>
            <a:off x="4299723" y="5332614"/>
            <a:ext cx="1305932" cy="6092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0</a:t>
            </a:r>
          </a:p>
        </p:txBody>
      </p:sp>
      <p:sp>
        <p:nvSpPr>
          <p:cNvPr id="8" name="Elipse 7">
            <a:extLst>
              <a:ext uri="{FF2B5EF4-FFF2-40B4-BE49-F238E27FC236}">
                <a16:creationId xmlns:a16="http://schemas.microsoft.com/office/drawing/2014/main" id="{8F5A5376-A2A7-463A-8C90-76BEBA242781}"/>
              </a:ext>
            </a:extLst>
          </p:cNvPr>
          <p:cNvSpPr/>
          <p:nvPr/>
        </p:nvSpPr>
        <p:spPr>
          <a:xfrm>
            <a:off x="9245358" y="5684703"/>
            <a:ext cx="86677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FIN</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ángulo 8">
            <a:extLst>
              <a:ext uri="{FF2B5EF4-FFF2-40B4-BE49-F238E27FC236}">
                <a16:creationId xmlns:a16="http://schemas.microsoft.com/office/drawing/2014/main" id="{7D00B6F6-8530-48FF-9E63-CB05287E3746}"/>
              </a:ext>
            </a:extLst>
          </p:cNvPr>
          <p:cNvSpPr/>
          <p:nvPr/>
        </p:nvSpPr>
        <p:spPr>
          <a:xfrm>
            <a:off x="3905178" y="3560765"/>
            <a:ext cx="1472837" cy="303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r</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(mod n</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11" name="Rectángulo 10">
            <a:extLst>
              <a:ext uri="{FF2B5EF4-FFF2-40B4-BE49-F238E27FC236}">
                <a16:creationId xmlns:a16="http://schemas.microsoft.com/office/drawing/2014/main" id="{54CFC468-B44A-4EAB-B718-5B32B13AD988}"/>
              </a:ext>
            </a:extLst>
          </p:cNvPr>
          <p:cNvSpPr/>
          <p:nvPr/>
        </p:nvSpPr>
        <p:spPr>
          <a:xfrm>
            <a:off x="1814313" y="4756812"/>
            <a:ext cx="1240699" cy="33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 = H(m)</a:t>
            </a:r>
          </a:p>
        </p:txBody>
      </p:sp>
      <p:sp>
        <p:nvSpPr>
          <p:cNvPr id="13" name="Cuadro de texto 231">
            <a:extLst>
              <a:ext uri="{FF2B5EF4-FFF2-40B4-BE49-F238E27FC236}">
                <a16:creationId xmlns:a16="http://schemas.microsoft.com/office/drawing/2014/main" id="{F6023253-C10E-4DC3-AC2C-760C7720F0FA}"/>
              </a:ext>
            </a:extLst>
          </p:cNvPr>
          <p:cNvSpPr txBox="1"/>
          <p:nvPr/>
        </p:nvSpPr>
        <p:spPr>
          <a:xfrm>
            <a:off x="5529471" y="5352299"/>
            <a:ext cx="505460" cy="23272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Si</a:t>
            </a:r>
          </a:p>
        </p:txBody>
      </p:sp>
      <p:sp>
        <p:nvSpPr>
          <p:cNvPr id="14" name="Cuadro de texto 235">
            <a:extLst>
              <a:ext uri="{FF2B5EF4-FFF2-40B4-BE49-F238E27FC236}">
                <a16:creationId xmlns:a16="http://schemas.microsoft.com/office/drawing/2014/main" id="{BCD2EA20-396E-4571-B0BE-A13825C4495E}"/>
              </a:ext>
            </a:extLst>
          </p:cNvPr>
          <p:cNvSpPr txBox="1"/>
          <p:nvPr/>
        </p:nvSpPr>
        <p:spPr>
          <a:xfrm>
            <a:off x="3710060" y="4261001"/>
            <a:ext cx="493209" cy="3810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Si</a:t>
            </a:r>
          </a:p>
        </p:txBody>
      </p:sp>
      <p:sp>
        <p:nvSpPr>
          <p:cNvPr id="15" name="Rectángulo 14">
            <a:extLst>
              <a:ext uri="{FF2B5EF4-FFF2-40B4-BE49-F238E27FC236}">
                <a16:creationId xmlns:a16="http://schemas.microsoft.com/office/drawing/2014/main" id="{6E149786-49E7-463A-A2F3-8DF5AE3A18EF}"/>
              </a:ext>
            </a:extLst>
          </p:cNvPr>
          <p:cNvSpPr/>
          <p:nvPr/>
        </p:nvSpPr>
        <p:spPr>
          <a:xfrm>
            <a:off x="4124896" y="4700898"/>
            <a:ext cx="1655586" cy="44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k</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 + </a:t>
            </a: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rd</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mod n</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Rectángulo 18">
            <a:extLst>
              <a:ext uri="{FF2B5EF4-FFF2-40B4-BE49-F238E27FC236}">
                <a16:creationId xmlns:a16="http://schemas.microsoft.com/office/drawing/2014/main" id="{4023A323-9EF2-414D-8C50-58AD373020A4}"/>
              </a:ext>
            </a:extLst>
          </p:cNvPr>
          <p:cNvSpPr/>
          <p:nvPr/>
        </p:nvSpPr>
        <p:spPr>
          <a:xfrm>
            <a:off x="4067878" y="2390542"/>
            <a:ext cx="11811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Entero </a:t>
            </a: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k</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aleatorio</a:t>
            </a:r>
          </a:p>
        </p:txBody>
      </p:sp>
      <p:sp>
        <p:nvSpPr>
          <p:cNvPr id="20" name="Rectángulo 19">
            <a:extLst>
              <a:ext uri="{FF2B5EF4-FFF2-40B4-BE49-F238E27FC236}">
                <a16:creationId xmlns:a16="http://schemas.microsoft.com/office/drawing/2014/main" id="{95B99FA5-91E2-4D16-9924-A52F507F9567}"/>
              </a:ext>
            </a:extLst>
          </p:cNvPr>
          <p:cNvSpPr/>
          <p:nvPr/>
        </p:nvSpPr>
        <p:spPr>
          <a:xfrm>
            <a:off x="4040499" y="3017534"/>
            <a:ext cx="1200625" cy="289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21" name="Rombo 20">
            <a:extLst>
              <a:ext uri="{FF2B5EF4-FFF2-40B4-BE49-F238E27FC236}">
                <a16:creationId xmlns:a16="http://schemas.microsoft.com/office/drawing/2014/main" id="{1DD2376A-41CC-4277-AE90-08826E63B636}"/>
              </a:ext>
            </a:extLst>
          </p:cNvPr>
          <p:cNvSpPr/>
          <p:nvPr/>
        </p:nvSpPr>
        <p:spPr>
          <a:xfrm>
            <a:off x="4024919" y="4034475"/>
            <a:ext cx="1257258" cy="51296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r</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0</a:t>
            </a:r>
          </a:p>
        </p:txBody>
      </p:sp>
      <p:sp>
        <p:nvSpPr>
          <p:cNvPr id="23" name="Rectángulo 22">
            <a:extLst>
              <a:ext uri="{FF2B5EF4-FFF2-40B4-BE49-F238E27FC236}">
                <a16:creationId xmlns:a16="http://schemas.microsoft.com/office/drawing/2014/main" id="{238F3A44-B5A9-4410-A431-C0BD4CABBA99}"/>
              </a:ext>
            </a:extLst>
          </p:cNvPr>
          <p:cNvSpPr/>
          <p:nvPr/>
        </p:nvSpPr>
        <p:spPr>
          <a:xfrm>
            <a:off x="6629291" y="5718408"/>
            <a:ext cx="2183634" cy="33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GB" sz="1600" dirty="0" err="1">
                <a:effectLst/>
                <a:latin typeface="Times New Roman" panose="02020603050405020304" pitchFamily="18" charset="0"/>
                <a:ea typeface="Times New Roman" panose="02020603050405020304" pitchFamily="18" charset="0"/>
                <a:cs typeface="Times New Roman" panose="02020603050405020304" pitchFamily="18" charset="0"/>
              </a:rPr>
              <a:t>Firma</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(m) = (r, s</a:t>
            </a:r>
            <a:r>
              <a:rPr lang="en-GB"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GB" sz="1600" dirty="0" err="1">
                <a:effectLst/>
                <a:latin typeface="Times New Roman" panose="02020603050405020304" pitchFamily="18" charset="0"/>
                <a:ea typeface="Times New Roman" panose="02020603050405020304" pitchFamily="18" charset="0"/>
                <a:cs typeface="Times New Roman" panose="02020603050405020304" pitchFamily="18" charset="0"/>
              </a:rPr>
              <a:t>s</a:t>
            </a:r>
            <a:r>
              <a:rPr lang="en-GB"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 name="Elipse 24">
            <a:extLst>
              <a:ext uri="{FF2B5EF4-FFF2-40B4-BE49-F238E27FC236}">
                <a16:creationId xmlns:a16="http://schemas.microsoft.com/office/drawing/2014/main" id="{3F3252F0-93E6-4CAD-8319-38A74F4B083B}"/>
              </a:ext>
            </a:extLst>
          </p:cNvPr>
          <p:cNvSpPr/>
          <p:nvPr/>
        </p:nvSpPr>
        <p:spPr>
          <a:xfrm>
            <a:off x="4061674" y="1873451"/>
            <a:ext cx="1193508"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INICIO</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Rectángulo: esquinas diagonales redondeadas 25">
            <a:extLst>
              <a:ext uri="{FF2B5EF4-FFF2-40B4-BE49-F238E27FC236}">
                <a16:creationId xmlns:a16="http://schemas.microsoft.com/office/drawing/2014/main" id="{5C9DA6B9-D884-477C-9EA9-91742367A2F8}"/>
              </a:ext>
            </a:extLst>
          </p:cNvPr>
          <p:cNvSpPr/>
          <p:nvPr/>
        </p:nvSpPr>
        <p:spPr>
          <a:xfrm>
            <a:off x="1792671" y="3946424"/>
            <a:ext cx="1273720" cy="4824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Mensaje m</a:t>
            </a:r>
          </a:p>
        </p:txBody>
      </p:sp>
      <p:sp>
        <p:nvSpPr>
          <p:cNvPr id="28" name="Rectángulo 27">
            <a:extLst>
              <a:ext uri="{FF2B5EF4-FFF2-40B4-BE49-F238E27FC236}">
                <a16:creationId xmlns:a16="http://schemas.microsoft.com/office/drawing/2014/main" id="{51F14E7B-B0E7-42D5-B971-C6D647731805}"/>
              </a:ext>
            </a:extLst>
          </p:cNvPr>
          <p:cNvSpPr/>
          <p:nvPr/>
        </p:nvSpPr>
        <p:spPr>
          <a:xfrm>
            <a:off x="5908993" y="2827255"/>
            <a:ext cx="1349792" cy="32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r = r</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 + </a:t>
            </a: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r</a:t>
            </a:r>
            <a:r>
              <a:rPr lang="es-ES" sz="16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Rombo 28">
            <a:extLst>
              <a:ext uri="{FF2B5EF4-FFF2-40B4-BE49-F238E27FC236}">
                <a16:creationId xmlns:a16="http://schemas.microsoft.com/office/drawing/2014/main" id="{C22DAE1C-ACEA-4DE5-B2E9-0211D9D32C93}"/>
              </a:ext>
            </a:extLst>
          </p:cNvPr>
          <p:cNvSpPr/>
          <p:nvPr/>
        </p:nvSpPr>
        <p:spPr>
          <a:xfrm>
            <a:off x="5821167" y="3417454"/>
            <a:ext cx="1525444" cy="8827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r = 0 mod n</a:t>
            </a:r>
            <a:r>
              <a:rPr lang="es-E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3" name="Conector: angular 32">
            <a:extLst>
              <a:ext uri="{FF2B5EF4-FFF2-40B4-BE49-F238E27FC236}">
                <a16:creationId xmlns:a16="http://schemas.microsoft.com/office/drawing/2014/main" id="{152C14B8-DA46-4E8E-9ED5-93E5897B046D}"/>
              </a:ext>
            </a:extLst>
          </p:cNvPr>
          <p:cNvCxnSpPr>
            <a:cxnSpLocks/>
            <a:stCxn id="7" idx="2"/>
            <a:endCxn id="23" idx="1"/>
          </p:cNvCxnSpPr>
          <p:nvPr/>
        </p:nvCxnSpPr>
        <p:spPr>
          <a:xfrm rot="5400000" flipH="1" flipV="1">
            <a:off x="5762406" y="5075012"/>
            <a:ext cx="57167" cy="1676602"/>
          </a:xfrm>
          <a:prstGeom prst="bentConnector4">
            <a:avLst>
              <a:gd name="adj1" fmla="val -399881"/>
              <a:gd name="adj2" fmla="val 69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6385F93F-2956-4494-8029-0CB331614621}"/>
              </a:ext>
            </a:extLst>
          </p:cNvPr>
          <p:cNvCxnSpPr>
            <a:stCxn id="7" idx="3"/>
            <a:endCxn id="19" idx="3"/>
          </p:cNvCxnSpPr>
          <p:nvPr/>
        </p:nvCxnSpPr>
        <p:spPr>
          <a:xfrm flipH="1" flipV="1">
            <a:off x="5248978" y="2628667"/>
            <a:ext cx="356677" cy="3008588"/>
          </a:xfrm>
          <a:prstGeom prst="bentConnector3">
            <a:avLst>
              <a:gd name="adj1" fmla="val -7138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C644B934-886A-4025-99FE-A4457D41B44D}"/>
              </a:ext>
            </a:extLst>
          </p:cNvPr>
          <p:cNvCxnSpPr>
            <a:stCxn id="29" idx="2"/>
            <a:endCxn id="15" idx="0"/>
          </p:cNvCxnSpPr>
          <p:nvPr/>
        </p:nvCxnSpPr>
        <p:spPr>
          <a:xfrm rot="5400000">
            <a:off x="5567945" y="3684954"/>
            <a:ext cx="400688" cy="1631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F3FCEC3C-C860-47E1-9714-CF95C48DE356}"/>
              </a:ext>
            </a:extLst>
          </p:cNvPr>
          <p:cNvCxnSpPr>
            <a:stCxn id="29" idx="3"/>
            <a:endCxn id="19" idx="3"/>
          </p:cNvCxnSpPr>
          <p:nvPr/>
        </p:nvCxnSpPr>
        <p:spPr>
          <a:xfrm flipH="1" flipV="1">
            <a:off x="5248978" y="2628667"/>
            <a:ext cx="2097633" cy="1230165"/>
          </a:xfrm>
          <a:prstGeom prst="bentConnector3">
            <a:avLst>
              <a:gd name="adj1" fmla="val -21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C4DFDF37-B3BA-4A1A-B4AA-6486376A3115}"/>
              </a:ext>
            </a:extLst>
          </p:cNvPr>
          <p:cNvCxnSpPr>
            <a:cxnSpLocks/>
            <a:stCxn id="21" idx="3"/>
            <a:endCxn id="28" idx="1"/>
          </p:cNvCxnSpPr>
          <p:nvPr/>
        </p:nvCxnSpPr>
        <p:spPr>
          <a:xfrm flipV="1">
            <a:off x="5282177" y="2991666"/>
            <a:ext cx="626816" cy="12992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A569649F-4731-4E5F-A8EE-D491F52BD282}"/>
              </a:ext>
            </a:extLst>
          </p:cNvPr>
          <p:cNvCxnSpPr>
            <a:stCxn id="11" idx="3"/>
            <a:endCxn id="15" idx="1"/>
          </p:cNvCxnSpPr>
          <p:nvPr/>
        </p:nvCxnSpPr>
        <p:spPr>
          <a:xfrm>
            <a:off x="3055012" y="4922195"/>
            <a:ext cx="1069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E911EC11-E7D8-4FFB-B12A-A607F9A9F667}"/>
              </a:ext>
            </a:extLst>
          </p:cNvPr>
          <p:cNvCxnSpPr>
            <a:cxnSpLocks/>
            <a:endCxn id="19" idx="0"/>
          </p:cNvCxnSpPr>
          <p:nvPr/>
        </p:nvCxnSpPr>
        <p:spPr>
          <a:xfrm>
            <a:off x="4658428" y="2271480"/>
            <a:ext cx="0" cy="11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F3E080F7-C1B7-4D95-8353-CDA5D18AB206}"/>
              </a:ext>
            </a:extLst>
          </p:cNvPr>
          <p:cNvCxnSpPr>
            <a:stCxn id="19" idx="2"/>
            <a:endCxn id="20" idx="0"/>
          </p:cNvCxnSpPr>
          <p:nvPr/>
        </p:nvCxnSpPr>
        <p:spPr>
          <a:xfrm flipH="1">
            <a:off x="4640812" y="2866792"/>
            <a:ext cx="17616" cy="15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7E6D5F07-6FAD-4C8A-9474-66F16E895CFC}"/>
              </a:ext>
            </a:extLst>
          </p:cNvPr>
          <p:cNvCxnSpPr>
            <a:stCxn id="20" idx="2"/>
            <a:endCxn id="9" idx="0"/>
          </p:cNvCxnSpPr>
          <p:nvPr/>
        </p:nvCxnSpPr>
        <p:spPr>
          <a:xfrm>
            <a:off x="4640812" y="3306904"/>
            <a:ext cx="785" cy="25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8D7F36AD-6B7A-41DE-ABF0-6F575399021B}"/>
              </a:ext>
            </a:extLst>
          </p:cNvPr>
          <p:cNvCxnSpPr>
            <a:stCxn id="9" idx="2"/>
            <a:endCxn id="21" idx="0"/>
          </p:cNvCxnSpPr>
          <p:nvPr/>
        </p:nvCxnSpPr>
        <p:spPr>
          <a:xfrm>
            <a:off x="4641597" y="3864482"/>
            <a:ext cx="11951" cy="16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4A57DB3B-E0C7-4D44-8220-112CA7F4D8EF}"/>
              </a:ext>
            </a:extLst>
          </p:cNvPr>
          <p:cNvCxnSpPr>
            <a:stCxn id="6" idx="2"/>
            <a:endCxn id="15" idx="3"/>
          </p:cNvCxnSpPr>
          <p:nvPr/>
        </p:nvCxnSpPr>
        <p:spPr>
          <a:xfrm flipH="1">
            <a:off x="5780482" y="4922196"/>
            <a:ext cx="489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240B8B4C-280F-4659-B24B-8591BDD17FF3}"/>
              </a:ext>
            </a:extLst>
          </p:cNvPr>
          <p:cNvCxnSpPr>
            <a:stCxn id="15" idx="2"/>
            <a:endCxn id="7" idx="0"/>
          </p:cNvCxnSpPr>
          <p:nvPr/>
        </p:nvCxnSpPr>
        <p:spPr>
          <a:xfrm>
            <a:off x="4952689" y="5143493"/>
            <a:ext cx="0" cy="18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1B1770E0-025D-4C75-BE4B-FE847E412F0E}"/>
              </a:ext>
            </a:extLst>
          </p:cNvPr>
          <p:cNvCxnSpPr>
            <a:cxnSpLocks/>
            <a:stCxn id="23" idx="3"/>
            <a:endCxn id="8" idx="2"/>
          </p:cNvCxnSpPr>
          <p:nvPr/>
        </p:nvCxnSpPr>
        <p:spPr>
          <a:xfrm flipV="1">
            <a:off x="8812925" y="5884728"/>
            <a:ext cx="4324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a:extLst>
              <a:ext uri="{FF2B5EF4-FFF2-40B4-BE49-F238E27FC236}">
                <a16:creationId xmlns:a16="http://schemas.microsoft.com/office/drawing/2014/main" id="{4D977E42-74E8-4628-8213-4EEBF6D15723}"/>
              </a:ext>
            </a:extLst>
          </p:cNvPr>
          <p:cNvCxnSpPr>
            <a:stCxn id="26" idx="1"/>
            <a:endCxn id="11" idx="0"/>
          </p:cNvCxnSpPr>
          <p:nvPr/>
        </p:nvCxnSpPr>
        <p:spPr>
          <a:xfrm>
            <a:off x="2429531" y="4428883"/>
            <a:ext cx="5132" cy="32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ector recto de flecha 112">
            <a:extLst>
              <a:ext uri="{FF2B5EF4-FFF2-40B4-BE49-F238E27FC236}">
                <a16:creationId xmlns:a16="http://schemas.microsoft.com/office/drawing/2014/main" id="{C0360780-43B0-41A5-865D-481576FF1C05}"/>
              </a:ext>
            </a:extLst>
          </p:cNvPr>
          <p:cNvCxnSpPr>
            <a:stCxn id="28" idx="2"/>
            <a:endCxn id="29" idx="0"/>
          </p:cNvCxnSpPr>
          <p:nvPr/>
        </p:nvCxnSpPr>
        <p:spPr>
          <a:xfrm>
            <a:off x="6583889" y="3156076"/>
            <a:ext cx="0" cy="26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angular 117">
            <a:extLst>
              <a:ext uri="{FF2B5EF4-FFF2-40B4-BE49-F238E27FC236}">
                <a16:creationId xmlns:a16="http://schemas.microsoft.com/office/drawing/2014/main" id="{49955659-6694-4732-BBB4-9A2507E10952}"/>
              </a:ext>
            </a:extLst>
          </p:cNvPr>
          <p:cNvCxnSpPr>
            <a:stCxn id="21" idx="1"/>
            <a:endCxn id="19" idx="1"/>
          </p:cNvCxnSpPr>
          <p:nvPr/>
        </p:nvCxnSpPr>
        <p:spPr>
          <a:xfrm rot="10800000" flipH="1">
            <a:off x="4024918" y="2628668"/>
            <a:ext cx="42959" cy="1662291"/>
          </a:xfrm>
          <a:prstGeom prst="bentConnector3">
            <a:avLst>
              <a:gd name="adj1" fmla="val -108262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0" name="Imagen 119">
            <a:extLst>
              <a:ext uri="{FF2B5EF4-FFF2-40B4-BE49-F238E27FC236}">
                <a16:creationId xmlns:a16="http://schemas.microsoft.com/office/drawing/2014/main" id="{CA031BE6-6A64-4CFE-B906-83DE0C555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121" name="Picture 2" descr="Imagen relacionada">
            <a:extLst>
              <a:ext uri="{FF2B5EF4-FFF2-40B4-BE49-F238E27FC236}">
                <a16:creationId xmlns:a16="http://schemas.microsoft.com/office/drawing/2014/main" id="{B0D94662-1077-4BE4-814C-F5CE1DB52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122" name="Imagen 121">
            <a:extLst>
              <a:ext uri="{FF2B5EF4-FFF2-40B4-BE49-F238E27FC236}">
                <a16:creationId xmlns:a16="http://schemas.microsoft.com/office/drawing/2014/main" id="{86088A32-DA0B-47B1-93E8-66CF283DD7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sp>
        <p:nvSpPr>
          <p:cNvPr id="4" name="Marcador de número de diapositiva 3">
            <a:extLst>
              <a:ext uri="{FF2B5EF4-FFF2-40B4-BE49-F238E27FC236}">
                <a16:creationId xmlns:a16="http://schemas.microsoft.com/office/drawing/2014/main" id="{F8F4DE60-E473-4122-ABD1-6359CA08255A}"/>
              </a:ext>
            </a:extLst>
          </p:cNvPr>
          <p:cNvSpPr>
            <a:spLocks noGrp="1"/>
          </p:cNvSpPr>
          <p:nvPr>
            <p:ph type="sldNum" sz="quarter" idx="12"/>
          </p:nvPr>
        </p:nvSpPr>
        <p:spPr/>
        <p:txBody>
          <a:bodyPr/>
          <a:lstStyle/>
          <a:p>
            <a:fld id="{C2B8C5AD-5771-4E38-A004-EC11CDC16AD0}" type="slidenum">
              <a:rPr lang="es-ES" smtClean="0"/>
              <a:t>10</a:t>
            </a:fld>
            <a:endParaRPr lang="es-ES"/>
          </a:p>
        </p:txBody>
      </p:sp>
    </p:spTree>
    <p:extLst>
      <p:ext uri="{BB962C8B-B14F-4D97-AF65-F5344CB8AC3E}">
        <p14:creationId xmlns:p14="http://schemas.microsoft.com/office/powerpoint/2010/main" val="42014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AEAF-D96F-4109-82A5-78ADFA2D28A2}"/>
              </a:ext>
            </a:extLst>
          </p:cNvPr>
          <p:cNvSpPr>
            <a:spLocks noGrp="1"/>
          </p:cNvSpPr>
          <p:nvPr>
            <p:ph type="title"/>
          </p:nvPr>
        </p:nvSpPr>
        <p:spPr/>
        <p:txBody>
          <a:bodyPr/>
          <a:lstStyle/>
          <a:p>
            <a:r>
              <a:rPr lang="es-ES" b="1" dirty="0"/>
              <a:t>Implementación</a:t>
            </a:r>
            <a:endParaRPr lang="es-ES" dirty="0"/>
          </a:p>
        </p:txBody>
      </p:sp>
      <p:pic>
        <p:nvPicPr>
          <p:cNvPr id="4" name="Picture 2" descr="Imagen relacionada">
            <a:extLst>
              <a:ext uri="{FF2B5EF4-FFF2-40B4-BE49-F238E27FC236}">
                <a16:creationId xmlns:a16="http://schemas.microsoft.com/office/drawing/2014/main" id="{5531F1CA-3694-4FFE-8F4C-085004D25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1F087BE-702C-44DE-9EA3-E8D027962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6" name="Imagen 5">
            <a:extLst>
              <a:ext uri="{FF2B5EF4-FFF2-40B4-BE49-F238E27FC236}">
                <a16:creationId xmlns:a16="http://schemas.microsoft.com/office/drawing/2014/main" id="{52C43D72-5EF1-4028-B390-E4ADF761E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Imagen 6">
            <a:extLst>
              <a:ext uri="{FF2B5EF4-FFF2-40B4-BE49-F238E27FC236}">
                <a16:creationId xmlns:a16="http://schemas.microsoft.com/office/drawing/2014/main" id="{2E882E39-A68D-4D1B-A7B6-9C159E76D57D}"/>
              </a:ext>
            </a:extLst>
          </p:cNvPr>
          <p:cNvPicPr/>
          <p:nvPr/>
        </p:nvPicPr>
        <p:blipFill rotWithShape="1">
          <a:blip r:embed="rId5"/>
          <a:srcRect b="1764"/>
          <a:stretch/>
        </p:blipFill>
        <p:spPr bwMode="auto">
          <a:xfrm>
            <a:off x="134408" y="2016564"/>
            <a:ext cx="5131858" cy="2775569"/>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75DBAD50-DAD8-47C4-9777-4C4B5723FB85}"/>
              </a:ext>
            </a:extLst>
          </p:cNvPr>
          <p:cNvPicPr/>
          <p:nvPr/>
        </p:nvPicPr>
        <p:blipFill rotWithShape="1">
          <a:blip r:embed="rId6"/>
          <a:srcRect l="64007" r="227"/>
          <a:stretch/>
        </p:blipFill>
        <p:spPr>
          <a:xfrm>
            <a:off x="9005148" y="1876961"/>
            <a:ext cx="2136984" cy="3596082"/>
          </a:xfrm>
          <a:prstGeom prst="rect">
            <a:avLst/>
          </a:prstGeom>
        </p:spPr>
      </p:pic>
      <p:pic>
        <p:nvPicPr>
          <p:cNvPr id="9" name="Imagen 8">
            <a:extLst>
              <a:ext uri="{FF2B5EF4-FFF2-40B4-BE49-F238E27FC236}">
                <a16:creationId xmlns:a16="http://schemas.microsoft.com/office/drawing/2014/main" id="{8FAD669D-7D8C-4AF2-9AAC-9C5BB714D8D6}"/>
              </a:ext>
            </a:extLst>
          </p:cNvPr>
          <p:cNvPicPr/>
          <p:nvPr/>
        </p:nvPicPr>
        <p:blipFill rotWithShape="1">
          <a:blip r:embed="rId7"/>
          <a:srcRect l="64178" r="567" b="56391"/>
          <a:stretch/>
        </p:blipFill>
        <p:spPr>
          <a:xfrm>
            <a:off x="5588000" y="3979334"/>
            <a:ext cx="3046307" cy="1893894"/>
          </a:xfrm>
          <a:prstGeom prst="rect">
            <a:avLst/>
          </a:prstGeom>
        </p:spPr>
      </p:pic>
    </p:spTree>
    <p:extLst>
      <p:ext uri="{BB962C8B-B14F-4D97-AF65-F5344CB8AC3E}">
        <p14:creationId xmlns:p14="http://schemas.microsoft.com/office/powerpoint/2010/main" val="212732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EE260-D1FB-4EBA-AD1A-57FCBB215D2F}"/>
              </a:ext>
            </a:extLst>
          </p:cNvPr>
          <p:cNvSpPr>
            <a:spLocks noGrp="1"/>
          </p:cNvSpPr>
          <p:nvPr>
            <p:ph type="title"/>
          </p:nvPr>
        </p:nvSpPr>
        <p:spPr/>
        <p:txBody>
          <a:bodyPr/>
          <a:lstStyle/>
          <a:p>
            <a:r>
              <a:rPr lang="es-ES" b="1" dirty="0"/>
              <a:t>Implementación</a:t>
            </a:r>
            <a:endParaRPr lang="es-ES" dirty="0"/>
          </a:p>
        </p:txBody>
      </p:sp>
      <p:pic>
        <p:nvPicPr>
          <p:cNvPr id="4" name="Picture 2" descr="Imagen relacionada">
            <a:extLst>
              <a:ext uri="{FF2B5EF4-FFF2-40B4-BE49-F238E27FC236}">
                <a16:creationId xmlns:a16="http://schemas.microsoft.com/office/drawing/2014/main" id="{8B1BB903-B48F-471D-A3CC-137ADCB6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9DA23EF-4350-4BAD-AEA8-2D7D7D56F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6" name="Imagen 5">
            <a:extLst>
              <a:ext uri="{FF2B5EF4-FFF2-40B4-BE49-F238E27FC236}">
                <a16:creationId xmlns:a16="http://schemas.microsoft.com/office/drawing/2014/main" id="{BAC2D731-94B2-4BCA-8C1F-E0EEE4CF8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Marcador de contenido 6">
            <a:extLst>
              <a:ext uri="{FF2B5EF4-FFF2-40B4-BE49-F238E27FC236}">
                <a16:creationId xmlns:a16="http://schemas.microsoft.com/office/drawing/2014/main" id="{2EBCC739-B8C5-49B7-81E9-E3A99CF96DEF}"/>
              </a:ext>
            </a:extLst>
          </p:cNvPr>
          <p:cNvPicPr>
            <a:picLocks noGrp="1"/>
          </p:cNvPicPr>
          <p:nvPr>
            <p:ph idx="1"/>
          </p:nvPr>
        </p:nvPicPr>
        <p:blipFill>
          <a:blip r:embed="rId5"/>
          <a:stretch>
            <a:fillRect/>
          </a:stretch>
        </p:blipFill>
        <p:spPr>
          <a:xfrm>
            <a:off x="2686914" y="2150532"/>
            <a:ext cx="7701280" cy="3793067"/>
          </a:xfrm>
          <a:prstGeom prst="rect">
            <a:avLst/>
          </a:prstGeom>
        </p:spPr>
      </p:pic>
    </p:spTree>
    <p:extLst>
      <p:ext uri="{BB962C8B-B14F-4D97-AF65-F5344CB8AC3E}">
        <p14:creationId xmlns:p14="http://schemas.microsoft.com/office/powerpoint/2010/main" val="413539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84656-7018-48DA-AAA5-D2831407F82A}"/>
              </a:ext>
            </a:extLst>
          </p:cNvPr>
          <p:cNvSpPr>
            <a:spLocks noGrp="1"/>
          </p:cNvSpPr>
          <p:nvPr>
            <p:ph type="title"/>
          </p:nvPr>
        </p:nvSpPr>
        <p:spPr/>
        <p:txBody>
          <a:bodyPr/>
          <a:lstStyle/>
          <a:p>
            <a:r>
              <a:rPr lang="es-ES" b="1" dirty="0"/>
              <a:t>Implementación</a:t>
            </a:r>
            <a:endParaRPr lang="es-ES" dirty="0"/>
          </a:p>
        </p:txBody>
      </p:sp>
      <p:pic>
        <p:nvPicPr>
          <p:cNvPr id="4" name="Picture 2" descr="Imagen relacionada">
            <a:extLst>
              <a:ext uri="{FF2B5EF4-FFF2-40B4-BE49-F238E27FC236}">
                <a16:creationId xmlns:a16="http://schemas.microsoft.com/office/drawing/2014/main" id="{3A22E2D8-925F-4ECD-9AB9-33AE233FC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DC1BB53-E291-41E6-B623-3E18053F8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6" name="Imagen 5">
            <a:extLst>
              <a:ext uri="{FF2B5EF4-FFF2-40B4-BE49-F238E27FC236}">
                <a16:creationId xmlns:a16="http://schemas.microsoft.com/office/drawing/2014/main" id="{FB34EA26-44DE-4273-A629-6E05486C4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Marcador de contenido 6">
            <a:extLst>
              <a:ext uri="{FF2B5EF4-FFF2-40B4-BE49-F238E27FC236}">
                <a16:creationId xmlns:a16="http://schemas.microsoft.com/office/drawing/2014/main" id="{D93FC0FA-5C14-46F4-AEB8-9C848C0A933B}"/>
              </a:ext>
            </a:extLst>
          </p:cNvPr>
          <p:cNvPicPr>
            <a:picLocks noGrp="1"/>
          </p:cNvPicPr>
          <p:nvPr>
            <p:ph idx="1"/>
          </p:nvPr>
        </p:nvPicPr>
        <p:blipFill>
          <a:blip r:embed="rId5"/>
          <a:stretch>
            <a:fillRect/>
          </a:stretch>
        </p:blipFill>
        <p:spPr>
          <a:xfrm>
            <a:off x="2347221" y="2016564"/>
            <a:ext cx="7558517" cy="4022725"/>
          </a:xfrm>
          <a:prstGeom prst="rect">
            <a:avLst/>
          </a:prstGeom>
        </p:spPr>
      </p:pic>
    </p:spTree>
    <p:extLst>
      <p:ext uri="{BB962C8B-B14F-4D97-AF65-F5344CB8AC3E}">
        <p14:creationId xmlns:p14="http://schemas.microsoft.com/office/powerpoint/2010/main" val="286509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1DC86-442F-42BF-83D4-C0B40CCCEA57}"/>
              </a:ext>
            </a:extLst>
          </p:cNvPr>
          <p:cNvSpPr>
            <a:spLocks noGrp="1"/>
          </p:cNvSpPr>
          <p:nvPr>
            <p:ph type="title"/>
          </p:nvPr>
        </p:nvSpPr>
        <p:spPr/>
        <p:txBody>
          <a:bodyPr/>
          <a:lstStyle/>
          <a:p>
            <a:r>
              <a:rPr lang="es-ES" b="1" dirty="0"/>
              <a:t>Implementación</a:t>
            </a:r>
            <a:endParaRPr lang="es-ES" dirty="0"/>
          </a:p>
        </p:txBody>
      </p:sp>
      <p:pic>
        <p:nvPicPr>
          <p:cNvPr id="4" name="Picture 2" descr="Imagen relacionada">
            <a:extLst>
              <a:ext uri="{FF2B5EF4-FFF2-40B4-BE49-F238E27FC236}">
                <a16:creationId xmlns:a16="http://schemas.microsoft.com/office/drawing/2014/main" id="{C83ED19C-55F5-4757-B6E9-197D92E7E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462DCA9-88DD-4BFE-AF94-1A94CBACF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6" name="Imagen 5">
            <a:extLst>
              <a:ext uri="{FF2B5EF4-FFF2-40B4-BE49-F238E27FC236}">
                <a16:creationId xmlns:a16="http://schemas.microsoft.com/office/drawing/2014/main" id="{F518503D-EE29-4416-A1CE-F9B290AF2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Marcador de contenido 6">
            <a:extLst>
              <a:ext uri="{FF2B5EF4-FFF2-40B4-BE49-F238E27FC236}">
                <a16:creationId xmlns:a16="http://schemas.microsoft.com/office/drawing/2014/main" id="{246A41A8-7D75-4647-A335-DE8FE537D94C}"/>
              </a:ext>
            </a:extLst>
          </p:cNvPr>
          <p:cNvPicPr>
            <a:picLocks noGrp="1"/>
          </p:cNvPicPr>
          <p:nvPr>
            <p:ph idx="1"/>
          </p:nvPr>
        </p:nvPicPr>
        <p:blipFill>
          <a:blip r:embed="rId5"/>
          <a:stretch>
            <a:fillRect/>
          </a:stretch>
        </p:blipFill>
        <p:spPr>
          <a:xfrm>
            <a:off x="2624346" y="2016564"/>
            <a:ext cx="7579368" cy="4022725"/>
          </a:xfrm>
          <a:prstGeom prst="rect">
            <a:avLst/>
          </a:prstGeom>
        </p:spPr>
      </p:pic>
    </p:spTree>
    <p:extLst>
      <p:ext uri="{BB962C8B-B14F-4D97-AF65-F5344CB8AC3E}">
        <p14:creationId xmlns:p14="http://schemas.microsoft.com/office/powerpoint/2010/main" val="70851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FAC85-B598-4677-98B5-49DE806C1F1C}"/>
              </a:ext>
            </a:extLst>
          </p:cNvPr>
          <p:cNvSpPr>
            <a:spLocks noGrp="1"/>
          </p:cNvSpPr>
          <p:nvPr>
            <p:ph type="title"/>
          </p:nvPr>
        </p:nvSpPr>
        <p:spPr/>
        <p:txBody>
          <a:bodyPr/>
          <a:lstStyle/>
          <a:p>
            <a:r>
              <a:rPr lang="es-ES" b="1" dirty="0"/>
              <a:t>Implementación</a:t>
            </a:r>
            <a:endParaRPr lang="es-ES" dirty="0"/>
          </a:p>
        </p:txBody>
      </p:sp>
      <p:pic>
        <p:nvPicPr>
          <p:cNvPr id="4" name="Marcador de contenido 3">
            <a:extLst>
              <a:ext uri="{FF2B5EF4-FFF2-40B4-BE49-F238E27FC236}">
                <a16:creationId xmlns:a16="http://schemas.microsoft.com/office/drawing/2014/main" id="{10429241-1D00-427F-B4CF-4AC6919E45EE}"/>
              </a:ext>
            </a:extLst>
          </p:cNvPr>
          <p:cNvPicPr>
            <a:picLocks noGrp="1"/>
          </p:cNvPicPr>
          <p:nvPr>
            <p:ph idx="1"/>
          </p:nvPr>
        </p:nvPicPr>
        <p:blipFill>
          <a:blip r:embed="rId2"/>
          <a:stretch>
            <a:fillRect/>
          </a:stretch>
        </p:blipFill>
        <p:spPr>
          <a:xfrm>
            <a:off x="2311536" y="2083330"/>
            <a:ext cx="7568928" cy="4022725"/>
          </a:xfrm>
          <a:prstGeom prst="rect">
            <a:avLst/>
          </a:prstGeom>
        </p:spPr>
      </p:pic>
      <p:pic>
        <p:nvPicPr>
          <p:cNvPr id="5" name="Imagen 4">
            <a:extLst>
              <a:ext uri="{FF2B5EF4-FFF2-40B4-BE49-F238E27FC236}">
                <a16:creationId xmlns:a16="http://schemas.microsoft.com/office/drawing/2014/main" id="{FA9EE9F3-A653-4B9F-940F-992B09CF1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6" name="Picture 2" descr="Imagen relacionada">
            <a:extLst>
              <a:ext uri="{FF2B5EF4-FFF2-40B4-BE49-F238E27FC236}">
                <a16:creationId xmlns:a16="http://schemas.microsoft.com/office/drawing/2014/main" id="{C95BC488-E4DC-4F38-8791-FD6EBA6AE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6EEC045B-429A-4C6B-A389-0406C5326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sp>
        <p:nvSpPr>
          <p:cNvPr id="8" name="Marcador de número de diapositiva 7">
            <a:extLst>
              <a:ext uri="{FF2B5EF4-FFF2-40B4-BE49-F238E27FC236}">
                <a16:creationId xmlns:a16="http://schemas.microsoft.com/office/drawing/2014/main" id="{AE7F91AB-F691-47B4-96F6-1960A4E8D05C}"/>
              </a:ext>
            </a:extLst>
          </p:cNvPr>
          <p:cNvSpPr>
            <a:spLocks noGrp="1"/>
          </p:cNvSpPr>
          <p:nvPr>
            <p:ph type="sldNum" sz="quarter" idx="12"/>
          </p:nvPr>
        </p:nvSpPr>
        <p:spPr/>
        <p:txBody>
          <a:bodyPr/>
          <a:lstStyle/>
          <a:p>
            <a:r>
              <a:rPr lang="es-ES" dirty="0"/>
              <a:t>11</a:t>
            </a:r>
          </a:p>
        </p:txBody>
      </p:sp>
    </p:spTree>
    <p:extLst>
      <p:ext uri="{BB962C8B-B14F-4D97-AF65-F5344CB8AC3E}">
        <p14:creationId xmlns:p14="http://schemas.microsoft.com/office/powerpoint/2010/main" val="114396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DDD39-5E0C-4E90-BE33-07F84F08F8F6}"/>
              </a:ext>
            </a:extLst>
          </p:cNvPr>
          <p:cNvSpPr>
            <a:spLocks noGrp="1"/>
          </p:cNvSpPr>
          <p:nvPr>
            <p:ph type="title"/>
          </p:nvPr>
        </p:nvSpPr>
        <p:spPr/>
        <p:txBody>
          <a:bodyPr/>
          <a:lstStyle/>
          <a:p>
            <a:r>
              <a:rPr lang="es-ES" b="1" dirty="0"/>
              <a:t>Implementación</a:t>
            </a:r>
            <a:endParaRPr lang="es-ES" dirty="0"/>
          </a:p>
        </p:txBody>
      </p:sp>
      <p:pic>
        <p:nvPicPr>
          <p:cNvPr id="5" name="Picture 2" descr="Imagen relacionada">
            <a:extLst>
              <a:ext uri="{FF2B5EF4-FFF2-40B4-BE49-F238E27FC236}">
                <a16:creationId xmlns:a16="http://schemas.microsoft.com/office/drawing/2014/main" id="{6D1D26BD-E17C-4139-A327-B6B8434E5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B67D63E-B7F9-4457-83D3-38289E44E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7" name="Imagen 6">
            <a:extLst>
              <a:ext uri="{FF2B5EF4-FFF2-40B4-BE49-F238E27FC236}">
                <a16:creationId xmlns:a16="http://schemas.microsoft.com/office/drawing/2014/main" id="{F2DA0752-12CF-4DDC-A3BE-02B78C646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10" name="Marcador de contenido 9">
            <a:extLst>
              <a:ext uri="{FF2B5EF4-FFF2-40B4-BE49-F238E27FC236}">
                <a16:creationId xmlns:a16="http://schemas.microsoft.com/office/drawing/2014/main" id="{3A992562-7272-4838-A188-F06788B52CCD}"/>
              </a:ext>
            </a:extLst>
          </p:cNvPr>
          <p:cNvPicPr>
            <a:picLocks noGrp="1" noChangeAspect="1"/>
          </p:cNvPicPr>
          <p:nvPr>
            <p:ph idx="1"/>
          </p:nvPr>
        </p:nvPicPr>
        <p:blipFill>
          <a:blip r:embed="rId5"/>
          <a:stretch>
            <a:fillRect/>
          </a:stretch>
        </p:blipFill>
        <p:spPr>
          <a:xfrm>
            <a:off x="2321932" y="2016564"/>
            <a:ext cx="7548135" cy="4022725"/>
          </a:xfrm>
          <a:prstGeom prst="rect">
            <a:avLst/>
          </a:prstGeom>
        </p:spPr>
      </p:pic>
      <p:sp>
        <p:nvSpPr>
          <p:cNvPr id="4" name="Marcador de número de diapositiva 3">
            <a:extLst>
              <a:ext uri="{FF2B5EF4-FFF2-40B4-BE49-F238E27FC236}">
                <a16:creationId xmlns:a16="http://schemas.microsoft.com/office/drawing/2014/main" id="{28C8C67F-3CC6-41E9-8E76-A26D6E10A577}"/>
              </a:ext>
            </a:extLst>
          </p:cNvPr>
          <p:cNvSpPr>
            <a:spLocks noGrp="1"/>
          </p:cNvSpPr>
          <p:nvPr>
            <p:ph type="sldNum" sz="quarter" idx="12"/>
          </p:nvPr>
        </p:nvSpPr>
        <p:spPr/>
        <p:txBody>
          <a:bodyPr/>
          <a:lstStyle/>
          <a:p>
            <a:r>
              <a:rPr lang="es-ES" dirty="0"/>
              <a:t>12</a:t>
            </a:r>
          </a:p>
        </p:txBody>
      </p:sp>
    </p:spTree>
    <p:extLst>
      <p:ext uri="{BB962C8B-B14F-4D97-AF65-F5344CB8AC3E}">
        <p14:creationId xmlns:p14="http://schemas.microsoft.com/office/powerpoint/2010/main" val="123657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F639A-147B-4DB8-BDF6-223CC0EACFEC}"/>
              </a:ext>
            </a:extLst>
          </p:cNvPr>
          <p:cNvSpPr>
            <a:spLocks noGrp="1"/>
          </p:cNvSpPr>
          <p:nvPr>
            <p:ph type="title"/>
          </p:nvPr>
        </p:nvSpPr>
        <p:spPr/>
        <p:txBody>
          <a:bodyPr/>
          <a:lstStyle/>
          <a:p>
            <a:r>
              <a:rPr lang="es-ES" b="1" dirty="0"/>
              <a:t>Conclusiones y dificultades</a:t>
            </a:r>
          </a:p>
        </p:txBody>
      </p:sp>
      <p:sp>
        <p:nvSpPr>
          <p:cNvPr id="3" name="Marcador de contenido 2">
            <a:extLst>
              <a:ext uri="{FF2B5EF4-FFF2-40B4-BE49-F238E27FC236}">
                <a16:creationId xmlns:a16="http://schemas.microsoft.com/office/drawing/2014/main" id="{492562A4-7114-4AB3-8C21-088271FF12D9}"/>
              </a:ext>
            </a:extLst>
          </p:cNvPr>
          <p:cNvSpPr>
            <a:spLocks noGrp="1"/>
          </p:cNvSpPr>
          <p:nvPr>
            <p:ph idx="1"/>
          </p:nvPr>
        </p:nvSpPr>
        <p:spPr>
          <a:xfrm>
            <a:off x="1097280" y="2016564"/>
            <a:ext cx="10058400" cy="4023360"/>
          </a:xfrm>
        </p:spPr>
        <p:txBody>
          <a:bodyPr>
            <a:normAutofit/>
          </a:bodyPr>
          <a:lstStyle/>
          <a:p>
            <a:pPr>
              <a:buFont typeface="Wingdings" panose="05000000000000000000" pitchFamily="2" charset="2"/>
              <a:buChar char="v"/>
            </a:pPr>
            <a:r>
              <a:rPr lang="es-ES" sz="2800" dirty="0"/>
              <a:t>Conclusiones</a:t>
            </a:r>
            <a:r>
              <a:rPr lang="es-ES" dirty="0"/>
              <a:t>:</a:t>
            </a:r>
          </a:p>
          <a:p>
            <a:pPr lvl="1">
              <a:buFont typeface="Arial" panose="020B0604020202020204" pitchFamily="34" charset="0"/>
              <a:buChar char="•"/>
            </a:pPr>
            <a:r>
              <a:rPr lang="es-ES" sz="2400" dirty="0"/>
              <a:t>Utilizar curvas elípticas para realizar firmas digitales.</a:t>
            </a:r>
          </a:p>
          <a:p>
            <a:pPr lvl="1">
              <a:buFont typeface="Arial" panose="020B0604020202020204" pitchFamily="34" charset="0"/>
              <a:buChar char="•"/>
            </a:pPr>
            <a:r>
              <a:rPr lang="es-ES" sz="2400" dirty="0"/>
              <a:t>Mayor seguridad aplicando curvas elípticas aleatorias.</a:t>
            </a:r>
          </a:p>
          <a:p>
            <a:pPr lvl="1">
              <a:buFont typeface="Arial" panose="020B0604020202020204" pitchFamily="34" charset="0"/>
              <a:buChar char="•"/>
            </a:pPr>
            <a:r>
              <a:rPr lang="es-ES" sz="2400" dirty="0"/>
              <a:t>Lenguajes de programación útiles para la criptografía: Java y Python.</a:t>
            </a:r>
            <a:endParaRPr lang="es-ES" dirty="0"/>
          </a:p>
          <a:p>
            <a:pPr>
              <a:buFont typeface="Wingdings" panose="05000000000000000000" pitchFamily="2" charset="2"/>
              <a:buChar char="v"/>
            </a:pPr>
            <a:r>
              <a:rPr lang="es-ES" sz="2800" dirty="0"/>
              <a:t>Dificultades</a:t>
            </a:r>
            <a:r>
              <a:rPr lang="es-ES" dirty="0"/>
              <a:t>: </a:t>
            </a:r>
          </a:p>
          <a:p>
            <a:pPr lvl="1">
              <a:buFont typeface="Arial" panose="020B0604020202020204" pitchFamily="34" charset="0"/>
              <a:buChar char="•"/>
            </a:pPr>
            <a:r>
              <a:rPr lang="es-ES" sz="2400" dirty="0"/>
              <a:t>Compleja implementación del sistema MECDSA.</a:t>
            </a:r>
          </a:p>
          <a:p>
            <a:pPr lvl="1">
              <a:buFont typeface="Arial" panose="020B0604020202020204" pitchFamily="34" charset="0"/>
              <a:buChar char="•"/>
            </a:pPr>
            <a:r>
              <a:rPr lang="es-ES" sz="2400" dirty="0"/>
              <a:t>Implementación de curvas elípticas con sus operaciones.</a:t>
            </a:r>
          </a:p>
          <a:p>
            <a:pPr lvl="1">
              <a:buFont typeface="Arial" panose="020B0604020202020204" pitchFamily="34" charset="0"/>
              <a:buChar char="•"/>
            </a:pPr>
            <a:r>
              <a:rPr lang="es-ES" sz="2400" dirty="0"/>
              <a:t>Alta complejidad para calcular elementos de la curva, utilización de paquetes disponibles en SageMath.</a:t>
            </a:r>
          </a:p>
        </p:txBody>
      </p:sp>
      <p:pic>
        <p:nvPicPr>
          <p:cNvPr id="5" name="Imagen 4">
            <a:extLst>
              <a:ext uri="{FF2B5EF4-FFF2-40B4-BE49-F238E27FC236}">
                <a16:creationId xmlns:a16="http://schemas.microsoft.com/office/drawing/2014/main" id="{0984210A-5D39-46AB-9C62-E47E39319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8" name="Imagen 7">
            <a:extLst>
              <a:ext uri="{FF2B5EF4-FFF2-40B4-BE49-F238E27FC236}">
                <a16:creationId xmlns:a16="http://schemas.microsoft.com/office/drawing/2014/main" id="{29247265-4DF8-432F-AC91-8F160C9E2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9" name="Picture 2" descr="Imagen relacionada">
            <a:extLst>
              <a:ext uri="{FF2B5EF4-FFF2-40B4-BE49-F238E27FC236}">
                <a16:creationId xmlns:a16="http://schemas.microsoft.com/office/drawing/2014/main" id="{6CC2F829-6D5A-420F-A8C4-72C7DA7C3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EC284962-691A-4F27-9F6A-04CDA621E13E}"/>
              </a:ext>
            </a:extLst>
          </p:cNvPr>
          <p:cNvSpPr>
            <a:spLocks noGrp="1"/>
          </p:cNvSpPr>
          <p:nvPr>
            <p:ph type="sldNum" sz="quarter" idx="12"/>
          </p:nvPr>
        </p:nvSpPr>
        <p:spPr/>
        <p:txBody>
          <a:bodyPr/>
          <a:lstStyle/>
          <a:p>
            <a:r>
              <a:rPr lang="es-ES" dirty="0"/>
              <a:t>13</a:t>
            </a:r>
          </a:p>
        </p:txBody>
      </p:sp>
    </p:spTree>
    <p:extLst>
      <p:ext uri="{BB962C8B-B14F-4D97-AF65-F5344CB8AC3E}">
        <p14:creationId xmlns:p14="http://schemas.microsoft.com/office/powerpoint/2010/main" val="415525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6F1E2-C32A-4C66-9981-B74E94344F12}"/>
              </a:ext>
            </a:extLst>
          </p:cNvPr>
          <p:cNvSpPr>
            <a:spLocks noGrp="1"/>
          </p:cNvSpPr>
          <p:nvPr>
            <p:ph type="title"/>
          </p:nvPr>
        </p:nvSpPr>
        <p:spPr/>
        <p:txBody>
          <a:bodyPr/>
          <a:lstStyle/>
          <a:p>
            <a:r>
              <a:rPr lang="es-ES" b="1" dirty="0"/>
              <a:t>Propuestas de mejora</a:t>
            </a:r>
          </a:p>
        </p:txBody>
      </p:sp>
      <p:sp>
        <p:nvSpPr>
          <p:cNvPr id="3" name="Marcador de contenido 2">
            <a:extLst>
              <a:ext uri="{FF2B5EF4-FFF2-40B4-BE49-F238E27FC236}">
                <a16:creationId xmlns:a16="http://schemas.microsoft.com/office/drawing/2014/main" id="{5FB601E8-037C-40CA-A767-3373A06AC35D}"/>
              </a:ext>
            </a:extLst>
          </p:cNvPr>
          <p:cNvSpPr>
            <a:spLocks noGrp="1"/>
          </p:cNvSpPr>
          <p:nvPr>
            <p:ph idx="1"/>
          </p:nvPr>
        </p:nvSpPr>
        <p:spPr>
          <a:xfrm>
            <a:off x="1097280" y="2016564"/>
            <a:ext cx="10058400" cy="4023360"/>
          </a:xfrm>
        </p:spPr>
        <p:txBody>
          <a:bodyPr>
            <a:normAutofit lnSpcReduction="10000"/>
          </a:bodyPr>
          <a:lstStyle/>
          <a:p>
            <a:pPr>
              <a:buFont typeface="Wingdings" panose="05000000000000000000" pitchFamily="2" charset="2"/>
              <a:buChar char="v"/>
            </a:pPr>
            <a:r>
              <a:rPr lang="es-ES" sz="2800" dirty="0"/>
              <a:t> Adaptar el programa desarrollado para que permita la utilización de más de dos curvas elípticas.</a:t>
            </a:r>
          </a:p>
          <a:p>
            <a:pPr>
              <a:buFont typeface="Wingdings" panose="05000000000000000000" pitchFamily="2" charset="2"/>
              <a:buChar char="v"/>
            </a:pPr>
            <a:r>
              <a:rPr lang="es-ES" sz="2800" dirty="0"/>
              <a:t> Mejorar la conexión con SageMath para que el programa sea más fluido.</a:t>
            </a:r>
          </a:p>
          <a:p>
            <a:pPr>
              <a:buFont typeface="Wingdings" panose="05000000000000000000" pitchFamily="2" charset="2"/>
              <a:buChar char="v"/>
            </a:pPr>
            <a:r>
              <a:rPr lang="es-ES" sz="2800" dirty="0"/>
              <a:t> Implementar algoritmos en Java para generar curvas aleatorias sin depender de SageMath.</a:t>
            </a:r>
          </a:p>
          <a:p>
            <a:pPr>
              <a:buFont typeface="Wingdings" panose="05000000000000000000" pitchFamily="2" charset="2"/>
              <a:buChar char="v"/>
            </a:pPr>
            <a:r>
              <a:rPr lang="es-ES" sz="2800" dirty="0"/>
              <a:t> Incluir diferentes opciones de idioma en la aplicación.</a:t>
            </a:r>
          </a:p>
          <a:p>
            <a:pPr>
              <a:buFont typeface="Wingdings" panose="05000000000000000000" pitchFamily="2" charset="2"/>
              <a:buChar char="v"/>
            </a:pPr>
            <a:r>
              <a:rPr lang="es-ES" sz="2800" dirty="0"/>
              <a:t> Implementar y desarrollar un algoritmo de firma digital basado únicamente en curvas elípticas aleatorias.</a:t>
            </a:r>
          </a:p>
        </p:txBody>
      </p:sp>
      <p:pic>
        <p:nvPicPr>
          <p:cNvPr id="6" name="Imagen 5">
            <a:extLst>
              <a:ext uri="{FF2B5EF4-FFF2-40B4-BE49-F238E27FC236}">
                <a16:creationId xmlns:a16="http://schemas.microsoft.com/office/drawing/2014/main" id="{0F81D487-A29A-4C99-A875-AD3D180B6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Imagen 6">
            <a:extLst>
              <a:ext uri="{FF2B5EF4-FFF2-40B4-BE49-F238E27FC236}">
                <a16:creationId xmlns:a16="http://schemas.microsoft.com/office/drawing/2014/main" id="{62798787-78B5-48F9-9261-C3060357D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8" name="Picture 2" descr="Imagen relacionada">
            <a:extLst>
              <a:ext uri="{FF2B5EF4-FFF2-40B4-BE49-F238E27FC236}">
                <a16:creationId xmlns:a16="http://schemas.microsoft.com/office/drawing/2014/main" id="{B011286E-0DDA-4358-AECD-B1EC02F7A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AD6C27BF-3D18-4ECD-98EE-EE670D27F135}"/>
              </a:ext>
            </a:extLst>
          </p:cNvPr>
          <p:cNvSpPr>
            <a:spLocks noGrp="1"/>
          </p:cNvSpPr>
          <p:nvPr>
            <p:ph type="sldNum" sz="quarter" idx="12"/>
          </p:nvPr>
        </p:nvSpPr>
        <p:spPr/>
        <p:txBody>
          <a:bodyPr/>
          <a:lstStyle/>
          <a:p>
            <a:r>
              <a:rPr lang="es-ES" dirty="0"/>
              <a:t>14</a:t>
            </a:r>
          </a:p>
        </p:txBody>
      </p:sp>
    </p:spTree>
    <p:extLst>
      <p:ext uri="{BB962C8B-B14F-4D97-AF65-F5344CB8AC3E}">
        <p14:creationId xmlns:p14="http://schemas.microsoft.com/office/powerpoint/2010/main" val="277753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7A26D-8B3F-4EF2-9791-759815BE6C7C}"/>
              </a:ext>
            </a:extLst>
          </p:cNvPr>
          <p:cNvSpPr>
            <a:spLocks noGrp="1"/>
          </p:cNvSpPr>
          <p:nvPr>
            <p:ph type="title"/>
          </p:nvPr>
        </p:nvSpPr>
        <p:spPr/>
        <p:txBody>
          <a:bodyPr/>
          <a:lstStyle/>
          <a:p>
            <a:r>
              <a:rPr lang="es-ES" b="1" dirty="0"/>
              <a:t>Índice</a:t>
            </a:r>
          </a:p>
        </p:txBody>
      </p:sp>
      <p:sp>
        <p:nvSpPr>
          <p:cNvPr id="3" name="Marcador de contenido 2">
            <a:extLst>
              <a:ext uri="{FF2B5EF4-FFF2-40B4-BE49-F238E27FC236}">
                <a16:creationId xmlns:a16="http://schemas.microsoft.com/office/drawing/2014/main" id="{49FDDD5E-EA75-4355-B440-2DB833210D7A}"/>
              </a:ext>
            </a:extLst>
          </p:cNvPr>
          <p:cNvSpPr>
            <a:spLocks noGrp="1"/>
          </p:cNvSpPr>
          <p:nvPr>
            <p:ph idx="1"/>
          </p:nvPr>
        </p:nvSpPr>
        <p:spPr>
          <a:xfrm>
            <a:off x="1097280" y="2028614"/>
            <a:ext cx="10058400" cy="4023360"/>
          </a:xfrm>
        </p:spPr>
        <p:txBody>
          <a:bodyPr>
            <a:normAutofit fontScale="85000" lnSpcReduction="20000"/>
          </a:bodyPr>
          <a:lstStyle/>
          <a:p>
            <a:pPr marL="457200" indent="-457200">
              <a:buFont typeface="+mj-lt"/>
              <a:buAutoNum type="arabicPeriod"/>
            </a:pPr>
            <a:r>
              <a:rPr lang="es-ES" sz="2800" dirty="0"/>
              <a:t>Motivaciones y objetivos</a:t>
            </a:r>
          </a:p>
          <a:p>
            <a:pPr marL="457200" indent="-457200">
              <a:buFont typeface="+mj-lt"/>
              <a:buAutoNum type="arabicPeriod"/>
            </a:pPr>
            <a:r>
              <a:rPr lang="es-ES" sz="2800" dirty="0"/>
              <a:t>Tipos de cifrado: simétrico y asimétrico</a:t>
            </a:r>
          </a:p>
          <a:p>
            <a:pPr marL="457200" indent="-457200">
              <a:buFont typeface="+mj-lt"/>
              <a:buAutoNum type="arabicPeriod"/>
            </a:pPr>
            <a:r>
              <a:rPr lang="es-ES" sz="2800" dirty="0"/>
              <a:t>Firma digital</a:t>
            </a:r>
          </a:p>
          <a:p>
            <a:pPr marL="457200" indent="-457200">
              <a:buFont typeface="+mj-lt"/>
              <a:buAutoNum type="arabicPeriod"/>
            </a:pPr>
            <a:r>
              <a:rPr lang="es-ES" sz="2800" dirty="0"/>
              <a:t>Curva elíptica</a:t>
            </a:r>
          </a:p>
          <a:p>
            <a:pPr marL="457200" indent="-457200">
              <a:buFont typeface="+mj-lt"/>
              <a:buAutoNum type="arabicPeriod"/>
            </a:pPr>
            <a:r>
              <a:rPr lang="es-ES" sz="2800" dirty="0"/>
              <a:t>Elliptic Curve Digital Signature </a:t>
            </a:r>
            <a:r>
              <a:rPr lang="es-ES" sz="2800"/>
              <a:t>Algorithm (ECDSA)</a:t>
            </a:r>
            <a:endParaRPr lang="es-ES" sz="2800" dirty="0"/>
          </a:p>
          <a:p>
            <a:pPr marL="457200" indent="-457200">
              <a:buFont typeface="+mj-lt"/>
              <a:buAutoNum type="arabicPeriod"/>
            </a:pPr>
            <a:r>
              <a:rPr lang="es-ES" sz="2800" dirty="0"/>
              <a:t>Multiple Elliptic Curve Digital Signature Algorithm (MECDSA)</a:t>
            </a:r>
          </a:p>
          <a:p>
            <a:pPr marL="457200" indent="-457200">
              <a:buFont typeface="+mj-lt"/>
              <a:buAutoNum type="arabicPeriod"/>
            </a:pPr>
            <a:r>
              <a:rPr lang="es-ES" sz="2800" dirty="0"/>
              <a:t>Implementación</a:t>
            </a:r>
          </a:p>
          <a:p>
            <a:pPr marL="457200" indent="-457200">
              <a:buFont typeface="+mj-lt"/>
              <a:buAutoNum type="arabicPeriod"/>
            </a:pPr>
            <a:r>
              <a:rPr lang="es-ES" sz="2800" dirty="0"/>
              <a:t>Conclusiones y dificultades</a:t>
            </a:r>
          </a:p>
          <a:p>
            <a:pPr marL="457200" indent="-457200">
              <a:buFont typeface="+mj-lt"/>
              <a:buAutoNum type="arabicPeriod"/>
            </a:pPr>
            <a:r>
              <a:rPr lang="es-ES" sz="2800" dirty="0"/>
              <a:t>Propuestas de mejora</a:t>
            </a:r>
          </a:p>
          <a:p>
            <a:pPr marL="457200" indent="-457200">
              <a:buFont typeface="+mj-lt"/>
              <a:buAutoNum type="arabicPeriod"/>
            </a:pPr>
            <a:endParaRPr lang="es-ES" sz="2800" dirty="0"/>
          </a:p>
        </p:txBody>
      </p:sp>
      <p:pic>
        <p:nvPicPr>
          <p:cNvPr id="4" name="Imagen 3">
            <a:extLst>
              <a:ext uri="{FF2B5EF4-FFF2-40B4-BE49-F238E27FC236}">
                <a16:creationId xmlns:a16="http://schemas.microsoft.com/office/drawing/2014/main" id="{49BEC018-7464-47BA-82BB-E030A7904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Imagen 6">
            <a:extLst>
              <a:ext uri="{FF2B5EF4-FFF2-40B4-BE49-F238E27FC236}">
                <a16:creationId xmlns:a16="http://schemas.microsoft.com/office/drawing/2014/main" id="{5C3F193F-DC02-4428-AC1B-4675CEEBA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8" name="Picture 2" descr="Imagen relacionada">
            <a:extLst>
              <a:ext uri="{FF2B5EF4-FFF2-40B4-BE49-F238E27FC236}">
                <a16:creationId xmlns:a16="http://schemas.microsoft.com/office/drawing/2014/main" id="{6C4A7C8C-DFD6-4F02-BF9F-3250103D5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7F88D6A8-C9AD-48A6-A898-8E63A92D92C9}"/>
              </a:ext>
            </a:extLst>
          </p:cNvPr>
          <p:cNvSpPr>
            <a:spLocks noGrp="1"/>
          </p:cNvSpPr>
          <p:nvPr>
            <p:ph type="sldNum" sz="quarter" idx="12"/>
          </p:nvPr>
        </p:nvSpPr>
        <p:spPr/>
        <p:txBody>
          <a:bodyPr/>
          <a:lstStyle/>
          <a:p>
            <a:fld id="{C2B8C5AD-5771-4E38-A004-EC11CDC16AD0}" type="slidenum">
              <a:rPr lang="es-ES" smtClean="0"/>
              <a:t>2</a:t>
            </a:fld>
            <a:endParaRPr lang="es-ES"/>
          </a:p>
        </p:txBody>
      </p:sp>
    </p:spTree>
    <p:extLst>
      <p:ext uri="{BB962C8B-B14F-4D97-AF65-F5344CB8AC3E}">
        <p14:creationId xmlns:p14="http://schemas.microsoft.com/office/powerpoint/2010/main" val="365018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07D3F-B400-46B6-84B3-A7FA80D93486}"/>
              </a:ext>
            </a:extLst>
          </p:cNvPr>
          <p:cNvSpPr>
            <a:spLocks noGrp="1"/>
          </p:cNvSpPr>
          <p:nvPr>
            <p:ph type="title"/>
          </p:nvPr>
        </p:nvSpPr>
        <p:spPr/>
        <p:txBody>
          <a:bodyPr/>
          <a:lstStyle/>
          <a:p>
            <a:r>
              <a:rPr lang="es-ES" b="1" dirty="0"/>
              <a:t>Motivaciones y objetivos</a:t>
            </a:r>
            <a:endParaRPr lang="es-ES" dirty="0"/>
          </a:p>
        </p:txBody>
      </p:sp>
      <p:sp>
        <p:nvSpPr>
          <p:cNvPr id="3" name="Marcador de contenido 2">
            <a:extLst>
              <a:ext uri="{FF2B5EF4-FFF2-40B4-BE49-F238E27FC236}">
                <a16:creationId xmlns:a16="http://schemas.microsoft.com/office/drawing/2014/main" id="{484ABD25-67D2-485F-B2EF-90155D00F7D4}"/>
              </a:ext>
            </a:extLst>
          </p:cNvPr>
          <p:cNvSpPr>
            <a:spLocks noGrp="1"/>
          </p:cNvSpPr>
          <p:nvPr>
            <p:ph idx="1"/>
          </p:nvPr>
        </p:nvSpPr>
        <p:spPr>
          <a:xfrm>
            <a:off x="1097280" y="2208263"/>
            <a:ext cx="10058400" cy="4023360"/>
          </a:xfrm>
        </p:spPr>
        <p:txBody>
          <a:bodyPr/>
          <a:lstStyle/>
          <a:p>
            <a:pPr>
              <a:buFont typeface="Wingdings" panose="05000000000000000000" pitchFamily="2" charset="2"/>
              <a:buChar char="v"/>
            </a:pPr>
            <a:r>
              <a:rPr lang="es-ES" sz="2800" dirty="0"/>
              <a:t> Desarrollo y comprensión del sistema ECDSA y MECDSA.</a:t>
            </a:r>
          </a:p>
          <a:p>
            <a:pPr marL="90488" indent="-90488">
              <a:buFont typeface="Wingdings" panose="05000000000000000000" pitchFamily="2" charset="2"/>
              <a:buChar char="v"/>
            </a:pPr>
            <a:r>
              <a:rPr lang="es-ES" sz="2800" dirty="0"/>
              <a:t> Analizar la seguridad entre realizar la firma digital con curvas de las         especificaciones o con curvas aleatorias.</a:t>
            </a:r>
          </a:p>
          <a:p>
            <a:pPr>
              <a:buFont typeface="Wingdings" panose="05000000000000000000" pitchFamily="2" charset="2"/>
              <a:buChar char="v"/>
            </a:pPr>
            <a:r>
              <a:rPr lang="es-ES" sz="2800" dirty="0"/>
              <a:t> Comprensión de los  algoritmos criptográficos más destacados.</a:t>
            </a:r>
          </a:p>
          <a:p>
            <a:pPr>
              <a:buFont typeface="Wingdings" panose="05000000000000000000" pitchFamily="2" charset="2"/>
              <a:buChar char="v"/>
            </a:pPr>
            <a:r>
              <a:rPr lang="es-ES" sz="2800" dirty="0"/>
              <a:t> Estudio de las curvas elípticas.</a:t>
            </a:r>
          </a:p>
          <a:p>
            <a:pPr>
              <a:buFont typeface="Wingdings" panose="05000000000000000000" pitchFamily="2" charset="2"/>
              <a:buChar char="v"/>
            </a:pPr>
            <a:r>
              <a:rPr lang="es-ES" sz="2800" dirty="0"/>
              <a:t> Implementar en el lenguaje Java el sistema MECDSA.</a:t>
            </a:r>
          </a:p>
        </p:txBody>
      </p:sp>
      <p:pic>
        <p:nvPicPr>
          <p:cNvPr id="6" name="Imagen 5">
            <a:extLst>
              <a:ext uri="{FF2B5EF4-FFF2-40B4-BE49-F238E27FC236}">
                <a16:creationId xmlns:a16="http://schemas.microsoft.com/office/drawing/2014/main" id="{BB468FC7-B2B2-435E-BAEE-652F1F1A3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7" name="Imagen 6">
            <a:extLst>
              <a:ext uri="{FF2B5EF4-FFF2-40B4-BE49-F238E27FC236}">
                <a16:creationId xmlns:a16="http://schemas.microsoft.com/office/drawing/2014/main" id="{0AD2884F-604B-424E-850A-051ACF12E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8" name="Picture 2" descr="Imagen relacionada">
            <a:extLst>
              <a:ext uri="{FF2B5EF4-FFF2-40B4-BE49-F238E27FC236}">
                <a16:creationId xmlns:a16="http://schemas.microsoft.com/office/drawing/2014/main" id="{BE13F059-B74A-412B-BA2E-D84803E70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2A987EDE-EBDC-4C47-9017-FB3C86A9C7A3}"/>
              </a:ext>
            </a:extLst>
          </p:cNvPr>
          <p:cNvSpPr>
            <a:spLocks noGrp="1"/>
          </p:cNvSpPr>
          <p:nvPr>
            <p:ph type="sldNum" sz="quarter" idx="12"/>
          </p:nvPr>
        </p:nvSpPr>
        <p:spPr/>
        <p:txBody>
          <a:bodyPr/>
          <a:lstStyle/>
          <a:p>
            <a:fld id="{C2B8C5AD-5771-4E38-A004-EC11CDC16AD0}" type="slidenum">
              <a:rPr lang="es-ES" smtClean="0"/>
              <a:t>3</a:t>
            </a:fld>
            <a:endParaRPr lang="es-ES"/>
          </a:p>
        </p:txBody>
      </p:sp>
    </p:spTree>
    <p:extLst>
      <p:ext uri="{BB962C8B-B14F-4D97-AF65-F5344CB8AC3E}">
        <p14:creationId xmlns:p14="http://schemas.microsoft.com/office/powerpoint/2010/main" val="324227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6DA2D-A50D-4BA9-9A89-A48A2E7AECCD}"/>
              </a:ext>
            </a:extLst>
          </p:cNvPr>
          <p:cNvSpPr>
            <a:spLocks noGrp="1"/>
          </p:cNvSpPr>
          <p:nvPr>
            <p:ph type="title"/>
          </p:nvPr>
        </p:nvSpPr>
        <p:spPr/>
        <p:txBody>
          <a:bodyPr/>
          <a:lstStyle/>
          <a:p>
            <a:r>
              <a:rPr lang="es-ES" b="1" dirty="0"/>
              <a:t>Tipos de cifrado: simétrico y asimétrico</a:t>
            </a:r>
          </a:p>
        </p:txBody>
      </p:sp>
      <p:pic>
        <p:nvPicPr>
          <p:cNvPr id="1026" name="Picture 2" descr="Resultado de imagen de imagen clave llave logo">
            <a:extLst>
              <a:ext uri="{FF2B5EF4-FFF2-40B4-BE49-F238E27FC236}">
                <a16:creationId xmlns:a16="http://schemas.microsoft.com/office/drawing/2014/main" id="{A94D5151-277E-4E2F-A157-01CD0886CD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04360" y="2055617"/>
            <a:ext cx="666738" cy="6818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mensaje abierto logo">
            <a:extLst>
              <a:ext uri="{FF2B5EF4-FFF2-40B4-BE49-F238E27FC236}">
                <a16:creationId xmlns:a16="http://schemas.microsoft.com/office/drawing/2014/main" id="{0E2FCA22-0E7D-4F16-8240-3516F9AEA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112" y="1828365"/>
            <a:ext cx="1118185" cy="9794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a:extLst>
              <a:ext uri="{FF2B5EF4-FFF2-40B4-BE49-F238E27FC236}">
                <a16:creationId xmlns:a16="http://schemas.microsoft.com/office/drawing/2014/main" id="{612E9A9C-B133-473D-99EC-074256982460}"/>
              </a:ext>
            </a:extLst>
          </p:cNvPr>
          <p:cNvCxnSpPr>
            <a:cxnSpLocks/>
          </p:cNvCxnSpPr>
          <p:nvPr/>
        </p:nvCxnSpPr>
        <p:spPr>
          <a:xfrm>
            <a:off x="2190332" y="2444702"/>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Resultado de imagen de icono usuario">
            <a:extLst>
              <a:ext uri="{FF2B5EF4-FFF2-40B4-BE49-F238E27FC236}">
                <a16:creationId xmlns:a16="http://schemas.microsoft.com/office/drawing/2014/main" id="{9952DF18-0398-407A-A5FA-58F29315EA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083" y="1907759"/>
            <a:ext cx="664425" cy="10221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4BCE7B3B-1EDA-4DA5-B758-5548C1C3DF74}"/>
              </a:ext>
            </a:extLst>
          </p:cNvPr>
          <p:cNvCxnSpPr>
            <a:cxnSpLocks/>
          </p:cNvCxnSpPr>
          <p:nvPr/>
        </p:nvCxnSpPr>
        <p:spPr>
          <a:xfrm flipV="1">
            <a:off x="3345947" y="2404533"/>
            <a:ext cx="887386" cy="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7A0D4AF2-8B39-4680-A0BF-A8775EE07156}"/>
              </a:ext>
            </a:extLst>
          </p:cNvPr>
          <p:cNvSpPr txBox="1"/>
          <p:nvPr/>
        </p:nvSpPr>
        <p:spPr>
          <a:xfrm>
            <a:off x="3935954" y="2833362"/>
            <a:ext cx="1696791" cy="369332"/>
          </a:xfrm>
          <a:prstGeom prst="rect">
            <a:avLst/>
          </a:prstGeom>
          <a:noFill/>
          <a:ln>
            <a:noFill/>
          </a:ln>
        </p:spPr>
        <p:txBody>
          <a:bodyPr wrap="square" rtlCol="0">
            <a:spAutoFit/>
          </a:bodyPr>
          <a:lstStyle/>
          <a:p>
            <a:pPr algn="ctr"/>
            <a:r>
              <a:rPr lang="es-ES" dirty="0"/>
              <a:t>Clave para cifrar </a:t>
            </a:r>
          </a:p>
        </p:txBody>
      </p:sp>
      <p:sp>
        <p:nvSpPr>
          <p:cNvPr id="16" name="CuadroTexto 15">
            <a:extLst>
              <a:ext uri="{FF2B5EF4-FFF2-40B4-BE49-F238E27FC236}">
                <a16:creationId xmlns:a16="http://schemas.microsoft.com/office/drawing/2014/main" id="{51336D49-0EBD-446A-B4A5-6A437DA7F658}"/>
              </a:ext>
            </a:extLst>
          </p:cNvPr>
          <p:cNvSpPr txBox="1"/>
          <p:nvPr/>
        </p:nvSpPr>
        <p:spPr>
          <a:xfrm>
            <a:off x="1097145" y="2846500"/>
            <a:ext cx="1146407" cy="369332"/>
          </a:xfrm>
          <a:prstGeom prst="rect">
            <a:avLst/>
          </a:prstGeom>
          <a:noFill/>
          <a:ln>
            <a:noFill/>
          </a:ln>
        </p:spPr>
        <p:txBody>
          <a:bodyPr wrap="square" rtlCol="0">
            <a:spAutoFit/>
          </a:bodyPr>
          <a:lstStyle/>
          <a:p>
            <a:pPr algn="ctr"/>
            <a:r>
              <a:rPr lang="es-ES" dirty="0"/>
              <a:t>Usuario A</a:t>
            </a:r>
          </a:p>
        </p:txBody>
      </p:sp>
      <p:sp>
        <p:nvSpPr>
          <p:cNvPr id="17" name="CuadroTexto 16">
            <a:extLst>
              <a:ext uri="{FF2B5EF4-FFF2-40B4-BE49-F238E27FC236}">
                <a16:creationId xmlns:a16="http://schemas.microsoft.com/office/drawing/2014/main" id="{C109879A-1A2F-4A61-9E62-A5199800C476}"/>
              </a:ext>
            </a:extLst>
          </p:cNvPr>
          <p:cNvSpPr txBox="1"/>
          <p:nvPr/>
        </p:nvSpPr>
        <p:spPr>
          <a:xfrm>
            <a:off x="2406844" y="2736376"/>
            <a:ext cx="1049867" cy="369332"/>
          </a:xfrm>
          <a:prstGeom prst="rect">
            <a:avLst/>
          </a:prstGeom>
          <a:noFill/>
          <a:ln>
            <a:noFill/>
          </a:ln>
        </p:spPr>
        <p:txBody>
          <a:bodyPr wrap="square" rtlCol="0">
            <a:spAutoFit/>
          </a:bodyPr>
          <a:lstStyle/>
          <a:p>
            <a:pPr algn="ctr"/>
            <a:r>
              <a:rPr lang="es-ES" dirty="0"/>
              <a:t>Mensaje</a:t>
            </a:r>
          </a:p>
        </p:txBody>
      </p:sp>
      <p:pic>
        <p:nvPicPr>
          <p:cNvPr id="22" name="Picture 4" descr="Resultado de imagen de mensaje abierto logo">
            <a:extLst>
              <a:ext uri="{FF2B5EF4-FFF2-40B4-BE49-F238E27FC236}">
                <a16:creationId xmlns:a16="http://schemas.microsoft.com/office/drawing/2014/main" id="{06BFEDF2-D408-4BAF-A6B2-396947116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061" y="1841383"/>
            <a:ext cx="1198205" cy="104952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de flecha 13">
            <a:extLst>
              <a:ext uri="{FF2B5EF4-FFF2-40B4-BE49-F238E27FC236}">
                <a16:creationId xmlns:a16="http://schemas.microsoft.com/office/drawing/2014/main" id="{10BDC36F-1BDD-419D-9033-4833B2EBA855}"/>
              </a:ext>
            </a:extLst>
          </p:cNvPr>
          <p:cNvCxnSpPr>
            <a:cxnSpLocks/>
            <a:stCxn id="1026" idx="3"/>
          </p:cNvCxnSpPr>
          <p:nvPr/>
        </p:nvCxnSpPr>
        <p:spPr>
          <a:xfrm>
            <a:off x="5071098" y="2396563"/>
            <a:ext cx="899063" cy="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Resultado de imagen de candado logo">
            <a:extLst>
              <a:ext uri="{FF2B5EF4-FFF2-40B4-BE49-F238E27FC236}">
                <a16:creationId xmlns:a16="http://schemas.microsoft.com/office/drawing/2014/main" id="{10FADB21-60C3-40FE-9C01-CF8DD4EA8B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854" y="2262708"/>
            <a:ext cx="262612" cy="3319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icono usuario">
            <a:extLst>
              <a:ext uri="{FF2B5EF4-FFF2-40B4-BE49-F238E27FC236}">
                <a16:creationId xmlns:a16="http://schemas.microsoft.com/office/drawing/2014/main" id="{0D866FED-0F06-4E7D-95D1-4B4F88E012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7398" y="1881328"/>
            <a:ext cx="656226" cy="100957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a16="http://schemas.microsoft.com/office/drawing/2014/main" id="{EBDE146A-5AFB-4D41-AAE8-0698B16FA1EA}"/>
              </a:ext>
            </a:extLst>
          </p:cNvPr>
          <p:cNvCxnSpPr/>
          <p:nvPr/>
        </p:nvCxnSpPr>
        <p:spPr>
          <a:xfrm flipV="1">
            <a:off x="6873540" y="2444702"/>
            <a:ext cx="64823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descr="Resultado de imagen de imagen clave llave logo">
            <a:extLst>
              <a:ext uri="{FF2B5EF4-FFF2-40B4-BE49-F238E27FC236}">
                <a16:creationId xmlns:a16="http://schemas.microsoft.com/office/drawing/2014/main" id="{D4CAC0F6-1852-4E38-AAA4-4BC0461B0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805" y="1977135"/>
            <a:ext cx="666738" cy="681891"/>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1345F22B-9C23-4DAC-A032-A07658E1E0E5}"/>
              </a:ext>
            </a:extLst>
          </p:cNvPr>
          <p:cNvSpPr txBox="1"/>
          <p:nvPr/>
        </p:nvSpPr>
        <p:spPr>
          <a:xfrm>
            <a:off x="7357658" y="2659026"/>
            <a:ext cx="1250087" cy="646331"/>
          </a:xfrm>
          <a:prstGeom prst="rect">
            <a:avLst/>
          </a:prstGeom>
          <a:noFill/>
          <a:ln>
            <a:noFill/>
          </a:ln>
        </p:spPr>
        <p:txBody>
          <a:bodyPr wrap="square" rtlCol="0">
            <a:spAutoFit/>
          </a:bodyPr>
          <a:lstStyle/>
          <a:p>
            <a:pPr algn="ctr"/>
            <a:r>
              <a:rPr lang="es-ES" dirty="0"/>
              <a:t>Clave para descifrar </a:t>
            </a:r>
          </a:p>
        </p:txBody>
      </p:sp>
      <p:pic>
        <p:nvPicPr>
          <p:cNvPr id="28" name="Picture 4" descr="Resultado de imagen de mensaje abierto logo">
            <a:extLst>
              <a:ext uri="{FF2B5EF4-FFF2-40B4-BE49-F238E27FC236}">
                <a16:creationId xmlns:a16="http://schemas.microsoft.com/office/drawing/2014/main" id="{089F5FCF-B18E-4359-8478-069AED723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120" y="1881328"/>
            <a:ext cx="1118185" cy="979433"/>
          </a:xfrm>
          <a:prstGeom prst="rect">
            <a:avLst/>
          </a:prstGeom>
          <a:noFill/>
          <a:extLst>
            <a:ext uri="{909E8E84-426E-40DD-AFC4-6F175D3DCCD1}">
              <a14:hiddenFill xmlns:a14="http://schemas.microsoft.com/office/drawing/2010/main">
                <a:solidFill>
                  <a:srgbClr val="FFFFFF"/>
                </a:solidFill>
              </a14:hiddenFill>
            </a:ext>
          </a:extLst>
        </p:spPr>
      </p:pic>
      <p:sp>
        <p:nvSpPr>
          <p:cNvPr id="29" name="CuadroTexto 28">
            <a:extLst>
              <a:ext uri="{FF2B5EF4-FFF2-40B4-BE49-F238E27FC236}">
                <a16:creationId xmlns:a16="http://schemas.microsoft.com/office/drawing/2014/main" id="{8ACDCAA0-0567-4CEE-AD28-BC6179C66316}"/>
              </a:ext>
            </a:extLst>
          </p:cNvPr>
          <p:cNvSpPr txBox="1"/>
          <p:nvPr/>
        </p:nvSpPr>
        <p:spPr>
          <a:xfrm>
            <a:off x="8825793" y="2788463"/>
            <a:ext cx="1049867" cy="369332"/>
          </a:xfrm>
          <a:prstGeom prst="rect">
            <a:avLst/>
          </a:prstGeom>
          <a:noFill/>
          <a:ln>
            <a:noFill/>
          </a:ln>
        </p:spPr>
        <p:txBody>
          <a:bodyPr wrap="square" rtlCol="0">
            <a:spAutoFit/>
          </a:bodyPr>
          <a:lstStyle/>
          <a:p>
            <a:pPr algn="ctr"/>
            <a:r>
              <a:rPr lang="es-ES" dirty="0"/>
              <a:t>Mensaje</a:t>
            </a:r>
          </a:p>
        </p:txBody>
      </p:sp>
      <p:cxnSp>
        <p:nvCxnSpPr>
          <p:cNvPr id="27" name="Conector recto de flecha 26">
            <a:extLst>
              <a:ext uri="{FF2B5EF4-FFF2-40B4-BE49-F238E27FC236}">
                <a16:creationId xmlns:a16="http://schemas.microsoft.com/office/drawing/2014/main" id="{0CC70110-D2AF-4AB9-BB99-99F0AECE7D93}"/>
              </a:ext>
            </a:extLst>
          </p:cNvPr>
          <p:cNvCxnSpPr>
            <a:cxnSpLocks/>
          </p:cNvCxnSpPr>
          <p:nvPr/>
        </p:nvCxnSpPr>
        <p:spPr>
          <a:xfrm>
            <a:off x="8499162" y="2444702"/>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A173B072-246D-4B32-BE1C-FDEB91B2318A}"/>
              </a:ext>
            </a:extLst>
          </p:cNvPr>
          <p:cNvCxnSpPr>
            <a:cxnSpLocks/>
          </p:cNvCxnSpPr>
          <p:nvPr/>
        </p:nvCxnSpPr>
        <p:spPr>
          <a:xfrm>
            <a:off x="9734044" y="2444702"/>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DC5DD49-B1C5-4654-A752-8AAC1438BCD2}"/>
              </a:ext>
            </a:extLst>
          </p:cNvPr>
          <p:cNvSpPr txBox="1"/>
          <p:nvPr/>
        </p:nvSpPr>
        <p:spPr>
          <a:xfrm>
            <a:off x="9940680" y="2806124"/>
            <a:ext cx="1232517" cy="369332"/>
          </a:xfrm>
          <a:prstGeom prst="rect">
            <a:avLst/>
          </a:prstGeom>
          <a:noFill/>
          <a:ln>
            <a:noFill/>
          </a:ln>
        </p:spPr>
        <p:txBody>
          <a:bodyPr wrap="square" rtlCol="0">
            <a:spAutoFit/>
          </a:bodyPr>
          <a:lstStyle/>
          <a:p>
            <a:pPr algn="ctr"/>
            <a:r>
              <a:rPr lang="es-ES" dirty="0"/>
              <a:t>Usuario B</a:t>
            </a:r>
          </a:p>
        </p:txBody>
      </p:sp>
      <p:sp>
        <p:nvSpPr>
          <p:cNvPr id="32" name="CuadroTexto 31">
            <a:extLst>
              <a:ext uri="{FF2B5EF4-FFF2-40B4-BE49-F238E27FC236}">
                <a16:creationId xmlns:a16="http://schemas.microsoft.com/office/drawing/2014/main" id="{CEEB7E7B-C36E-4AAA-8250-89D73878A674}"/>
              </a:ext>
            </a:extLst>
          </p:cNvPr>
          <p:cNvSpPr txBox="1"/>
          <p:nvPr/>
        </p:nvSpPr>
        <p:spPr>
          <a:xfrm>
            <a:off x="5931187" y="2702685"/>
            <a:ext cx="1049867" cy="646331"/>
          </a:xfrm>
          <a:prstGeom prst="rect">
            <a:avLst/>
          </a:prstGeom>
          <a:noFill/>
          <a:ln>
            <a:noFill/>
          </a:ln>
        </p:spPr>
        <p:txBody>
          <a:bodyPr wrap="square" rtlCol="0">
            <a:spAutoFit/>
          </a:bodyPr>
          <a:lstStyle/>
          <a:p>
            <a:pPr algn="ctr"/>
            <a:r>
              <a:rPr lang="es-ES" dirty="0"/>
              <a:t>Mensaje cifrado</a:t>
            </a:r>
          </a:p>
        </p:txBody>
      </p:sp>
      <p:sp>
        <p:nvSpPr>
          <p:cNvPr id="18" name="CuadroTexto 17">
            <a:extLst>
              <a:ext uri="{FF2B5EF4-FFF2-40B4-BE49-F238E27FC236}">
                <a16:creationId xmlns:a16="http://schemas.microsoft.com/office/drawing/2014/main" id="{35FAEAD1-2383-457E-A55E-AC2A32B77BDB}"/>
              </a:ext>
            </a:extLst>
          </p:cNvPr>
          <p:cNvSpPr txBox="1"/>
          <p:nvPr/>
        </p:nvSpPr>
        <p:spPr>
          <a:xfrm>
            <a:off x="3453064" y="3310327"/>
            <a:ext cx="5869557" cy="523220"/>
          </a:xfrm>
          <a:prstGeom prst="rect">
            <a:avLst/>
          </a:prstGeom>
          <a:noFill/>
        </p:spPr>
        <p:txBody>
          <a:bodyPr wrap="square" rtlCol="0">
            <a:spAutoFit/>
          </a:bodyPr>
          <a:lstStyle/>
          <a:p>
            <a:pPr algn="ctr"/>
            <a:r>
              <a:rPr lang="es-ES" sz="2800" b="1" spc="-50" dirty="0">
                <a:solidFill>
                  <a:schemeClr val="accent3">
                    <a:lumMod val="75000"/>
                  </a:schemeClr>
                </a:solidFill>
                <a:latin typeface="+mj-lt"/>
                <a:ea typeface="+mj-ea"/>
                <a:cs typeface="+mj-cs"/>
              </a:rPr>
              <a:t>Cifrado</a:t>
            </a:r>
            <a:r>
              <a:rPr lang="es-ES" sz="2800" dirty="0"/>
              <a:t> </a:t>
            </a:r>
            <a:r>
              <a:rPr lang="es-ES" sz="2800" b="1" spc="-50" dirty="0">
                <a:solidFill>
                  <a:schemeClr val="accent3">
                    <a:lumMod val="75000"/>
                  </a:schemeClr>
                </a:solidFill>
                <a:latin typeface="+mj-lt"/>
                <a:ea typeface="+mj-ea"/>
                <a:cs typeface="+mj-cs"/>
              </a:rPr>
              <a:t>simétrico</a:t>
            </a:r>
            <a:endParaRPr lang="es-ES" sz="5400" b="1" spc="-50" dirty="0">
              <a:solidFill>
                <a:schemeClr val="accent3">
                  <a:lumMod val="75000"/>
                </a:schemeClr>
              </a:solidFill>
              <a:latin typeface="+mj-lt"/>
              <a:ea typeface="+mj-ea"/>
              <a:cs typeface="+mj-cs"/>
            </a:endParaRPr>
          </a:p>
        </p:txBody>
      </p:sp>
      <p:pic>
        <p:nvPicPr>
          <p:cNvPr id="34" name="Imagen 33">
            <a:extLst>
              <a:ext uri="{FF2B5EF4-FFF2-40B4-BE49-F238E27FC236}">
                <a16:creationId xmlns:a16="http://schemas.microsoft.com/office/drawing/2014/main" id="{D886C562-F093-418B-839F-3F72C858B9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37" name="Imagen 36">
            <a:extLst>
              <a:ext uri="{FF2B5EF4-FFF2-40B4-BE49-F238E27FC236}">
                <a16:creationId xmlns:a16="http://schemas.microsoft.com/office/drawing/2014/main" id="{317DD689-06D3-41FC-A0DA-4F28F1DFD0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38" name="Picture 2" descr="Imagen relacionada">
            <a:extLst>
              <a:ext uri="{FF2B5EF4-FFF2-40B4-BE49-F238E27FC236}">
                <a16:creationId xmlns:a16="http://schemas.microsoft.com/office/drawing/2014/main" id="{474E53CB-E9DE-4B00-9E61-FF4CA811CB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8ED3EC79-7178-47CF-8793-4AACF7E1281D}"/>
              </a:ext>
            </a:extLst>
          </p:cNvPr>
          <p:cNvSpPr>
            <a:spLocks noGrp="1"/>
          </p:cNvSpPr>
          <p:nvPr>
            <p:ph type="sldNum" sz="quarter" idx="12"/>
          </p:nvPr>
        </p:nvSpPr>
        <p:spPr/>
        <p:txBody>
          <a:bodyPr/>
          <a:lstStyle/>
          <a:p>
            <a:fld id="{C2B8C5AD-5771-4E38-A004-EC11CDC16AD0}" type="slidenum">
              <a:rPr lang="es-ES" smtClean="0"/>
              <a:t>4</a:t>
            </a:fld>
            <a:endParaRPr lang="es-ES"/>
          </a:p>
        </p:txBody>
      </p:sp>
      <p:pic>
        <p:nvPicPr>
          <p:cNvPr id="39" name="Picture 2" descr="Resultado de imagen de imagen clave llave logo">
            <a:extLst>
              <a:ext uri="{FF2B5EF4-FFF2-40B4-BE49-F238E27FC236}">
                <a16:creationId xmlns:a16="http://schemas.microsoft.com/office/drawing/2014/main" id="{ECF0F455-D288-4B8E-8E4F-3B14E2550155}"/>
              </a:ext>
            </a:extLst>
          </p:cNvPr>
          <p:cNvPicPr>
            <a:picLocks noChangeAspect="1" noChangeArrowheads="1"/>
          </p:cNvPicPr>
          <p:nvPr/>
        </p:nvPicPr>
        <p:blipFill>
          <a:blip r:embed="rId11">
            <a:duotone>
              <a:prstClr val="black"/>
              <a:srgbClr val="7030A0">
                <a:tint val="45000"/>
                <a:satMod val="400000"/>
              </a:srgbClr>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370853" y="4273208"/>
            <a:ext cx="635325" cy="64976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Resultado de imagen de mensaje abierto logo">
            <a:extLst>
              <a:ext uri="{FF2B5EF4-FFF2-40B4-BE49-F238E27FC236}">
                <a16:creationId xmlns:a16="http://schemas.microsoft.com/office/drawing/2014/main" id="{3A6C485F-B658-40C3-886B-133ACAAD1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176" y="4034443"/>
            <a:ext cx="1191888" cy="104399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ector recto de flecha 40">
            <a:extLst>
              <a:ext uri="{FF2B5EF4-FFF2-40B4-BE49-F238E27FC236}">
                <a16:creationId xmlns:a16="http://schemas.microsoft.com/office/drawing/2014/main" id="{341AB606-9A7C-4198-B935-005D13A8F7E7}"/>
              </a:ext>
            </a:extLst>
          </p:cNvPr>
          <p:cNvCxnSpPr>
            <a:cxnSpLocks/>
          </p:cNvCxnSpPr>
          <p:nvPr/>
        </p:nvCxnSpPr>
        <p:spPr>
          <a:xfrm>
            <a:off x="2078801" y="4674526"/>
            <a:ext cx="376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6" descr="Resultado de imagen de icono usuario">
            <a:extLst>
              <a:ext uri="{FF2B5EF4-FFF2-40B4-BE49-F238E27FC236}">
                <a16:creationId xmlns:a16="http://schemas.microsoft.com/office/drawing/2014/main" id="{F7E8B5FA-0B14-4B73-8D91-C725ADDF96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402" y="4060107"/>
            <a:ext cx="706472" cy="108688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Conector recto de flecha 42">
            <a:extLst>
              <a:ext uri="{FF2B5EF4-FFF2-40B4-BE49-F238E27FC236}">
                <a16:creationId xmlns:a16="http://schemas.microsoft.com/office/drawing/2014/main" id="{164C79FB-ED6B-4B31-AA9B-84B4130DA99B}"/>
              </a:ext>
            </a:extLst>
          </p:cNvPr>
          <p:cNvCxnSpPr>
            <a:cxnSpLocks/>
          </p:cNvCxnSpPr>
          <p:nvPr/>
        </p:nvCxnSpPr>
        <p:spPr>
          <a:xfrm flipV="1">
            <a:off x="3323368" y="4666853"/>
            <a:ext cx="929526" cy="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27F7A59A-7A51-456C-8580-E6F5C95D893F}"/>
              </a:ext>
            </a:extLst>
          </p:cNvPr>
          <p:cNvSpPr txBox="1"/>
          <p:nvPr/>
        </p:nvSpPr>
        <p:spPr>
          <a:xfrm>
            <a:off x="3730366" y="4931760"/>
            <a:ext cx="1746943" cy="646331"/>
          </a:xfrm>
          <a:prstGeom prst="rect">
            <a:avLst/>
          </a:prstGeom>
          <a:noFill/>
          <a:ln>
            <a:noFill/>
          </a:ln>
        </p:spPr>
        <p:txBody>
          <a:bodyPr wrap="square" rtlCol="0">
            <a:spAutoFit/>
          </a:bodyPr>
          <a:lstStyle/>
          <a:p>
            <a:pPr algn="ctr"/>
            <a:r>
              <a:rPr lang="es-ES" dirty="0"/>
              <a:t>Clave pública B para cifrar </a:t>
            </a:r>
          </a:p>
        </p:txBody>
      </p:sp>
      <p:sp>
        <p:nvSpPr>
          <p:cNvPr id="45" name="CuadroTexto 44">
            <a:extLst>
              <a:ext uri="{FF2B5EF4-FFF2-40B4-BE49-F238E27FC236}">
                <a16:creationId xmlns:a16="http://schemas.microsoft.com/office/drawing/2014/main" id="{676D0955-1959-4C2B-B238-678B143054FC}"/>
              </a:ext>
            </a:extLst>
          </p:cNvPr>
          <p:cNvSpPr txBox="1"/>
          <p:nvPr/>
        </p:nvSpPr>
        <p:spPr>
          <a:xfrm>
            <a:off x="1027380" y="5057691"/>
            <a:ext cx="1235075" cy="369332"/>
          </a:xfrm>
          <a:prstGeom prst="rect">
            <a:avLst/>
          </a:prstGeom>
          <a:noFill/>
          <a:ln>
            <a:noFill/>
          </a:ln>
        </p:spPr>
        <p:txBody>
          <a:bodyPr wrap="square" rtlCol="0">
            <a:spAutoFit/>
          </a:bodyPr>
          <a:lstStyle/>
          <a:p>
            <a:pPr algn="ctr"/>
            <a:r>
              <a:rPr lang="es-ES" dirty="0"/>
              <a:t>Usuario A</a:t>
            </a:r>
          </a:p>
        </p:txBody>
      </p:sp>
      <p:sp>
        <p:nvSpPr>
          <p:cNvPr id="46" name="CuadroTexto 45">
            <a:extLst>
              <a:ext uri="{FF2B5EF4-FFF2-40B4-BE49-F238E27FC236}">
                <a16:creationId xmlns:a16="http://schemas.microsoft.com/office/drawing/2014/main" id="{AD6C6503-ED19-4379-9841-FDAB89BAE343}"/>
              </a:ext>
            </a:extLst>
          </p:cNvPr>
          <p:cNvSpPr txBox="1"/>
          <p:nvPr/>
        </p:nvSpPr>
        <p:spPr>
          <a:xfrm>
            <a:off x="2398478" y="5002374"/>
            <a:ext cx="990499" cy="369332"/>
          </a:xfrm>
          <a:prstGeom prst="rect">
            <a:avLst/>
          </a:prstGeom>
          <a:noFill/>
          <a:ln>
            <a:noFill/>
          </a:ln>
        </p:spPr>
        <p:txBody>
          <a:bodyPr wrap="square" rtlCol="0">
            <a:spAutoFit/>
          </a:bodyPr>
          <a:lstStyle/>
          <a:p>
            <a:pPr algn="ctr"/>
            <a:r>
              <a:rPr lang="es-ES" dirty="0"/>
              <a:t>Mensaje</a:t>
            </a:r>
          </a:p>
        </p:txBody>
      </p:sp>
      <p:pic>
        <p:nvPicPr>
          <p:cNvPr id="47" name="Picture 4" descr="Resultado de imagen de mensaje abierto logo">
            <a:extLst>
              <a:ext uri="{FF2B5EF4-FFF2-40B4-BE49-F238E27FC236}">
                <a16:creationId xmlns:a16="http://schemas.microsoft.com/office/drawing/2014/main" id="{E3E39457-D013-46C6-A4F2-29917C76C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5048" y="4156669"/>
            <a:ext cx="1141751" cy="100007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Conector recto de flecha 47">
            <a:extLst>
              <a:ext uri="{FF2B5EF4-FFF2-40B4-BE49-F238E27FC236}">
                <a16:creationId xmlns:a16="http://schemas.microsoft.com/office/drawing/2014/main" id="{731D4056-5193-489E-B93D-9DCA44C4C83F}"/>
              </a:ext>
            </a:extLst>
          </p:cNvPr>
          <p:cNvCxnSpPr>
            <a:cxnSpLocks/>
          </p:cNvCxnSpPr>
          <p:nvPr/>
        </p:nvCxnSpPr>
        <p:spPr>
          <a:xfrm>
            <a:off x="5203581" y="4678554"/>
            <a:ext cx="735448" cy="1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Picture 8" descr="Resultado de imagen de candado logo">
            <a:extLst>
              <a:ext uri="{FF2B5EF4-FFF2-40B4-BE49-F238E27FC236}">
                <a16:creationId xmlns:a16="http://schemas.microsoft.com/office/drawing/2014/main" id="{35902813-46FA-480C-B024-DF4714E84F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9919" y="4531390"/>
            <a:ext cx="287666" cy="36362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Resultado de imagen de icono usuario">
            <a:extLst>
              <a:ext uri="{FF2B5EF4-FFF2-40B4-BE49-F238E27FC236}">
                <a16:creationId xmlns:a16="http://schemas.microsoft.com/office/drawing/2014/main" id="{AE73D400-B9FF-4BC2-BB6C-6389E81206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5506" y="4106619"/>
            <a:ext cx="675269" cy="1038876"/>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ector recto de flecha 50">
            <a:extLst>
              <a:ext uri="{FF2B5EF4-FFF2-40B4-BE49-F238E27FC236}">
                <a16:creationId xmlns:a16="http://schemas.microsoft.com/office/drawing/2014/main" id="{2BB02818-435B-4588-84DA-7A5C9FF7C04E}"/>
              </a:ext>
            </a:extLst>
          </p:cNvPr>
          <p:cNvCxnSpPr>
            <a:cxnSpLocks/>
          </p:cNvCxnSpPr>
          <p:nvPr/>
        </p:nvCxnSpPr>
        <p:spPr>
          <a:xfrm>
            <a:off x="6970266" y="4684406"/>
            <a:ext cx="761981" cy="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Resultado de imagen de imagen clave llave logo">
            <a:extLst>
              <a:ext uri="{FF2B5EF4-FFF2-40B4-BE49-F238E27FC236}">
                <a16:creationId xmlns:a16="http://schemas.microsoft.com/office/drawing/2014/main" id="{144BC4FE-4BB1-4038-A6F0-1892F8BD8108}"/>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42270" y="4427743"/>
            <a:ext cx="635325" cy="649764"/>
          </a:xfrm>
          <a:prstGeom prst="rect">
            <a:avLst/>
          </a:prstGeom>
          <a:noFill/>
          <a:extLst>
            <a:ext uri="{909E8E84-426E-40DD-AFC4-6F175D3DCCD1}">
              <a14:hiddenFill xmlns:a14="http://schemas.microsoft.com/office/drawing/2010/main">
                <a:solidFill>
                  <a:srgbClr val="FFFFFF"/>
                </a:solidFill>
              </a14:hiddenFill>
            </a:ext>
          </a:extLst>
        </p:spPr>
      </p:pic>
      <p:sp>
        <p:nvSpPr>
          <p:cNvPr id="53" name="CuadroTexto 52">
            <a:extLst>
              <a:ext uri="{FF2B5EF4-FFF2-40B4-BE49-F238E27FC236}">
                <a16:creationId xmlns:a16="http://schemas.microsoft.com/office/drawing/2014/main" id="{3695934C-724D-4F92-B16D-5767FCB0B209}"/>
              </a:ext>
            </a:extLst>
          </p:cNvPr>
          <p:cNvSpPr txBox="1"/>
          <p:nvPr/>
        </p:nvSpPr>
        <p:spPr>
          <a:xfrm>
            <a:off x="7374538" y="5033903"/>
            <a:ext cx="1518184" cy="923330"/>
          </a:xfrm>
          <a:prstGeom prst="rect">
            <a:avLst/>
          </a:prstGeom>
          <a:noFill/>
          <a:ln>
            <a:noFill/>
          </a:ln>
        </p:spPr>
        <p:txBody>
          <a:bodyPr wrap="square" rtlCol="0">
            <a:spAutoFit/>
          </a:bodyPr>
          <a:lstStyle/>
          <a:p>
            <a:pPr algn="ctr"/>
            <a:r>
              <a:rPr lang="es-ES" dirty="0"/>
              <a:t>Clave privada B para descifrar </a:t>
            </a:r>
          </a:p>
        </p:txBody>
      </p:sp>
      <p:pic>
        <p:nvPicPr>
          <p:cNvPr id="54" name="Picture 4" descr="Resultado de imagen de mensaje abierto logo">
            <a:extLst>
              <a:ext uri="{FF2B5EF4-FFF2-40B4-BE49-F238E27FC236}">
                <a16:creationId xmlns:a16="http://schemas.microsoft.com/office/drawing/2014/main" id="{3938F2B5-6927-403A-8705-4F9EBA602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531" y="4115658"/>
            <a:ext cx="1065501" cy="933286"/>
          </a:xfrm>
          <a:prstGeom prst="rect">
            <a:avLst/>
          </a:prstGeom>
          <a:noFill/>
          <a:extLst>
            <a:ext uri="{909E8E84-426E-40DD-AFC4-6F175D3DCCD1}">
              <a14:hiddenFill xmlns:a14="http://schemas.microsoft.com/office/drawing/2010/main">
                <a:solidFill>
                  <a:srgbClr val="FFFFFF"/>
                </a:solidFill>
              </a14:hiddenFill>
            </a:ext>
          </a:extLst>
        </p:spPr>
      </p:pic>
      <p:sp>
        <p:nvSpPr>
          <p:cNvPr id="55" name="CuadroTexto 54">
            <a:extLst>
              <a:ext uri="{FF2B5EF4-FFF2-40B4-BE49-F238E27FC236}">
                <a16:creationId xmlns:a16="http://schemas.microsoft.com/office/drawing/2014/main" id="{24871E3A-FCB9-4930-A745-757482106840}"/>
              </a:ext>
            </a:extLst>
          </p:cNvPr>
          <p:cNvSpPr txBox="1"/>
          <p:nvPr/>
        </p:nvSpPr>
        <p:spPr>
          <a:xfrm>
            <a:off x="9071586" y="5008612"/>
            <a:ext cx="1017285" cy="369332"/>
          </a:xfrm>
          <a:prstGeom prst="rect">
            <a:avLst/>
          </a:prstGeom>
          <a:noFill/>
          <a:ln>
            <a:noFill/>
          </a:ln>
        </p:spPr>
        <p:txBody>
          <a:bodyPr wrap="square" rtlCol="0">
            <a:spAutoFit/>
          </a:bodyPr>
          <a:lstStyle/>
          <a:p>
            <a:pPr algn="ctr"/>
            <a:r>
              <a:rPr lang="es-ES" dirty="0"/>
              <a:t>Mensaje</a:t>
            </a:r>
          </a:p>
        </p:txBody>
      </p:sp>
      <p:cxnSp>
        <p:nvCxnSpPr>
          <p:cNvPr id="56" name="Conector recto de flecha 55">
            <a:extLst>
              <a:ext uri="{FF2B5EF4-FFF2-40B4-BE49-F238E27FC236}">
                <a16:creationId xmlns:a16="http://schemas.microsoft.com/office/drawing/2014/main" id="{40195776-2628-46B6-B936-CA4505C68D9C}"/>
              </a:ext>
            </a:extLst>
          </p:cNvPr>
          <p:cNvCxnSpPr>
            <a:cxnSpLocks/>
          </p:cNvCxnSpPr>
          <p:nvPr/>
        </p:nvCxnSpPr>
        <p:spPr>
          <a:xfrm flipV="1">
            <a:off x="8607745" y="4726501"/>
            <a:ext cx="4450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B8DD4DDC-4C35-448D-AD35-BC1F48CA7022}"/>
              </a:ext>
            </a:extLst>
          </p:cNvPr>
          <p:cNvCxnSpPr>
            <a:cxnSpLocks/>
          </p:cNvCxnSpPr>
          <p:nvPr/>
        </p:nvCxnSpPr>
        <p:spPr>
          <a:xfrm>
            <a:off x="9899442" y="4745753"/>
            <a:ext cx="34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96398874-3559-4C65-815D-D836FE4EAD80}"/>
              </a:ext>
            </a:extLst>
          </p:cNvPr>
          <p:cNvSpPr txBox="1"/>
          <p:nvPr/>
        </p:nvSpPr>
        <p:spPr>
          <a:xfrm>
            <a:off x="9930824" y="5067246"/>
            <a:ext cx="1392632" cy="369332"/>
          </a:xfrm>
          <a:prstGeom prst="rect">
            <a:avLst/>
          </a:prstGeom>
          <a:noFill/>
          <a:ln>
            <a:noFill/>
          </a:ln>
        </p:spPr>
        <p:txBody>
          <a:bodyPr wrap="square" rtlCol="0">
            <a:spAutoFit/>
          </a:bodyPr>
          <a:lstStyle/>
          <a:p>
            <a:pPr algn="ctr"/>
            <a:r>
              <a:rPr lang="es-ES" dirty="0"/>
              <a:t>Usuario B</a:t>
            </a:r>
          </a:p>
        </p:txBody>
      </p:sp>
      <p:sp>
        <p:nvSpPr>
          <p:cNvPr id="59" name="CuadroTexto 58">
            <a:extLst>
              <a:ext uri="{FF2B5EF4-FFF2-40B4-BE49-F238E27FC236}">
                <a16:creationId xmlns:a16="http://schemas.microsoft.com/office/drawing/2014/main" id="{8E9F312C-A538-42E2-88BB-CE7491EDCCFA}"/>
              </a:ext>
            </a:extLst>
          </p:cNvPr>
          <p:cNvSpPr txBox="1"/>
          <p:nvPr/>
        </p:nvSpPr>
        <p:spPr>
          <a:xfrm>
            <a:off x="5855048" y="5046197"/>
            <a:ext cx="1141751" cy="646331"/>
          </a:xfrm>
          <a:prstGeom prst="rect">
            <a:avLst/>
          </a:prstGeom>
          <a:noFill/>
          <a:ln>
            <a:noFill/>
          </a:ln>
        </p:spPr>
        <p:txBody>
          <a:bodyPr wrap="square" rtlCol="0">
            <a:spAutoFit/>
          </a:bodyPr>
          <a:lstStyle/>
          <a:p>
            <a:pPr algn="ctr"/>
            <a:r>
              <a:rPr lang="es-ES" dirty="0"/>
              <a:t>Mensaje cifrado</a:t>
            </a:r>
          </a:p>
        </p:txBody>
      </p:sp>
      <p:sp>
        <p:nvSpPr>
          <p:cNvPr id="60" name="CuadroTexto 59">
            <a:extLst>
              <a:ext uri="{FF2B5EF4-FFF2-40B4-BE49-F238E27FC236}">
                <a16:creationId xmlns:a16="http://schemas.microsoft.com/office/drawing/2014/main" id="{52B58645-0192-4C6E-9DB3-96215D3AAD1E}"/>
              </a:ext>
            </a:extLst>
          </p:cNvPr>
          <p:cNvSpPr txBox="1"/>
          <p:nvPr/>
        </p:nvSpPr>
        <p:spPr>
          <a:xfrm>
            <a:off x="5098538" y="5714506"/>
            <a:ext cx="2812167" cy="523220"/>
          </a:xfrm>
          <a:prstGeom prst="rect">
            <a:avLst/>
          </a:prstGeom>
          <a:noFill/>
        </p:spPr>
        <p:txBody>
          <a:bodyPr wrap="square" rtlCol="0">
            <a:spAutoFit/>
          </a:bodyPr>
          <a:lstStyle/>
          <a:p>
            <a:pPr algn="ctr"/>
            <a:r>
              <a:rPr lang="es-ES" sz="2800" b="1" spc="-50" dirty="0">
                <a:solidFill>
                  <a:schemeClr val="accent3">
                    <a:lumMod val="75000"/>
                  </a:schemeClr>
                </a:solidFill>
                <a:latin typeface="+mj-lt"/>
                <a:ea typeface="+mj-ea"/>
                <a:cs typeface="+mj-cs"/>
              </a:rPr>
              <a:t>Cifrado</a:t>
            </a:r>
            <a:r>
              <a:rPr lang="es-ES" sz="2800" dirty="0"/>
              <a:t> </a:t>
            </a:r>
            <a:r>
              <a:rPr lang="es-ES" sz="2800" b="1" spc="-50" dirty="0">
                <a:solidFill>
                  <a:schemeClr val="accent3">
                    <a:lumMod val="75000"/>
                  </a:schemeClr>
                </a:solidFill>
                <a:latin typeface="+mj-lt"/>
                <a:ea typeface="+mj-ea"/>
                <a:cs typeface="+mj-cs"/>
              </a:rPr>
              <a:t>asimétrico</a:t>
            </a:r>
            <a:endParaRPr lang="es-ES" sz="5400" b="1" spc="-50" dirty="0">
              <a:solidFill>
                <a:schemeClr val="accent3">
                  <a:lumMod val="75000"/>
                </a:schemeClr>
              </a:solidFill>
              <a:latin typeface="+mj-lt"/>
              <a:ea typeface="+mj-ea"/>
              <a:cs typeface="+mj-cs"/>
            </a:endParaRPr>
          </a:p>
        </p:txBody>
      </p:sp>
    </p:spTree>
    <p:extLst>
      <p:ext uri="{BB962C8B-B14F-4D97-AF65-F5344CB8AC3E}">
        <p14:creationId xmlns:p14="http://schemas.microsoft.com/office/powerpoint/2010/main" val="38151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Resultado de imagen de mensaje abierto logo">
            <a:extLst>
              <a:ext uri="{FF2B5EF4-FFF2-40B4-BE49-F238E27FC236}">
                <a16:creationId xmlns:a16="http://schemas.microsoft.com/office/drawing/2014/main" id="{77251A4F-E9CD-439B-BA75-92404547F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069" y="4095816"/>
            <a:ext cx="1523831" cy="13347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45BD846-C9D3-4026-9971-9F112C894050}"/>
              </a:ext>
            </a:extLst>
          </p:cNvPr>
          <p:cNvSpPr>
            <a:spLocks noGrp="1"/>
          </p:cNvSpPr>
          <p:nvPr>
            <p:ph type="title"/>
          </p:nvPr>
        </p:nvSpPr>
        <p:spPr/>
        <p:txBody>
          <a:bodyPr/>
          <a:lstStyle/>
          <a:p>
            <a:r>
              <a:rPr lang="es-ES" b="1" dirty="0"/>
              <a:t>Firma digital</a:t>
            </a:r>
          </a:p>
        </p:txBody>
      </p:sp>
      <p:pic>
        <p:nvPicPr>
          <p:cNvPr id="3082" name="Picture 10" descr="Imagen relacionada">
            <a:extLst>
              <a:ext uri="{FF2B5EF4-FFF2-40B4-BE49-F238E27FC236}">
                <a16:creationId xmlns:a16="http://schemas.microsoft.com/office/drawing/2014/main" id="{045EFCD0-5789-4447-9D7C-968E42967C9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6291" y="4324713"/>
            <a:ext cx="876948" cy="87694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883FC62-57EA-417B-867F-0FDFF10C27D4}"/>
              </a:ext>
            </a:extLst>
          </p:cNvPr>
          <p:cNvSpPr>
            <a:spLocks noGrp="1"/>
          </p:cNvSpPr>
          <p:nvPr>
            <p:ph idx="1"/>
          </p:nvPr>
        </p:nvSpPr>
        <p:spPr>
          <a:xfrm>
            <a:off x="1097280" y="2120054"/>
            <a:ext cx="10058400" cy="4023360"/>
          </a:xfrm>
        </p:spPr>
        <p:txBody>
          <a:bodyPr/>
          <a:lstStyle/>
          <a:p>
            <a:pPr>
              <a:buFont typeface="Wingdings" panose="05000000000000000000" pitchFamily="2" charset="2"/>
              <a:buChar char="v"/>
            </a:pPr>
            <a:r>
              <a:rPr lang="es-ES" sz="2800" dirty="0"/>
              <a:t> Se utiliza para la autenticación de mensajes  para poder identificar al emisor. Además se debe mantener la integridad del mensaje.</a:t>
            </a:r>
          </a:p>
          <a:p>
            <a:pPr>
              <a:buFont typeface="Wingdings" panose="05000000000000000000" pitchFamily="2" charset="2"/>
              <a:buChar char="v"/>
            </a:pPr>
            <a:r>
              <a:rPr lang="es-ES" sz="2800" dirty="0"/>
              <a:t> La firma digital se divide en dos pasos: generación y verificación.</a:t>
            </a:r>
          </a:p>
        </p:txBody>
      </p:sp>
      <p:pic>
        <p:nvPicPr>
          <p:cNvPr id="5" name="Picture 6" descr="Resultado de imagen de icono usuario">
            <a:extLst>
              <a:ext uri="{FF2B5EF4-FFF2-40B4-BE49-F238E27FC236}">
                <a16:creationId xmlns:a16="http://schemas.microsoft.com/office/drawing/2014/main" id="{870F2A7B-569F-478C-865F-0589CA0FD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176" y="3618175"/>
            <a:ext cx="1258559" cy="193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de mensaje abierto logo">
            <a:extLst>
              <a:ext uri="{FF2B5EF4-FFF2-40B4-BE49-F238E27FC236}">
                <a16:creationId xmlns:a16="http://schemas.microsoft.com/office/drawing/2014/main" id="{ED2BDE42-BC2F-4C3E-A3B8-6FC102C55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992" y="4146128"/>
            <a:ext cx="1422064" cy="124560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a:extLst>
              <a:ext uri="{FF2B5EF4-FFF2-40B4-BE49-F238E27FC236}">
                <a16:creationId xmlns:a16="http://schemas.microsoft.com/office/drawing/2014/main" id="{63E8AB4C-5B3F-4516-80DF-67A1783906EA}"/>
              </a:ext>
            </a:extLst>
          </p:cNvPr>
          <p:cNvCxnSpPr>
            <a:cxnSpLocks/>
          </p:cNvCxnSpPr>
          <p:nvPr/>
        </p:nvCxnSpPr>
        <p:spPr>
          <a:xfrm>
            <a:off x="3774735" y="4768930"/>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BA765C34-6AAB-44AC-A139-D2ED853E4531}"/>
              </a:ext>
            </a:extLst>
          </p:cNvPr>
          <p:cNvSpPr txBox="1"/>
          <p:nvPr/>
        </p:nvSpPr>
        <p:spPr>
          <a:xfrm>
            <a:off x="2477865" y="5479584"/>
            <a:ext cx="1335180" cy="369332"/>
          </a:xfrm>
          <a:prstGeom prst="rect">
            <a:avLst/>
          </a:prstGeom>
          <a:noFill/>
          <a:ln>
            <a:noFill/>
          </a:ln>
        </p:spPr>
        <p:txBody>
          <a:bodyPr wrap="square" rtlCol="0">
            <a:spAutoFit/>
          </a:bodyPr>
          <a:lstStyle/>
          <a:p>
            <a:pPr algn="ctr"/>
            <a:r>
              <a:rPr lang="es-ES" dirty="0"/>
              <a:t>Usuario A</a:t>
            </a:r>
          </a:p>
        </p:txBody>
      </p:sp>
      <p:sp>
        <p:nvSpPr>
          <p:cNvPr id="9" name="CuadroTexto 8">
            <a:extLst>
              <a:ext uri="{FF2B5EF4-FFF2-40B4-BE49-F238E27FC236}">
                <a16:creationId xmlns:a16="http://schemas.microsoft.com/office/drawing/2014/main" id="{D9401683-C087-4FFA-81C6-BF71A9A71F0B}"/>
              </a:ext>
            </a:extLst>
          </p:cNvPr>
          <p:cNvSpPr txBox="1"/>
          <p:nvPr/>
        </p:nvSpPr>
        <p:spPr>
          <a:xfrm>
            <a:off x="3319092" y="4298659"/>
            <a:ext cx="1335180" cy="369332"/>
          </a:xfrm>
          <a:prstGeom prst="rect">
            <a:avLst/>
          </a:prstGeom>
          <a:noFill/>
          <a:ln>
            <a:noFill/>
          </a:ln>
        </p:spPr>
        <p:txBody>
          <a:bodyPr wrap="square" rtlCol="0">
            <a:spAutoFit/>
          </a:bodyPr>
          <a:lstStyle/>
          <a:p>
            <a:pPr algn="ctr"/>
            <a:r>
              <a:rPr lang="es-ES" dirty="0"/>
              <a:t>Hash</a:t>
            </a:r>
          </a:p>
        </p:txBody>
      </p:sp>
      <p:sp>
        <p:nvSpPr>
          <p:cNvPr id="10" name="CuadroTexto 9">
            <a:extLst>
              <a:ext uri="{FF2B5EF4-FFF2-40B4-BE49-F238E27FC236}">
                <a16:creationId xmlns:a16="http://schemas.microsoft.com/office/drawing/2014/main" id="{BE2A8819-1A37-4CC3-AB15-55B5B52FAB6D}"/>
              </a:ext>
            </a:extLst>
          </p:cNvPr>
          <p:cNvSpPr txBox="1"/>
          <p:nvPr/>
        </p:nvSpPr>
        <p:spPr>
          <a:xfrm>
            <a:off x="4078900" y="5280948"/>
            <a:ext cx="1335180" cy="369332"/>
          </a:xfrm>
          <a:prstGeom prst="rect">
            <a:avLst/>
          </a:prstGeom>
          <a:noFill/>
          <a:ln>
            <a:noFill/>
          </a:ln>
        </p:spPr>
        <p:txBody>
          <a:bodyPr wrap="square" rtlCol="0">
            <a:spAutoFit/>
          </a:bodyPr>
          <a:lstStyle/>
          <a:p>
            <a:pPr algn="ctr"/>
            <a:r>
              <a:rPr lang="es-ES" dirty="0"/>
              <a:t>Mensaje</a:t>
            </a:r>
          </a:p>
        </p:txBody>
      </p:sp>
      <p:pic>
        <p:nvPicPr>
          <p:cNvPr id="11" name="Picture 2" descr="Resultado de imagen de imagen clave llave logo">
            <a:extLst>
              <a:ext uri="{FF2B5EF4-FFF2-40B4-BE49-F238E27FC236}">
                <a16:creationId xmlns:a16="http://schemas.microsoft.com/office/drawing/2014/main" id="{AF39EEA3-D246-4228-86ED-3CC01EE9E8E3}"/>
              </a:ext>
            </a:extLst>
          </p:cNvPr>
          <p:cNvPicPr>
            <a:picLocks noChangeAspect="1" noChangeArrowheads="1"/>
          </p:cNvPicPr>
          <p:nvPr/>
        </p:nvPicPr>
        <p:blipFill>
          <a:blip r:embed="rId6">
            <a:duotone>
              <a:prstClr val="black"/>
              <a:srgbClr val="7030A0">
                <a:tint val="45000"/>
                <a:satMod val="400000"/>
              </a:srgb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693481" y="4364640"/>
            <a:ext cx="847932" cy="86720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de flecha 11">
            <a:extLst>
              <a:ext uri="{FF2B5EF4-FFF2-40B4-BE49-F238E27FC236}">
                <a16:creationId xmlns:a16="http://schemas.microsoft.com/office/drawing/2014/main" id="{C6FD9F82-1B5F-4C66-BA94-3594793903B1}"/>
              </a:ext>
            </a:extLst>
          </p:cNvPr>
          <p:cNvCxnSpPr>
            <a:cxnSpLocks/>
          </p:cNvCxnSpPr>
          <p:nvPr/>
        </p:nvCxnSpPr>
        <p:spPr>
          <a:xfrm>
            <a:off x="5196799" y="4768930"/>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1B8B3D2-BCDB-4568-A7B3-C412DD8F3B68}"/>
              </a:ext>
            </a:extLst>
          </p:cNvPr>
          <p:cNvSpPr txBox="1"/>
          <p:nvPr/>
        </p:nvSpPr>
        <p:spPr>
          <a:xfrm>
            <a:off x="5282254" y="5161737"/>
            <a:ext cx="1422064" cy="646331"/>
          </a:xfrm>
          <a:prstGeom prst="rect">
            <a:avLst/>
          </a:prstGeom>
          <a:noFill/>
          <a:ln>
            <a:noFill/>
          </a:ln>
        </p:spPr>
        <p:txBody>
          <a:bodyPr wrap="square" rtlCol="0">
            <a:spAutoFit/>
          </a:bodyPr>
          <a:lstStyle/>
          <a:p>
            <a:pPr algn="ctr"/>
            <a:r>
              <a:rPr lang="es-ES" dirty="0"/>
              <a:t>Clave pública B para cifrar </a:t>
            </a:r>
          </a:p>
        </p:txBody>
      </p:sp>
      <p:cxnSp>
        <p:nvCxnSpPr>
          <p:cNvPr id="14" name="Conector recto de flecha 13">
            <a:extLst>
              <a:ext uri="{FF2B5EF4-FFF2-40B4-BE49-F238E27FC236}">
                <a16:creationId xmlns:a16="http://schemas.microsoft.com/office/drawing/2014/main" id="{EFBDF296-B5F6-4B82-A4A2-F027651AF392}"/>
              </a:ext>
            </a:extLst>
          </p:cNvPr>
          <p:cNvCxnSpPr>
            <a:cxnSpLocks/>
          </p:cNvCxnSpPr>
          <p:nvPr/>
        </p:nvCxnSpPr>
        <p:spPr>
          <a:xfrm>
            <a:off x="6447663" y="4763188"/>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9886B38-03ED-4C99-872A-F1EB5D165F40}"/>
              </a:ext>
            </a:extLst>
          </p:cNvPr>
          <p:cNvCxnSpPr>
            <a:cxnSpLocks/>
          </p:cNvCxnSpPr>
          <p:nvPr/>
        </p:nvCxnSpPr>
        <p:spPr>
          <a:xfrm>
            <a:off x="7998643" y="4798241"/>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DF9C64EB-57F9-4E12-B926-36028C9EE971}"/>
              </a:ext>
            </a:extLst>
          </p:cNvPr>
          <p:cNvSpPr txBox="1"/>
          <p:nvPr/>
        </p:nvSpPr>
        <p:spPr>
          <a:xfrm>
            <a:off x="6743947" y="5231843"/>
            <a:ext cx="1335180" cy="646331"/>
          </a:xfrm>
          <a:prstGeom prst="rect">
            <a:avLst/>
          </a:prstGeom>
          <a:noFill/>
          <a:ln>
            <a:noFill/>
          </a:ln>
        </p:spPr>
        <p:txBody>
          <a:bodyPr wrap="square" rtlCol="0">
            <a:spAutoFit/>
          </a:bodyPr>
          <a:lstStyle/>
          <a:p>
            <a:pPr algn="ctr"/>
            <a:r>
              <a:rPr lang="es-ES" dirty="0"/>
              <a:t>Mensaje firmado</a:t>
            </a:r>
          </a:p>
        </p:txBody>
      </p:sp>
      <p:pic>
        <p:nvPicPr>
          <p:cNvPr id="29" name="Picture 10" descr="Resultado de imagen de icono usuario">
            <a:extLst>
              <a:ext uri="{FF2B5EF4-FFF2-40B4-BE49-F238E27FC236}">
                <a16:creationId xmlns:a16="http://schemas.microsoft.com/office/drawing/2014/main" id="{56EAB5AA-58E1-4932-B966-0B278B2815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0122" y="3652180"/>
            <a:ext cx="1258559" cy="1936244"/>
          </a:xfrm>
          <a:prstGeom prst="rect">
            <a:avLst/>
          </a:prstGeom>
          <a:noFill/>
          <a:extLst>
            <a:ext uri="{909E8E84-426E-40DD-AFC4-6F175D3DCCD1}">
              <a14:hiddenFill xmlns:a14="http://schemas.microsoft.com/office/drawing/2010/main">
                <a:solidFill>
                  <a:srgbClr val="FFFFFF"/>
                </a:solidFill>
              </a14:hiddenFill>
            </a:ext>
          </a:extLst>
        </p:spPr>
      </p:pic>
      <p:sp>
        <p:nvSpPr>
          <p:cNvPr id="30" name="CuadroTexto 29">
            <a:extLst>
              <a:ext uri="{FF2B5EF4-FFF2-40B4-BE49-F238E27FC236}">
                <a16:creationId xmlns:a16="http://schemas.microsoft.com/office/drawing/2014/main" id="{ACD7A140-ACBE-442C-8AFB-C12104A7CDB5}"/>
              </a:ext>
            </a:extLst>
          </p:cNvPr>
          <p:cNvSpPr txBox="1"/>
          <p:nvPr/>
        </p:nvSpPr>
        <p:spPr>
          <a:xfrm>
            <a:off x="8531811" y="5550529"/>
            <a:ext cx="1335180" cy="369332"/>
          </a:xfrm>
          <a:prstGeom prst="rect">
            <a:avLst/>
          </a:prstGeom>
          <a:noFill/>
          <a:ln>
            <a:noFill/>
          </a:ln>
        </p:spPr>
        <p:txBody>
          <a:bodyPr wrap="square" rtlCol="0">
            <a:spAutoFit/>
          </a:bodyPr>
          <a:lstStyle/>
          <a:p>
            <a:pPr algn="ctr"/>
            <a:r>
              <a:rPr lang="es-ES" dirty="0"/>
              <a:t>Usuario B</a:t>
            </a:r>
          </a:p>
        </p:txBody>
      </p:sp>
      <p:pic>
        <p:nvPicPr>
          <p:cNvPr id="31" name="Imagen 30">
            <a:extLst>
              <a:ext uri="{FF2B5EF4-FFF2-40B4-BE49-F238E27FC236}">
                <a16:creationId xmlns:a16="http://schemas.microsoft.com/office/drawing/2014/main" id="{6C474392-7729-4A43-A960-18FBD99033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34" name="Imagen 33">
            <a:extLst>
              <a:ext uri="{FF2B5EF4-FFF2-40B4-BE49-F238E27FC236}">
                <a16:creationId xmlns:a16="http://schemas.microsoft.com/office/drawing/2014/main" id="{80949DDA-A95E-4A8E-826B-65D817A627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35" name="Picture 2" descr="Imagen relacionada">
            <a:extLst>
              <a:ext uri="{FF2B5EF4-FFF2-40B4-BE49-F238E27FC236}">
                <a16:creationId xmlns:a16="http://schemas.microsoft.com/office/drawing/2014/main" id="{6CBFA810-0ABA-41E1-99CB-9154B58353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número de diapositiva 16">
            <a:extLst>
              <a:ext uri="{FF2B5EF4-FFF2-40B4-BE49-F238E27FC236}">
                <a16:creationId xmlns:a16="http://schemas.microsoft.com/office/drawing/2014/main" id="{DB100EFD-30F3-40BD-89F8-9DD8FA70475D}"/>
              </a:ext>
            </a:extLst>
          </p:cNvPr>
          <p:cNvSpPr>
            <a:spLocks noGrp="1"/>
          </p:cNvSpPr>
          <p:nvPr>
            <p:ph type="sldNum" sz="quarter" idx="12"/>
          </p:nvPr>
        </p:nvSpPr>
        <p:spPr/>
        <p:txBody>
          <a:bodyPr/>
          <a:lstStyle/>
          <a:p>
            <a:fld id="{C2B8C5AD-5771-4E38-A004-EC11CDC16AD0}" type="slidenum">
              <a:rPr lang="es-ES" smtClean="0"/>
              <a:t>5</a:t>
            </a:fld>
            <a:endParaRPr lang="es-ES"/>
          </a:p>
        </p:txBody>
      </p:sp>
    </p:spTree>
    <p:extLst>
      <p:ext uri="{BB962C8B-B14F-4D97-AF65-F5344CB8AC3E}">
        <p14:creationId xmlns:p14="http://schemas.microsoft.com/office/powerpoint/2010/main" val="104373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15F1E-3F3A-4A8D-AB74-414EF0C0C6F4}"/>
              </a:ext>
            </a:extLst>
          </p:cNvPr>
          <p:cNvSpPr>
            <a:spLocks noGrp="1"/>
          </p:cNvSpPr>
          <p:nvPr>
            <p:ph type="title"/>
          </p:nvPr>
        </p:nvSpPr>
        <p:spPr/>
        <p:txBody>
          <a:bodyPr/>
          <a:lstStyle/>
          <a:p>
            <a:r>
              <a:rPr lang="es-ES" b="1" dirty="0"/>
              <a:t>Curva elíptica</a:t>
            </a:r>
          </a:p>
        </p:txBody>
      </p:sp>
      <p:graphicFrame>
        <p:nvGraphicFramePr>
          <p:cNvPr id="5" name="Marcador de contenido 4">
            <a:extLst>
              <a:ext uri="{FF2B5EF4-FFF2-40B4-BE49-F238E27FC236}">
                <a16:creationId xmlns:a16="http://schemas.microsoft.com/office/drawing/2014/main" id="{DF7BE679-67BD-4D82-9F65-2AB7D8F16D9B}"/>
              </a:ext>
            </a:extLst>
          </p:cNvPr>
          <p:cNvGraphicFramePr>
            <a:graphicFrameLocks noGrp="1"/>
          </p:cNvGraphicFramePr>
          <p:nvPr>
            <p:ph idx="1"/>
            <p:extLst>
              <p:ext uri="{D42A27DB-BD31-4B8C-83A1-F6EECF244321}">
                <p14:modId xmlns:p14="http://schemas.microsoft.com/office/powerpoint/2010/main" val="1081645505"/>
              </p:ext>
            </p:extLst>
          </p:nvPr>
        </p:nvGraphicFramePr>
        <p:xfrm>
          <a:off x="1714500" y="2342298"/>
          <a:ext cx="8138160" cy="3108958"/>
        </p:xfrm>
        <a:graphic>
          <a:graphicData uri="http://schemas.openxmlformats.org/drawingml/2006/table">
            <a:tbl>
              <a:tblPr firstRow="1" firstCol="1" bandRow="1">
                <a:tableStyleId>{5C22544A-7EE6-4342-B048-85BDC9FD1C3A}</a:tableStyleId>
              </a:tblPr>
              <a:tblGrid>
                <a:gridCol w="4068419">
                  <a:extLst>
                    <a:ext uri="{9D8B030D-6E8A-4147-A177-3AD203B41FA5}">
                      <a16:colId xmlns:a16="http://schemas.microsoft.com/office/drawing/2014/main" val="769862121"/>
                    </a:ext>
                  </a:extLst>
                </a:gridCol>
                <a:gridCol w="4069741">
                  <a:extLst>
                    <a:ext uri="{9D8B030D-6E8A-4147-A177-3AD203B41FA5}">
                      <a16:colId xmlns:a16="http://schemas.microsoft.com/office/drawing/2014/main" val="1257806677"/>
                    </a:ext>
                  </a:extLst>
                </a:gridCol>
              </a:tblGrid>
              <a:tr h="515500">
                <a:tc>
                  <a:txBody>
                    <a:bodyPr/>
                    <a:lstStyle/>
                    <a:p>
                      <a:pPr algn="ctr">
                        <a:lnSpc>
                          <a:spcPct val="110000"/>
                        </a:lnSpc>
                        <a:spcAft>
                          <a:spcPts val="0"/>
                        </a:spcAft>
                      </a:pPr>
                      <a:r>
                        <a:rPr lang="es-ES_tradnl" sz="2800" dirty="0">
                          <a:effectLst/>
                        </a:rPr>
                        <a:t>Longitud clave RSA (bits)</a:t>
                      </a:r>
                      <a:endParaRPr lang="es-E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dirty="0">
                          <a:effectLst/>
                        </a:rPr>
                        <a:t>Longitud clave ECC (bits)</a:t>
                      </a:r>
                      <a:endParaRPr lang="es-E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4341957"/>
                  </a:ext>
                </a:extLst>
              </a:tr>
              <a:tr h="515500">
                <a:tc>
                  <a:txBody>
                    <a:bodyPr/>
                    <a:lstStyle/>
                    <a:p>
                      <a:pPr algn="ctr">
                        <a:lnSpc>
                          <a:spcPct val="110000"/>
                        </a:lnSpc>
                        <a:spcAft>
                          <a:spcPts val="0"/>
                        </a:spcAft>
                      </a:pPr>
                      <a:r>
                        <a:rPr lang="es-ES_tradnl" sz="2800">
                          <a:effectLst/>
                        </a:rPr>
                        <a:t>1024</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a:effectLst/>
                        </a:rPr>
                        <a:t>160-223</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4995997"/>
                  </a:ext>
                </a:extLst>
              </a:tr>
              <a:tr h="544049">
                <a:tc>
                  <a:txBody>
                    <a:bodyPr/>
                    <a:lstStyle/>
                    <a:p>
                      <a:pPr algn="ctr">
                        <a:lnSpc>
                          <a:spcPct val="110000"/>
                        </a:lnSpc>
                        <a:spcAft>
                          <a:spcPts val="0"/>
                        </a:spcAft>
                      </a:pPr>
                      <a:r>
                        <a:rPr lang="es-ES_tradnl" sz="2800">
                          <a:effectLst/>
                        </a:rPr>
                        <a:t>2048</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a:effectLst/>
                        </a:rPr>
                        <a:t>224-255</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1430346"/>
                  </a:ext>
                </a:extLst>
              </a:tr>
              <a:tr h="515500">
                <a:tc>
                  <a:txBody>
                    <a:bodyPr/>
                    <a:lstStyle/>
                    <a:p>
                      <a:pPr algn="ctr">
                        <a:lnSpc>
                          <a:spcPct val="110000"/>
                        </a:lnSpc>
                        <a:spcAft>
                          <a:spcPts val="0"/>
                        </a:spcAft>
                      </a:pPr>
                      <a:r>
                        <a:rPr lang="es-ES_tradnl" sz="2800">
                          <a:effectLst/>
                        </a:rPr>
                        <a:t>3072</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a:effectLst/>
                        </a:rPr>
                        <a:t>256-383</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3420277"/>
                  </a:ext>
                </a:extLst>
              </a:tr>
              <a:tr h="515500">
                <a:tc>
                  <a:txBody>
                    <a:bodyPr/>
                    <a:lstStyle/>
                    <a:p>
                      <a:pPr algn="ctr">
                        <a:lnSpc>
                          <a:spcPct val="110000"/>
                        </a:lnSpc>
                        <a:spcAft>
                          <a:spcPts val="0"/>
                        </a:spcAft>
                      </a:pPr>
                      <a:r>
                        <a:rPr lang="es-ES_tradnl" sz="2800">
                          <a:effectLst/>
                        </a:rPr>
                        <a:t>7680</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a:effectLst/>
                        </a:rPr>
                        <a:t>384-511</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3116105"/>
                  </a:ext>
                </a:extLst>
              </a:tr>
              <a:tr h="502909">
                <a:tc>
                  <a:txBody>
                    <a:bodyPr/>
                    <a:lstStyle/>
                    <a:p>
                      <a:pPr algn="ctr">
                        <a:lnSpc>
                          <a:spcPct val="110000"/>
                        </a:lnSpc>
                        <a:spcAft>
                          <a:spcPts val="0"/>
                        </a:spcAft>
                      </a:pPr>
                      <a:r>
                        <a:rPr lang="es-ES_tradnl" sz="2800">
                          <a:effectLst/>
                        </a:rPr>
                        <a:t>15360</a:t>
                      </a:r>
                      <a:endParaRPr lang="es-E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0000"/>
                        </a:lnSpc>
                        <a:spcAft>
                          <a:spcPts val="0"/>
                        </a:spcAft>
                      </a:pPr>
                      <a:r>
                        <a:rPr lang="es-ES_tradnl" sz="2800" dirty="0">
                          <a:effectLst/>
                        </a:rPr>
                        <a:t>512-571</a:t>
                      </a:r>
                      <a:endParaRPr lang="es-E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5994011"/>
                  </a:ext>
                </a:extLst>
              </a:tr>
            </a:tbl>
          </a:graphicData>
        </a:graphic>
      </p:graphicFrame>
      <p:pic>
        <p:nvPicPr>
          <p:cNvPr id="6" name="Imagen 5">
            <a:extLst>
              <a:ext uri="{FF2B5EF4-FFF2-40B4-BE49-F238E27FC236}">
                <a16:creationId xmlns:a16="http://schemas.microsoft.com/office/drawing/2014/main" id="{582A9FCF-B4FE-4CE8-989A-54278A266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9" name="Imagen 8">
            <a:extLst>
              <a:ext uri="{FF2B5EF4-FFF2-40B4-BE49-F238E27FC236}">
                <a16:creationId xmlns:a16="http://schemas.microsoft.com/office/drawing/2014/main" id="{FB0B20EB-5852-40EE-87E1-FE8707800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10" name="Picture 2" descr="Imagen relacionada">
            <a:extLst>
              <a:ext uri="{FF2B5EF4-FFF2-40B4-BE49-F238E27FC236}">
                <a16:creationId xmlns:a16="http://schemas.microsoft.com/office/drawing/2014/main" id="{9AECDA18-CE9D-474A-AD15-D32BAEB12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24F3E675-AF7F-41A5-9D11-54F50D0F016B}"/>
              </a:ext>
            </a:extLst>
          </p:cNvPr>
          <p:cNvSpPr>
            <a:spLocks noGrp="1"/>
          </p:cNvSpPr>
          <p:nvPr>
            <p:ph type="sldNum" sz="quarter" idx="12"/>
          </p:nvPr>
        </p:nvSpPr>
        <p:spPr/>
        <p:txBody>
          <a:bodyPr/>
          <a:lstStyle/>
          <a:p>
            <a:fld id="{C2B8C5AD-5771-4E38-A004-EC11CDC16AD0}" type="slidenum">
              <a:rPr lang="es-ES" smtClean="0"/>
              <a:t>6</a:t>
            </a:fld>
            <a:endParaRPr lang="es-ES"/>
          </a:p>
        </p:txBody>
      </p:sp>
    </p:spTree>
    <p:extLst>
      <p:ext uri="{BB962C8B-B14F-4D97-AF65-F5344CB8AC3E}">
        <p14:creationId xmlns:p14="http://schemas.microsoft.com/office/powerpoint/2010/main" val="405193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A1CB5-2D22-405C-A3BF-C5371BCD3F8C}"/>
              </a:ext>
            </a:extLst>
          </p:cNvPr>
          <p:cNvSpPr>
            <a:spLocks noGrp="1"/>
          </p:cNvSpPr>
          <p:nvPr>
            <p:ph type="title"/>
          </p:nvPr>
        </p:nvSpPr>
        <p:spPr/>
        <p:txBody>
          <a:bodyPr/>
          <a:lstStyle/>
          <a:p>
            <a:r>
              <a:rPr lang="es-ES" b="1" dirty="0"/>
              <a:t>Curva elíptica</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A86416C-2C7A-4377-A7E3-E52504647E57}"/>
                  </a:ext>
                </a:extLst>
              </p:cNvPr>
              <p:cNvSpPr>
                <a:spLocks noGrp="1"/>
              </p:cNvSpPr>
              <p:nvPr>
                <p:ph idx="1"/>
              </p:nvPr>
            </p:nvSpPr>
            <p:spPr>
              <a:xfrm>
                <a:off x="1097280" y="2120054"/>
                <a:ext cx="10058400" cy="4023360"/>
              </a:xfrm>
            </p:spPr>
            <p:txBody>
              <a:bodyPr>
                <a:normAutofit/>
              </a:bodyPr>
              <a:lstStyle/>
              <a:p>
                <a:pPr>
                  <a:buFont typeface="Wingdings" panose="05000000000000000000" pitchFamily="2" charset="2"/>
                  <a:buChar char="v"/>
                </a:pPr>
                <a:r>
                  <a:rPr lang="es-ES" sz="2800" dirty="0"/>
                  <a:t> La ecuación de una curva elíptica sobre un cuerpo finito primo es: </a:t>
                </a:r>
                <a14:m>
                  <m:oMath xmlns:m="http://schemas.openxmlformats.org/officeDocument/2006/math">
                    <m:sSup>
                      <m:sSupPr>
                        <m:ctrlPr>
                          <a:rPr lang="es-ES" sz="2800" i="1">
                            <a:latin typeface="Cambria Math" panose="02040503050406030204" pitchFamily="18" charset="0"/>
                          </a:rPr>
                        </m:ctrlPr>
                      </m:sSupPr>
                      <m:e>
                        <m:r>
                          <a:rPr lang="es-ES_tradnl" sz="2800" i="1">
                            <a:latin typeface="Cambria Math" panose="02040503050406030204" pitchFamily="18" charset="0"/>
                          </a:rPr>
                          <m:t>𝑦</m:t>
                        </m:r>
                      </m:e>
                      <m:sup>
                        <m:r>
                          <a:rPr lang="es-ES_tradnl" sz="2800" i="1">
                            <a:latin typeface="Cambria Math" panose="02040503050406030204" pitchFamily="18" charset="0"/>
                          </a:rPr>
                          <m:t>2</m:t>
                        </m:r>
                      </m:sup>
                    </m:sSup>
                    <m:r>
                      <a:rPr lang="es-ES_tradnl" sz="2800" i="1">
                        <a:latin typeface="Cambria Math" panose="02040503050406030204" pitchFamily="18" charset="0"/>
                      </a:rPr>
                      <m:t>=</m:t>
                    </m:r>
                    <m:sSup>
                      <m:sSupPr>
                        <m:ctrlPr>
                          <a:rPr lang="es-ES" sz="2800" i="1">
                            <a:latin typeface="Cambria Math" panose="02040503050406030204" pitchFamily="18" charset="0"/>
                          </a:rPr>
                        </m:ctrlPr>
                      </m:sSupPr>
                      <m:e>
                        <m:r>
                          <a:rPr lang="es-ES_tradnl" sz="2800" i="1">
                            <a:latin typeface="Cambria Math" panose="02040503050406030204" pitchFamily="18" charset="0"/>
                          </a:rPr>
                          <m:t>𝑥</m:t>
                        </m:r>
                      </m:e>
                      <m:sup>
                        <m:r>
                          <a:rPr lang="es-ES_tradnl" sz="2800" i="1">
                            <a:latin typeface="Cambria Math" panose="02040503050406030204" pitchFamily="18" charset="0"/>
                          </a:rPr>
                          <m:t>3</m:t>
                        </m:r>
                      </m:sup>
                    </m:sSup>
                    <m:r>
                      <a:rPr lang="es-ES_tradnl" sz="2800" i="1">
                        <a:latin typeface="Cambria Math" panose="02040503050406030204" pitchFamily="18" charset="0"/>
                      </a:rPr>
                      <m:t>+</m:t>
                    </m:r>
                    <m:r>
                      <a:rPr lang="es-ES_tradnl" sz="2800" i="1">
                        <a:latin typeface="Cambria Math" panose="02040503050406030204" pitchFamily="18" charset="0"/>
                      </a:rPr>
                      <m:t>𝑎𝑥</m:t>
                    </m:r>
                    <m:r>
                      <a:rPr lang="es-ES_tradnl" sz="2800" i="1">
                        <a:latin typeface="Cambria Math" panose="02040503050406030204" pitchFamily="18" charset="0"/>
                      </a:rPr>
                      <m:t>+</m:t>
                    </m:r>
                    <m:r>
                      <a:rPr lang="es-ES_tradnl" sz="2800" i="1">
                        <a:latin typeface="Cambria Math" panose="02040503050406030204" pitchFamily="18" charset="0"/>
                      </a:rPr>
                      <m:t>𝑏</m:t>
                    </m:r>
                  </m:oMath>
                </a14:m>
                <a:endParaRPr lang="es-ES" sz="2800" dirty="0"/>
              </a:p>
              <a:p>
                <a:pPr>
                  <a:buFont typeface="Wingdings" panose="05000000000000000000" pitchFamily="2" charset="2"/>
                  <a:buChar char="v"/>
                </a:pPr>
                <a:r>
                  <a:rPr lang="es-ES" sz="2400" dirty="0"/>
                  <a:t> </a:t>
                </a:r>
                <a:r>
                  <a:rPr lang="es-ES" sz="2800" dirty="0"/>
                  <a:t>Definimos las siguientes operaciones:</a:t>
                </a:r>
              </a:p>
              <a:p>
                <a:pPr marL="544068" lvl="1" indent="-342900">
                  <a:buFont typeface="+mj-lt"/>
                  <a:buAutoNum type="arabicPeriod"/>
                </a:pPr>
                <a:r>
                  <a:rPr lang="es-ES" sz="2400" dirty="0"/>
                  <a:t>Suma de </a:t>
                </a:r>
                <a:r>
                  <a:rPr lang="es-ES_tradnl" sz="2400" dirty="0"/>
                  <a:t> Q = </a:t>
                </a:r>
                <a14:m>
                  <m:oMath xmlns:m="http://schemas.openxmlformats.org/officeDocument/2006/math">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e>
                    </m:d>
                  </m:oMath>
                </a14:m>
                <a:r>
                  <a:rPr lang="es-ES_tradnl" sz="2400" dirty="0"/>
                  <a:t> y P = </a:t>
                </a:r>
                <a14:m>
                  <m:oMath xmlns:m="http://schemas.openxmlformats.org/officeDocument/2006/math">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𝑃</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𝑃</m:t>
                            </m:r>
                          </m:sub>
                        </m:sSub>
                      </m:e>
                    </m:d>
                  </m:oMath>
                </a14:m>
                <a:r>
                  <a:rPr lang="es-ES_tradnl" sz="2400" dirty="0"/>
                  <a:t> siendo Q ≠ P el resultado es otro punto S = </a:t>
                </a:r>
                <a14:m>
                  <m:oMath xmlns:m="http://schemas.openxmlformats.org/officeDocument/2006/math">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𝑆</m:t>
                            </m:r>
                          </m:sub>
                        </m:sSub>
                      </m:e>
                    </m:d>
                  </m:oMath>
                </a14:m>
                <a:r>
                  <a:rPr lang="es-ES" sz="2400" dirty="0"/>
                  <a:t> y se obtiene con </a:t>
                </a:r>
                <a14:m>
                  <m:oMath xmlns:m="http://schemas.openxmlformats.org/officeDocument/2006/math">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r>
                      <a:rPr lang="es-ES_tradnl" sz="2400" i="1">
                        <a:latin typeface="Cambria Math" panose="02040503050406030204" pitchFamily="18" charset="0"/>
                      </a:rPr>
                      <m:t>= </m:t>
                    </m:r>
                    <m:sSup>
                      <m:sSupPr>
                        <m:ctrlPr>
                          <a:rPr lang="es-ES" sz="2400" i="1">
                            <a:latin typeface="Cambria Math" panose="02040503050406030204" pitchFamily="18" charset="0"/>
                          </a:rPr>
                        </m:ctrlPr>
                      </m:sSupPr>
                      <m:e>
                        <m:r>
                          <a:rPr lang="es-ES_tradnl" sz="2400" i="1">
                            <a:latin typeface="Cambria Math" panose="02040503050406030204" pitchFamily="18" charset="0"/>
                          </a:rPr>
                          <m:t>𝜆</m:t>
                        </m:r>
                      </m:e>
                      <m:sup>
                        <m:r>
                          <a:rPr lang="es-ES_tradnl" sz="2400" i="1">
                            <a:latin typeface="Cambria Math" panose="02040503050406030204" pitchFamily="18" charset="0"/>
                          </a:rPr>
                          <m:t>2</m:t>
                        </m:r>
                      </m:sup>
                    </m:sSup>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𝑃</m:t>
                        </m:r>
                      </m:sub>
                    </m:sSub>
                  </m:oMath>
                </a14:m>
                <a:r>
                  <a:rPr lang="es-ES_tradnl" sz="2400" dirty="0"/>
                  <a:t>; </a:t>
                </a:r>
                <a14:m>
                  <m:oMath xmlns:m="http://schemas.openxmlformats.org/officeDocument/2006/math">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𝑆</m:t>
                        </m:r>
                      </m:sub>
                    </m:sSub>
                    <m:r>
                      <a:rPr lang="es-ES_tradnl" sz="2400" i="1">
                        <a:latin typeface="Cambria Math" panose="02040503050406030204" pitchFamily="18" charset="0"/>
                      </a:rPr>
                      <m:t>=</m:t>
                    </m:r>
                    <m:r>
                      <a:rPr lang="es-ES_tradnl" sz="2400" i="1">
                        <a:latin typeface="Cambria Math" panose="02040503050406030204" pitchFamily="18" charset="0"/>
                      </a:rPr>
                      <m:t>𝜆</m:t>
                    </m:r>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e>
                    </m:d>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oMath>
                </a14:m>
                <a:r>
                  <a:rPr lang="es-ES_tradnl" sz="2400" dirty="0"/>
                  <a:t>; </a:t>
                </a:r>
                <a14:m>
                  <m:oMath xmlns:m="http://schemas.openxmlformats.org/officeDocument/2006/math">
                    <m:r>
                      <a:rPr lang="es-ES_tradnl" sz="2400" i="1">
                        <a:latin typeface="Cambria Math" panose="02040503050406030204" pitchFamily="18" charset="0"/>
                      </a:rPr>
                      <m:t>𝜆</m:t>
                    </m:r>
                    <m:r>
                      <a:rPr lang="es-ES_tradnl" sz="2400" i="1">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𝑃</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num>
                      <m:den>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𝑃</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den>
                    </m:f>
                  </m:oMath>
                </a14:m>
                <a:r>
                  <a:rPr lang="es-ES_tradnl" sz="2400" dirty="0"/>
                  <a:t>.</a:t>
                </a:r>
              </a:p>
              <a:p>
                <a:pPr marL="544068" lvl="1" indent="-342900">
                  <a:buFont typeface="+mj-lt"/>
                  <a:buAutoNum type="arabicPeriod"/>
                </a:pPr>
                <a:r>
                  <a:rPr lang="es-ES_tradnl" sz="2400" dirty="0"/>
                  <a:t>Duplicación de un punto, Q + Q = 2Q = S = </a:t>
                </a:r>
                <a14:m>
                  <m:oMath xmlns:m="http://schemas.openxmlformats.org/officeDocument/2006/math">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𝑆</m:t>
                            </m:r>
                          </m:sub>
                        </m:sSub>
                      </m:e>
                    </m:d>
                  </m:oMath>
                </a14:m>
                <a:r>
                  <a:rPr lang="es-ES" sz="2400" dirty="0"/>
                  <a:t> y se calcula así: </a:t>
                </a:r>
                <a14:m>
                  <m:oMath xmlns:m="http://schemas.openxmlformats.org/officeDocument/2006/math">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r>
                      <a:rPr lang="es-ES_tradnl" sz="2400" i="1">
                        <a:latin typeface="Cambria Math" panose="02040503050406030204" pitchFamily="18" charset="0"/>
                      </a:rPr>
                      <m:t>=</m:t>
                    </m:r>
                    <m:sSup>
                      <m:sSupPr>
                        <m:ctrlPr>
                          <a:rPr lang="es-ES" sz="2400" i="1">
                            <a:latin typeface="Cambria Math" panose="02040503050406030204" pitchFamily="18" charset="0"/>
                          </a:rPr>
                        </m:ctrlPr>
                      </m:sSupPr>
                      <m:e>
                        <m:r>
                          <a:rPr lang="es-ES_tradnl" sz="2400" i="1">
                            <a:latin typeface="Cambria Math" panose="02040503050406030204" pitchFamily="18" charset="0"/>
                          </a:rPr>
                          <m:t>𝜆</m:t>
                        </m:r>
                      </m:e>
                      <m:sup>
                        <m:r>
                          <a:rPr lang="es-ES_tradnl" sz="2400" i="1">
                            <a:latin typeface="Cambria Math" panose="02040503050406030204" pitchFamily="18" charset="0"/>
                          </a:rPr>
                          <m:t>2</m:t>
                        </m:r>
                      </m:sup>
                    </m:sSup>
                    <m:r>
                      <a:rPr lang="es-ES_tradnl" sz="2400" i="1">
                        <a:latin typeface="Cambria Math" panose="02040503050406030204" pitchFamily="18" charset="0"/>
                      </a:rPr>
                      <m:t>−2</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oMath>
                </a14:m>
                <a:r>
                  <a:rPr lang="es-ES_tradnl" sz="2400" dirty="0"/>
                  <a:t>, </a:t>
                </a:r>
                <a14:m>
                  <m:oMath xmlns:m="http://schemas.openxmlformats.org/officeDocument/2006/math">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𝑠</m:t>
                        </m:r>
                      </m:sub>
                    </m:sSub>
                    <m:r>
                      <a:rPr lang="es-ES_tradnl" sz="2400" i="1">
                        <a:latin typeface="Cambria Math" panose="02040503050406030204" pitchFamily="18" charset="0"/>
                      </a:rPr>
                      <m:t>=</m:t>
                    </m:r>
                    <m:r>
                      <a:rPr lang="es-ES_tradnl" sz="2400" i="1">
                        <a:latin typeface="Cambria Math" panose="02040503050406030204" pitchFamily="18" charset="0"/>
                      </a:rPr>
                      <m:t>𝜆</m:t>
                    </m:r>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𝑆</m:t>
                            </m:r>
                          </m:sub>
                        </m:sSub>
                      </m:e>
                    </m:d>
                    <m:r>
                      <a:rPr lang="es-ES_tradnl" sz="2400" i="1">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oMath>
                </a14:m>
                <a:r>
                  <a:rPr lang="es-ES_tradnl" sz="2400" dirty="0"/>
                  <a:t>, </a:t>
                </a:r>
                <a14:m>
                  <m:oMath xmlns:m="http://schemas.openxmlformats.org/officeDocument/2006/math">
                    <m:r>
                      <a:rPr lang="es-ES_tradnl" sz="2400" i="1">
                        <a:latin typeface="Cambria Math" panose="02040503050406030204" pitchFamily="18" charset="0"/>
                      </a:rPr>
                      <m:t>𝜆</m:t>
                    </m:r>
                    <m:r>
                      <a:rPr lang="es-ES_tradnl" sz="2400" i="1">
                        <a:latin typeface="Cambria Math" panose="02040503050406030204" pitchFamily="18" charset="0"/>
                      </a:rPr>
                      <m:t>=</m:t>
                    </m:r>
                    <m:f>
                      <m:fPr>
                        <m:ctrlPr>
                          <a:rPr lang="es-ES" sz="2400" i="1">
                            <a:latin typeface="Cambria Math" panose="02040503050406030204" pitchFamily="18" charset="0"/>
                          </a:rPr>
                        </m:ctrlPr>
                      </m:fPr>
                      <m:num>
                        <m:r>
                          <a:rPr lang="es-ES_tradnl" sz="2400" i="1">
                            <a:latin typeface="Cambria Math" panose="02040503050406030204" pitchFamily="18" charset="0"/>
                          </a:rPr>
                          <m:t>3</m:t>
                        </m:r>
                        <m:sSubSup>
                          <m:sSubSupPr>
                            <m:ctrlPr>
                              <a:rPr lang="es-ES" sz="2400" i="1">
                                <a:latin typeface="Cambria Math" panose="02040503050406030204" pitchFamily="18" charset="0"/>
                              </a:rPr>
                            </m:ctrlPr>
                          </m:sSubSupPr>
                          <m:e>
                            <m:r>
                              <a:rPr lang="es-ES_tradnl" sz="2400" i="1">
                                <a:latin typeface="Cambria Math" panose="02040503050406030204" pitchFamily="18" charset="0"/>
                              </a:rPr>
                              <m:t>𝑥</m:t>
                            </m:r>
                          </m:e>
                          <m:sub>
                            <m:r>
                              <a:rPr lang="es-ES_tradnl" sz="2400" i="1">
                                <a:latin typeface="Cambria Math" panose="02040503050406030204" pitchFamily="18" charset="0"/>
                              </a:rPr>
                              <m:t>𝑄</m:t>
                            </m:r>
                          </m:sub>
                          <m:sup>
                            <m:r>
                              <a:rPr lang="es-ES_tradnl" sz="2400" i="1">
                                <a:latin typeface="Cambria Math" panose="02040503050406030204" pitchFamily="18" charset="0"/>
                              </a:rPr>
                              <m:t>2</m:t>
                            </m:r>
                          </m:sup>
                        </m:sSubSup>
                        <m:r>
                          <a:rPr lang="es-ES_tradnl" sz="2400" i="1">
                            <a:latin typeface="Cambria Math" panose="02040503050406030204" pitchFamily="18" charset="0"/>
                          </a:rPr>
                          <m:t>+</m:t>
                        </m:r>
                        <m:r>
                          <a:rPr lang="es-ES_tradnl" sz="2400" i="1">
                            <a:latin typeface="Cambria Math" panose="02040503050406030204" pitchFamily="18" charset="0"/>
                          </a:rPr>
                          <m:t>𝑎</m:t>
                        </m:r>
                      </m:num>
                      <m:den>
                        <m:r>
                          <a:rPr lang="es-ES_tradnl" sz="2400" i="1">
                            <a:latin typeface="Cambria Math" panose="02040503050406030204" pitchFamily="18" charset="0"/>
                          </a:rPr>
                          <m:t>2</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den>
                    </m:f>
                  </m:oMath>
                </a14:m>
                <a:r>
                  <a:rPr lang="es-ES_tradnl" sz="2400" dirty="0"/>
                  <a:t>.</a:t>
                </a:r>
              </a:p>
            </p:txBody>
          </p:sp>
        </mc:Choice>
        <mc:Fallback xmlns="">
          <p:sp>
            <p:nvSpPr>
              <p:cNvPr id="3" name="Marcador de contenido 2">
                <a:extLst>
                  <a:ext uri="{FF2B5EF4-FFF2-40B4-BE49-F238E27FC236}">
                    <a16:creationId xmlns:a16="http://schemas.microsoft.com/office/drawing/2014/main" id="{6A86416C-2C7A-4377-A7E3-E52504647E57}"/>
                  </a:ext>
                </a:extLst>
              </p:cNvPr>
              <p:cNvSpPr>
                <a:spLocks noGrp="1" noRot="1" noChangeAspect="1" noMove="1" noResize="1" noEditPoints="1" noAdjustHandles="1" noChangeArrowheads="1" noChangeShapeType="1" noTextEdit="1"/>
              </p:cNvSpPr>
              <p:nvPr>
                <p:ph idx="1"/>
              </p:nvPr>
            </p:nvSpPr>
            <p:spPr>
              <a:xfrm>
                <a:off x="1097280" y="2120054"/>
                <a:ext cx="10058400" cy="4023360"/>
              </a:xfrm>
              <a:blipFill>
                <a:blip r:embed="rId3"/>
                <a:stretch>
                  <a:fillRect l="-1939" t="-2576" r="-1030"/>
                </a:stretch>
              </a:blipFill>
            </p:spPr>
            <p:txBody>
              <a:bodyPr/>
              <a:lstStyle/>
              <a:p>
                <a:r>
                  <a:rPr lang="es-ES">
                    <a:noFill/>
                  </a:rPr>
                  <a:t> </a:t>
                </a:r>
              </a:p>
            </p:txBody>
          </p:sp>
        </mc:Fallback>
      </mc:AlternateContent>
      <p:pic>
        <p:nvPicPr>
          <p:cNvPr id="5" name="Imagen 4">
            <a:extLst>
              <a:ext uri="{FF2B5EF4-FFF2-40B4-BE49-F238E27FC236}">
                <a16:creationId xmlns:a16="http://schemas.microsoft.com/office/drawing/2014/main" id="{B45F8DFA-53E4-450A-9D6D-92867E163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8" name="Imagen 7">
            <a:extLst>
              <a:ext uri="{FF2B5EF4-FFF2-40B4-BE49-F238E27FC236}">
                <a16:creationId xmlns:a16="http://schemas.microsoft.com/office/drawing/2014/main" id="{90589C80-A016-48AB-8D20-BD9603638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9" name="Picture 2" descr="Imagen relacionada">
            <a:extLst>
              <a:ext uri="{FF2B5EF4-FFF2-40B4-BE49-F238E27FC236}">
                <a16:creationId xmlns:a16="http://schemas.microsoft.com/office/drawing/2014/main" id="{B5084093-3DE9-4523-A35B-B099162BC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FDBC77D6-9157-4AC1-B428-3D69C2B48BFA}"/>
              </a:ext>
            </a:extLst>
          </p:cNvPr>
          <p:cNvSpPr>
            <a:spLocks noGrp="1"/>
          </p:cNvSpPr>
          <p:nvPr>
            <p:ph type="sldNum" sz="quarter" idx="12"/>
          </p:nvPr>
        </p:nvSpPr>
        <p:spPr/>
        <p:txBody>
          <a:bodyPr/>
          <a:lstStyle/>
          <a:p>
            <a:fld id="{C2B8C5AD-5771-4E38-A004-EC11CDC16AD0}" type="slidenum">
              <a:rPr lang="es-ES" smtClean="0"/>
              <a:t>7</a:t>
            </a:fld>
            <a:endParaRPr lang="es-ES"/>
          </a:p>
        </p:txBody>
      </p:sp>
    </p:spTree>
    <p:extLst>
      <p:ext uri="{BB962C8B-B14F-4D97-AF65-F5344CB8AC3E}">
        <p14:creationId xmlns:p14="http://schemas.microsoft.com/office/powerpoint/2010/main" val="251751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15F2E70-0D16-4494-ACC6-A5C19AA00A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09835" y="3200400"/>
            <a:ext cx="3021331" cy="2645046"/>
          </a:xfrm>
          <a:prstGeom prst="rect">
            <a:avLst/>
          </a:prstGeom>
          <a:noFill/>
        </p:spPr>
      </p:pic>
      <p:pic>
        <p:nvPicPr>
          <p:cNvPr id="5" name="Imagen 4">
            <a:extLst>
              <a:ext uri="{FF2B5EF4-FFF2-40B4-BE49-F238E27FC236}">
                <a16:creationId xmlns:a16="http://schemas.microsoft.com/office/drawing/2014/main" id="{8020C30B-8AFC-4A0E-B0E1-A83C97ACC4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1138" y="3200400"/>
            <a:ext cx="2691765" cy="2645046"/>
          </a:xfrm>
          <a:prstGeom prst="rect">
            <a:avLst/>
          </a:prstGeom>
          <a:noFill/>
        </p:spPr>
      </p:pic>
      <p:sp>
        <p:nvSpPr>
          <p:cNvPr id="2" name="Título 1">
            <a:extLst>
              <a:ext uri="{FF2B5EF4-FFF2-40B4-BE49-F238E27FC236}">
                <a16:creationId xmlns:a16="http://schemas.microsoft.com/office/drawing/2014/main" id="{FE9832AC-3BF3-4AEF-99E4-FA954B57D9AE}"/>
              </a:ext>
            </a:extLst>
          </p:cNvPr>
          <p:cNvSpPr>
            <a:spLocks noGrp="1"/>
          </p:cNvSpPr>
          <p:nvPr>
            <p:ph type="title"/>
          </p:nvPr>
        </p:nvSpPr>
        <p:spPr/>
        <p:txBody>
          <a:bodyPr/>
          <a:lstStyle/>
          <a:p>
            <a:r>
              <a:rPr lang="es-ES" b="1" dirty="0"/>
              <a:t>Curva elíptica</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2307E0B-66BC-43BB-8684-611F934EF2F8}"/>
                  </a:ext>
                </a:extLst>
              </p:cNvPr>
              <p:cNvSpPr>
                <a:spLocks noGrp="1"/>
              </p:cNvSpPr>
              <p:nvPr>
                <p:ph idx="1"/>
              </p:nvPr>
            </p:nvSpPr>
            <p:spPr>
              <a:xfrm>
                <a:off x="1097280" y="2050686"/>
                <a:ext cx="10058400" cy="4023360"/>
              </a:xfrm>
            </p:spPr>
            <p:txBody>
              <a:bodyPr>
                <a:normAutofit/>
              </a:bodyPr>
              <a:lstStyle/>
              <a:p>
                <a:pPr marL="635508" lvl="1" indent="-342900">
                  <a:buFont typeface="+mj-lt"/>
                  <a:buAutoNum type="arabicPeriod" startAt="3"/>
                </a:pPr>
                <a:r>
                  <a:rPr lang="es-ES" sz="2400" dirty="0"/>
                  <a:t>Existencia del elemento neutro </a:t>
                </a:r>
                <a14:m>
                  <m:oMath xmlns:m="http://schemas.openxmlformats.org/officeDocument/2006/math">
                    <m:r>
                      <a:rPr lang="es-ES_tradnl" sz="2400" i="1">
                        <a:latin typeface="Cambria Math" panose="02040503050406030204" pitchFamily="18" charset="0"/>
                      </a:rPr>
                      <m:t>𝑂</m:t>
                    </m:r>
                  </m:oMath>
                </a14:m>
                <a:r>
                  <a:rPr lang="es-ES" sz="2400" dirty="0"/>
                  <a:t> de forma que si Q pertenece a E, curva elíptica, </a:t>
                </a:r>
                <a:r>
                  <a:rPr lang="es-ES_tradnl" sz="2400" dirty="0"/>
                  <a:t>Q + </a:t>
                </a:r>
                <a14:m>
                  <m:oMath xmlns:m="http://schemas.openxmlformats.org/officeDocument/2006/math">
                    <m:r>
                      <a:rPr lang="es-ES_tradnl" sz="2400" i="1">
                        <a:latin typeface="Cambria Math" panose="02040503050406030204" pitchFamily="18" charset="0"/>
                      </a:rPr>
                      <m:t>𝑂</m:t>
                    </m:r>
                  </m:oMath>
                </a14:m>
                <a:r>
                  <a:rPr lang="es-ES_tradnl" sz="2400" dirty="0"/>
                  <a:t> = </a:t>
                </a:r>
                <a14:m>
                  <m:oMath xmlns:m="http://schemas.openxmlformats.org/officeDocument/2006/math">
                    <m:r>
                      <a:rPr lang="es-ES_tradnl" sz="2400" i="1">
                        <a:latin typeface="Cambria Math" panose="02040503050406030204" pitchFamily="18" charset="0"/>
                      </a:rPr>
                      <m:t>𝑂</m:t>
                    </m:r>
                  </m:oMath>
                </a14:m>
                <a:r>
                  <a:rPr lang="es-ES_tradnl" sz="2400" dirty="0"/>
                  <a:t> + Q = Q.</a:t>
                </a:r>
              </a:p>
              <a:p>
                <a:pPr marL="635508" lvl="1" indent="-342900">
                  <a:buFont typeface="+mj-lt"/>
                  <a:buAutoNum type="arabicPeriod" startAt="3"/>
                </a:pPr>
                <a:r>
                  <a:rPr lang="es-ES_tradnl" sz="2400" dirty="0"/>
                  <a:t>El elemento opuesto de Q es –Q en un cuerpo finito primo –Q = </a:t>
                </a:r>
                <a14:m>
                  <m:oMath xmlns:m="http://schemas.openxmlformats.org/officeDocument/2006/math">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_tradnl" sz="2400" i="1">
                                <a:latin typeface="Cambria Math" panose="02040503050406030204" pitchFamily="18" charset="0"/>
                              </a:rPr>
                              <m:t>𝑥</m:t>
                            </m:r>
                          </m:e>
                          <m:sub>
                            <m:r>
                              <a:rPr lang="es-ES_tradnl" sz="2400" i="1">
                                <a:latin typeface="Cambria Math" panose="02040503050406030204" pitchFamily="18" charset="0"/>
                              </a:rPr>
                              <m:t>𝑄</m:t>
                            </m:r>
                          </m:sub>
                        </m:sSub>
                        <m:r>
                          <a:rPr lang="es-ES_tradnl" sz="2400" i="1">
                            <a:latin typeface="Cambria Math" panose="02040503050406030204" pitchFamily="18" charset="0"/>
                          </a:rPr>
                          <m:t>,</m:t>
                        </m:r>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𝑄</m:t>
                            </m:r>
                          </m:sub>
                        </m:sSub>
                      </m:e>
                    </m:d>
                  </m:oMath>
                </a14:m>
                <a:r>
                  <a:rPr lang="es-ES" sz="2400" dirty="0"/>
                  <a:t>.</a:t>
                </a:r>
              </a:p>
            </p:txBody>
          </p:sp>
        </mc:Choice>
        <mc:Fallback xmlns="">
          <p:sp>
            <p:nvSpPr>
              <p:cNvPr id="3" name="Marcador de contenido 2">
                <a:extLst>
                  <a:ext uri="{FF2B5EF4-FFF2-40B4-BE49-F238E27FC236}">
                    <a16:creationId xmlns:a16="http://schemas.microsoft.com/office/drawing/2014/main" id="{B2307E0B-66BC-43BB-8684-611F934EF2F8}"/>
                  </a:ext>
                </a:extLst>
              </p:cNvPr>
              <p:cNvSpPr>
                <a:spLocks noGrp="1" noRot="1" noChangeAspect="1" noMove="1" noResize="1" noEditPoints="1" noAdjustHandles="1" noChangeArrowheads="1" noChangeShapeType="1" noTextEdit="1"/>
              </p:cNvSpPr>
              <p:nvPr>
                <p:ph idx="1"/>
              </p:nvPr>
            </p:nvSpPr>
            <p:spPr>
              <a:xfrm>
                <a:off x="1097280" y="2050686"/>
                <a:ext cx="10058400" cy="4023360"/>
              </a:xfrm>
              <a:blipFill>
                <a:blip r:embed="rId4"/>
                <a:stretch>
                  <a:fillRect t="-2273" r="-30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ADE445D0-FB64-4A52-A31E-4A042141830E}"/>
              </a:ext>
            </a:extLst>
          </p:cNvPr>
          <p:cNvSpPr txBox="1"/>
          <p:nvPr/>
        </p:nvSpPr>
        <p:spPr>
          <a:xfrm>
            <a:off x="1036320" y="5845446"/>
            <a:ext cx="3581400" cy="397877"/>
          </a:xfrm>
          <a:prstGeom prst="rect">
            <a:avLst/>
          </a:prstGeom>
          <a:noFill/>
        </p:spPr>
        <p:txBody>
          <a:bodyPr wrap="square" rtlCol="0">
            <a:spAutoFit/>
          </a:bodyPr>
          <a:lstStyle/>
          <a:p>
            <a:r>
              <a:rPr lang="es-ES_tradnl" sz="2000" dirty="0"/>
              <a:t>Curva elíptica E</a:t>
            </a:r>
            <a:r>
              <a:rPr lang="es-ES_tradnl" sz="2000" baseline="-25000" dirty="0"/>
              <a:t>1</a:t>
            </a:r>
            <a:r>
              <a:rPr lang="es-ES_tradnl" sz="2000" dirty="0"/>
              <a:t>:  y</a:t>
            </a:r>
            <a:r>
              <a:rPr lang="es-ES_tradnl" sz="2000" baseline="30000" dirty="0"/>
              <a:t>2 </a:t>
            </a:r>
            <a:r>
              <a:rPr lang="es-ES_tradnl" sz="2000" dirty="0"/>
              <a:t>= x</a:t>
            </a:r>
            <a:r>
              <a:rPr lang="es-ES_tradnl" sz="2000" baseline="30000" dirty="0"/>
              <a:t>3 </a:t>
            </a:r>
            <a:r>
              <a:rPr lang="es-ES_tradnl" sz="2000" dirty="0"/>
              <a:t>- 10 x</a:t>
            </a:r>
            <a:r>
              <a:rPr lang="es-ES_tradnl" sz="2000" baseline="30000" dirty="0"/>
              <a:t> </a:t>
            </a:r>
            <a:r>
              <a:rPr lang="es-ES_tradnl" sz="2000" dirty="0"/>
              <a:t>+7</a:t>
            </a:r>
            <a:endParaRPr lang="es-ES" sz="2000" dirty="0"/>
          </a:p>
        </p:txBody>
      </p:sp>
      <p:sp>
        <p:nvSpPr>
          <p:cNvPr id="8" name="CuadroTexto 7">
            <a:extLst>
              <a:ext uri="{FF2B5EF4-FFF2-40B4-BE49-F238E27FC236}">
                <a16:creationId xmlns:a16="http://schemas.microsoft.com/office/drawing/2014/main" id="{2CAD834B-948A-458E-93AA-153FA4D17872}"/>
              </a:ext>
            </a:extLst>
          </p:cNvPr>
          <p:cNvSpPr txBox="1"/>
          <p:nvPr/>
        </p:nvSpPr>
        <p:spPr>
          <a:xfrm>
            <a:off x="5787866" y="5845446"/>
            <a:ext cx="4685349" cy="400110"/>
          </a:xfrm>
          <a:prstGeom prst="rect">
            <a:avLst/>
          </a:prstGeom>
          <a:noFill/>
        </p:spPr>
        <p:txBody>
          <a:bodyPr wrap="square" rtlCol="0">
            <a:spAutoFit/>
          </a:bodyPr>
          <a:lstStyle/>
          <a:p>
            <a:r>
              <a:rPr lang="es-ES_tradnl" sz="2000" dirty="0"/>
              <a:t>Curva elíptica E</a:t>
            </a:r>
            <a:r>
              <a:rPr lang="es-ES_tradnl" sz="2000" baseline="-25000" dirty="0"/>
              <a:t>1</a:t>
            </a:r>
            <a:r>
              <a:rPr lang="es-ES_tradnl" sz="2000" dirty="0"/>
              <a:t>: y</a:t>
            </a:r>
            <a:r>
              <a:rPr lang="es-ES_tradnl" sz="2000" baseline="30000" dirty="0"/>
              <a:t>2 </a:t>
            </a:r>
            <a:r>
              <a:rPr lang="es-ES_tradnl" sz="2000" dirty="0"/>
              <a:t>+ 6 = x</a:t>
            </a:r>
            <a:r>
              <a:rPr lang="es-ES_tradnl" sz="2000" baseline="30000" dirty="0"/>
              <a:t>3 </a:t>
            </a:r>
            <a:r>
              <a:rPr lang="es-ES_tradnl" sz="2000" dirty="0"/>
              <a:t>+ 10 x</a:t>
            </a:r>
            <a:r>
              <a:rPr lang="es-ES_tradnl" sz="2000" baseline="30000" dirty="0"/>
              <a:t>2 </a:t>
            </a:r>
            <a:r>
              <a:rPr lang="es-ES_tradnl" sz="2000" dirty="0"/>
              <a:t>+ 3x + 5</a:t>
            </a:r>
            <a:endParaRPr lang="es-ES" sz="2000" dirty="0"/>
          </a:p>
        </p:txBody>
      </p:sp>
      <p:pic>
        <p:nvPicPr>
          <p:cNvPr id="9" name="Imagen 8">
            <a:extLst>
              <a:ext uri="{FF2B5EF4-FFF2-40B4-BE49-F238E27FC236}">
                <a16:creationId xmlns:a16="http://schemas.microsoft.com/office/drawing/2014/main" id="{F4AB4903-C9F3-4C5F-A2AA-21558C21E4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12" name="Imagen 11">
            <a:extLst>
              <a:ext uri="{FF2B5EF4-FFF2-40B4-BE49-F238E27FC236}">
                <a16:creationId xmlns:a16="http://schemas.microsoft.com/office/drawing/2014/main" id="{5F29B1FC-4F01-4807-999F-43416F2765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pic>
        <p:nvPicPr>
          <p:cNvPr id="13" name="Picture 2" descr="Imagen relacionada">
            <a:extLst>
              <a:ext uri="{FF2B5EF4-FFF2-40B4-BE49-F238E27FC236}">
                <a16:creationId xmlns:a16="http://schemas.microsoft.com/office/drawing/2014/main" id="{37E9EE1B-FD7F-4FE9-B940-6006629441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número de diapositiva 9">
            <a:extLst>
              <a:ext uri="{FF2B5EF4-FFF2-40B4-BE49-F238E27FC236}">
                <a16:creationId xmlns:a16="http://schemas.microsoft.com/office/drawing/2014/main" id="{57F67044-9F84-4188-8335-B4031592ACE9}"/>
              </a:ext>
            </a:extLst>
          </p:cNvPr>
          <p:cNvSpPr>
            <a:spLocks noGrp="1"/>
          </p:cNvSpPr>
          <p:nvPr>
            <p:ph type="sldNum" sz="quarter" idx="12"/>
          </p:nvPr>
        </p:nvSpPr>
        <p:spPr/>
        <p:txBody>
          <a:bodyPr/>
          <a:lstStyle/>
          <a:p>
            <a:fld id="{C2B8C5AD-5771-4E38-A004-EC11CDC16AD0}" type="slidenum">
              <a:rPr lang="es-ES" smtClean="0"/>
              <a:t>8</a:t>
            </a:fld>
            <a:endParaRPr lang="es-ES"/>
          </a:p>
        </p:txBody>
      </p:sp>
    </p:spTree>
    <p:extLst>
      <p:ext uri="{BB962C8B-B14F-4D97-AF65-F5344CB8AC3E}">
        <p14:creationId xmlns:p14="http://schemas.microsoft.com/office/powerpoint/2010/main" val="313873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 de texto 210">
            <a:extLst>
              <a:ext uri="{FF2B5EF4-FFF2-40B4-BE49-F238E27FC236}">
                <a16:creationId xmlns:a16="http://schemas.microsoft.com/office/drawing/2014/main" id="{17ACDF5E-33F0-427E-88C4-3D081EF75406}"/>
              </a:ext>
            </a:extLst>
          </p:cNvPr>
          <p:cNvSpPr txBox="1"/>
          <p:nvPr/>
        </p:nvSpPr>
        <p:spPr>
          <a:xfrm>
            <a:off x="5713022" y="5976945"/>
            <a:ext cx="604582" cy="35723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Cuadro de texto 190">
            <a:extLst>
              <a:ext uri="{FF2B5EF4-FFF2-40B4-BE49-F238E27FC236}">
                <a16:creationId xmlns:a16="http://schemas.microsoft.com/office/drawing/2014/main" id="{FC8DBD04-50D7-4E85-81CB-358A0DA41728}"/>
              </a:ext>
            </a:extLst>
          </p:cNvPr>
          <p:cNvSpPr txBox="1"/>
          <p:nvPr/>
        </p:nvSpPr>
        <p:spPr>
          <a:xfrm>
            <a:off x="5037827" y="4280248"/>
            <a:ext cx="44767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ítulo 1">
            <a:extLst>
              <a:ext uri="{FF2B5EF4-FFF2-40B4-BE49-F238E27FC236}">
                <a16:creationId xmlns:a16="http://schemas.microsoft.com/office/drawing/2014/main" id="{CAEF50A7-6A29-4920-81C4-5276025D2AEC}"/>
              </a:ext>
            </a:extLst>
          </p:cNvPr>
          <p:cNvSpPr>
            <a:spLocks noGrp="1"/>
          </p:cNvSpPr>
          <p:nvPr>
            <p:ph type="title"/>
          </p:nvPr>
        </p:nvSpPr>
        <p:spPr/>
        <p:txBody>
          <a:bodyPr>
            <a:normAutofit/>
          </a:bodyPr>
          <a:lstStyle/>
          <a:p>
            <a:r>
              <a:rPr lang="es-ES" b="1" dirty="0"/>
              <a:t>Elliptic Curve Digital Signature Algorithm (ECDSA)</a:t>
            </a:r>
          </a:p>
        </p:txBody>
      </p:sp>
      <p:sp>
        <p:nvSpPr>
          <p:cNvPr id="5" name="Rectángulo 4">
            <a:extLst>
              <a:ext uri="{FF2B5EF4-FFF2-40B4-BE49-F238E27FC236}">
                <a16:creationId xmlns:a16="http://schemas.microsoft.com/office/drawing/2014/main" id="{B1FBE86D-1E49-402B-9ED4-13D3E061A81F}"/>
              </a:ext>
            </a:extLst>
          </p:cNvPr>
          <p:cNvSpPr/>
          <p:nvPr/>
        </p:nvSpPr>
        <p:spPr>
          <a:xfrm>
            <a:off x="4643929" y="2466547"/>
            <a:ext cx="1712646" cy="23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Entero k aleatorio</a:t>
            </a:r>
          </a:p>
        </p:txBody>
      </p:sp>
      <p:sp>
        <p:nvSpPr>
          <p:cNvPr id="6" name="Rectángulo 5">
            <a:extLst>
              <a:ext uri="{FF2B5EF4-FFF2-40B4-BE49-F238E27FC236}">
                <a16:creationId xmlns:a16="http://schemas.microsoft.com/office/drawing/2014/main" id="{43D4F4D8-D08E-44F0-A163-77921E001F2C}"/>
              </a:ext>
            </a:extLst>
          </p:cNvPr>
          <p:cNvSpPr/>
          <p:nvPr/>
        </p:nvSpPr>
        <p:spPr>
          <a:xfrm>
            <a:off x="4948812" y="2893332"/>
            <a:ext cx="10858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kP</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 (x, y)</a:t>
            </a:r>
          </a:p>
        </p:txBody>
      </p:sp>
      <p:sp>
        <p:nvSpPr>
          <p:cNvPr id="7" name="Rombo 6">
            <a:extLst>
              <a:ext uri="{FF2B5EF4-FFF2-40B4-BE49-F238E27FC236}">
                <a16:creationId xmlns:a16="http://schemas.microsoft.com/office/drawing/2014/main" id="{812AC62B-0FE0-4E2E-859C-437916E65D59}"/>
              </a:ext>
            </a:extLst>
          </p:cNvPr>
          <p:cNvSpPr/>
          <p:nvPr/>
        </p:nvSpPr>
        <p:spPr>
          <a:xfrm>
            <a:off x="4888794" y="3763265"/>
            <a:ext cx="1222916" cy="6266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r = 0</a:t>
            </a:r>
          </a:p>
        </p:txBody>
      </p:sp>
      <p:sp>
        <p:nvSpPr>
          <p:cNvPr id="10" name="Rectángulo: esquinas diagonales redondeadas 9">
            <a:extLst>
              <a:ext uri="{FF2B5EF4-FFF2-40B4-BE49-F238E27FC236}">
                <a16:creationId xmlns:a16="http://schemas.microsoft.com/office/drawing/2014/main" id="{C5CEE525-5D65-43FF-9D18-5A98239860D4}"/>
              </a:ext>
            </a:extLst>
          </p:cNvPr>
          <p:cNvSpPr/>
          <p:nvPr/>
        </p:nvSpPr>
        <p:spPr>
          <a:xfrm>
            <a:off x="6698037" y="4589428"/>
            <a:ext cx="1132557" cy="57073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Clave privada d</a:t>
            </a:r>
          </a:p>
        </p:txBody>
      </p:sp>
      <p:sp>
        <p:nvSpPr>
          <p:cNvPr id="11" name="Rombo 10">
            <a:extLst>
              <a:ext uri="{FF2B5EF4-FFF2-40B4-BE49-F238E27FC236}">
                <a16:creationId xmlns:a16="http://schemas.microsoft.com/office/drawing/2014/main" id="{EA3030AF-FB7A-4D76-A75C-F7F3D67ADD36}"/>
              </a:ext>
            </a:extLst>
          </p:cNvPr>
          <p:cNvSpPr/>
          <p:nvPr/>
        </p:nvSpPr>
        <p:spPr>
          <a:xfrm>
            <a:off x="4875220" y="5433494"/>
            <a:ext cx="1236490" cy="57455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 = 0</a:t>
            </a:r>
          </a:p>
        </p:txBody>
      </p:sp>
      <p:sp>
        <p:nvSpPr>
          <p:cNvPr id="12" name="Elipse 11">
            <a:extLst>
              <a:ext uri="{FF2B5EF4-FFF2-40B4-BE49-F238E27FC236}">
                <a16:creationId xmlns:a16="http://schemas.microsoft.com/office/drawing/2014/main" id="{F9BD85F8-CA6A-4051-AE32-01A91F9D4B5A}"/>
              </a:ext>
            </a:extLst>
          </p:cNvPr>
          <p:cNvSpPr/>
          <p:nvPr/>
        </p:nvSpPr>
        <p:spPr>
          <a:xfrm>
            <a:off x="8983042" y="5821292"/>
            <a:ext cx="86677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FIN</a:t>
            </a:r>
          </a:p>
        </p:txBody>
      </p:sp>
      <p:sp>
        <p:nvSpPr>
          <p:cNvPr id="13" name="Rectángulo 12">
            <a:extLst>
              <a:ext uri="{FF2B5EF4-FFF2-40B4-BE49-F238E27FC236}">
                <a16:creationId xmlns:a16="http://schemas.microsoft.com/office/drawing/2014/main" id="{88A5B883-B0B2-4E7E-9D75-D7C1F4F6151C}"/>
              </a:ext>
            </a:extLst>
          </p:cNvPr>
          <p:cNvSpPr/>
          <p:nvPr/>
        </p:nvSpPr>
        <p:spPr>
          <a:xfrm>
            <a:off x="4782895" y="3426841"/>
            <a:ext cx="1407882" cy="239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r = x (mod n)</a:t>
            </a:r>
          </a:p>
        </p:txBody>
      </p:sp>
      <p:cxnSp>
        <p:nvCxnSpPr>
          <p:cNvPr id="14" name="Conector: angular 13">
            <a:extLst>
              <a:ext uri="{FF2B5EF4-FFF2-40B4-BE49-F238E27FC236}">
                <a16:creationId xmlns:a16="http://schemas.microsoft.com/office/drawing/2014/main" id="{2179560F-21E0-472D-9EC1-B88D922D6A01}"/>
              </a:ext>
            </a:extLst>
          </p:cNvPr>
          <p:cNvCxnSpPr>
            <a:cxnSpLocks/>
            <a:stCxn id="15" idx="2"/>
          </p:cNvCxnSpPr>
          <p:nvPr/>
        </p:nvCxnSpPr>
        <p:spPr>
          <a:xfrm rot="16200000" flipH="1">
            <a:off x="3465466" y="3666279"/>
            <a:ext cx="905686" cy="14779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A65C4639-63AF-4245-802A-F955B0A2E0F3}"/>
              </a:ext>
            </a:extLst>
          </p:cNvPr>
          <p:cNvSpPr/>
          <p:nvPr/>
        </p:nvSpPr>
        <p:spPr>
          <a:xfrm>
            <a:off x="2583997" y="3653977"/>
            <a:ext cx="1190641" cy="298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 = H(m)</a:t>
            </a:r>
          </a:p>
        </p:txBody>
      </p:sp>
      <p:sp>
        <p:nvSpPr>
          <p:cNvPr id="17" name="Cuadro de texto 212">
            <a:extLst>
              <a:ext uri="{FF2B5EF4-FFF2-40B4-BE49-F238E27FC236}">
                <a16:creationId xmlns:a16="http://schemas.microsoft.com/office/drawing/2014/main" id="{5BF82234-BC2E-46F1-B623-F8F928ADE621}"/>
              </a:ext>
            </a:extLst>
          </p:cNvPr>
          <p:cNvSpPr txBox="1"/>
          <p:nvPr/>
        </p:nvSpPr>
        <p:spPr>
          <a:xfrm>
            <a:off x="6411233" y="5386627"/>
            <a:ext cx="502119" cy="28787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Si</a:t>
            </a:r>
          </a:p>
        </p:txBody>
      </p:sp>
      <p:sp>
        <p:nvSpPr>
          <p:cNvPr id="18" name="Elipse 17">
            <a:extLst>
              <a:ext uri="{FF2B5EF4-FFF2-40B4-BE49-F238E27FC236}">
                <a16:creationId xmlns:a16="http://schemas.microsoft.com/office/drawing/2014/main" id="{DA316A73-4931-4852-83FD-6F92512F0733}"/>
              </a:ext>
            </a:extLst>
          </p:cNvPr>
          <p:cNvSpPr/>
          <p:nvPr/>
        </p:nvSpPr>
        <p:spPr>
          <a:xfrm>
            <a:off x="4875003" y="1845734"/>
            <a:ext cx="122099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INICIO</a:t>
            </a:r>
          </a:p>
        </p:txBody>
      </p:sp>
      <p:sp>
        <p:nvSpPr>
          <p:cNvPr id="19" name="Cuadro de texto 186">
            <a:extLst>
              <a:ext uri="{FF2B5EF4-FFF2-40B4-BE49-F238E27FC236}">
                <a16:creationId xmlns:a16="http://schemas.microsoft.com/office/drawing/2014/main" id="{D87F4FCB-D479-483A-8249-3FDF8A865811}"/>
              </a:ext>
            </a:extLst>
          </p:cNvPr>
          <p:cNvSpPr txBox="1"/>
          <p:nvPr/>
        </p:nvSpPr>
        <p:spPr>
          <a:xfrm>
            <a:off x="4036675" y="3198132"/>
            <a:ext cx="389457" cy="2381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Si</a:t>
            </a:r>
            <a:endParaRPr lang="es-E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Rectángulo 19">
            <a:extLst>
              <a:ext uri="{FF2B5EF4-FFF2-40B4-BE49-F238E27FC236}">
                <a16:creationId xmlns:a16="http://schemas.microsoft.com/office/drawing/2014/main" id="{71E60AC2-2237-49CD-AC7A-158E66C8BE69}"/>
              </a:ext>
            </a:extLst>
          </p:cNvPr>
          <p:cNvSpPr/>
          <p:nvPr/>
        </p:nvSpPr>
        <p:spPr>
          <a:xfrm>
            <a:off x="6626141" y="5834566"/>
            <a:ext cx="1642646"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Firma(m) = (r, s)</a:t>
            </a:r>
          </a:p>
        </p:txBody>
      </p:sp>
      <p:sp>
        <p:nvSpPr>
          <p:cNvPr id="22" name="Rectángulo: esquinas diagonales redondeadas 21">
            <a:extLst>
              <a:ext uri="{FF2B5EF4-FFF2-40B4-BE49-F238E27FC236}">
                <a16:creationId xmlns:a16="http://schemas.microsoft.com/office/drawing/2014/main" id="{0C348FA4-7D35-4292-AF5B-93DC4EE8788F}"/>
              </a:ext>
            </a:extLst>
          </p:cNvPr>
          <p:cNvSpPr/>
          <p:nvPr/>
        </p:nvSpPr>
        <p:spPr>
          <a:xfrm>
            <a:off x="2554878" y="2917380"/>
            <a:ext cx="1190641" cy="47996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Mensaje m</a:t>
            </a:r>
          </a:p>
        </p:txBody>
      </p:sp>
      <p:cxnSp>
        <p:nvCxnSpPr>
          <p:cNvPr id="23" name="Conector recto de flecha 22">
            <a:extLst>
              <a:ext uri="{FF2B5EF4-FFF2-40B4-BE49-F238E27FC236}">
                <a16:creationId xmlns:a16="http://schemas.microsoft.com/office/drawing/2014/main" id="{A71D774B-B2A8-48D1-8265-1B19EED8602B}"/>
              </a:ext>
            </a:extLst>
          </p:cNvPr>
          <p:cNvCxnSpPr>
            <a:cxnSpLocks/>
            <a:endCxn id="15" idx="0"/>
          </p:cNvCxnSpPr>
          <p:nvPr/>
        </p:nvCxnSpPr>
        <p:spPr>
          <a:xfrm>
            <a:off x="3179317" y="3386277"/>
            <a:ext cx="1" cy="26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1BAA2679-8580-4B7F-B61B-1AB56566EE58}"/>
              </a:ext>
            </a:extLst>
          </p:cNvPr>
          <p:cNvSpPr/>
          <p:nvPr/>
        </p:nvSpPr>
        <p:spPr>
          <a:xfrm>
            <a:off x="4682900" y="4646087"/>
            <a:ext cx="1634704" cy="45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 = k</a:t>
            </a:r>
            <a:r>
              <a:rPr lang="es-E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 + </a:t>
            </a:r>
            <a:r>
              <a:rPr lang="es-ES" sz="16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mod n</a:t>
            </a:r>
          </a:p>
        </p:txBody>
      </p:sp>
      <p:cxnSp>
        <p:nvCxnSpPr>
          <p:cNvPr id="41" name="Conector recto de flecha 40">
            <a:extLst>
              <a:ext uri="{FF2B5EF4-FFF2-40B4-BE49-F238E27FC236}">
                <a16:creationId xmlns:a16="http://schemas.microsoft.com/office/drawing/2014/main" id="{D3F277D6-2252-4DB8-B591-A2BD658886F8}"/>
              </a:ext>
            </a:extLst>
          </p:cNvPr>
          <p:cNvCxnSpPr>
            <a:cxnSpLocks/>
            <a:stCxn id="7" idx="2"/>
            <a:endCxn id="24" idx="0"/>
          </p:cNvCxnSpPr>
          <p:nvPr/>
        </p:nvCxnSpPr>
        <p:spPr>
          <a:xfrm>
            <a:off x="5500252" y="4389912"/>
            <a:ext cx="0" cy="25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r 47">
            <a:extLst>
              <a:ext uri="{FF2B5EF4-FFF2-40B4-BE49-F238E27FC236}">
                <a16:creationId xmlns:a16="http://schemas.microsoft.com/office/drawing/2014/main" id="{35F49B61-AF1E-4B69-B0F5-6098DD955E72}"/>
              </a:ext>
            </a:extLst>
          </p:cNvPr>
          <p:cNvCxnSpPr>
            <a:cxnSpLocks/>
            <a:stCxn id="7" idx="1"/>
            <a:endCxn id="5" idx="1"/>
          </p:cNvCxnSpPr>
          <p:nvPr/>
        </p:nvCxnSpPr>
        <p:spPr>
          <a:xfrm rot="10800000">
            <a:off x="4643930" y="2585937"/>
            <a:ext cx="244865" cy="1490652"/>
          </a:xfrm>
          <a:prstGeom prst="bentConnector3">
            <a:avLst>
              <a:gd name="adj1" fmla="val 1933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6F6EC1C2-D98E-4978-BA03-15AB62F28305}"/>
              </a:ext>
            </a:extLst>
          </p:cNvPr>
          <p:cNvCxnSpPr>
            <a:cxnSpLocks/>
            <a:stCxn id="18" idx="4"/>
            <a:endCxn id="5" idx="0"/>
          </p:cNvCxnSpPr>
          <p:nvPr/>
        </p:nvCxnSpPr>
        <p:spPr>
          <a:xfrm>
            <a:off x="5485502" y="2312459"/>
            <a:ext cx="14750" cy="154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a:extLst>
              <a:ext uri="{FF2B5EF4-FFF2-40B4-BE49-F238E27FC236}">
                <a16:creationId xmlns:a16="http://schemas.microsoft.com/office/drawing/2014/main" id="{0B1F06D4-554A-4549-99AF-9E2AA246B366}"/>
              </a:ext>
            </a:extLst>
          </p:cNvPr>
          <p:cNvCxnSpPr>
            <a:cxnSpLocks/>
            <a:stCxn id="5" idx="2"/>
            <a:endCxn id="6" idx="0"/>
          </p:cNvCxnSpPr>
          <p:nvPr/>
        </p:nvCxnSpPr>
        <p:spPr>
          <a:xfrm flipH="1">
            <a:off x="5491737" y="2705327"/>
            <a:ext cx="8515" cy="18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F0310D31-A905-48B8-AC64-3F37F0FCAAAA}"/>
              </a:ext>
            </a:extLst>
          </p:cNvPr>
          <p:cNvCxnSpPr>
            <a:cxnSpLocks/>
            <a:stCxn id="6" idx="2"/>
            <a:endCxn id="13" idx="0"/>
          </p:cNvCxnSpPr>
          <p:nvPr/>
        </p:nvCxnSpPr>
        <p:spPr>
          <a:xfrm flipH="1">
            <a:off x="5486836" y="3198132"/>
            <a:ext cx="4901" cy="22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2613EAD-3A4C-4E4C-94F7-0C3DD8D30C38}"/>
              </a:ext>
            </a:extLst>
          </p:cNvPr>
          <p:cNvCxnSpPr>
            <a:cxnSpLocks/>
            <a:stCxn id="13" idx="2"/>
            <a:endCxn id="7" idx="0"/>
          </p:cNvCxnSpPr>
          <p:nvPr/>
        </p:nvCxnSpPr>
        <p:spPr>
          <a:xfrm>
            <a:off x="5486836" y="3666221"/>
            <a:ext cx="13416" cy="9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BFD6B8B5-C792-46BC-A959-4BA7A67EB6B8}"/>
              </a:ext>
            </a:extLst>
          </p:cNvPr>
          <p:cNvCxnSpPr>
            <a:cxnSpLocks/>
            <a:stCxn id="10" idx="2"/>
            <a:endCxn id="24" idx="3"/>
          </p:cNvCxnSpPr>
          <p:nvPr/>
        </p:nvCxnSpPr>
        <p:spPr>
          <a:xfrm flipH="1">
            <a:off x="6317604" y="4874796"/>
            <a:ext cx="3804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EF96B223-71ED-4727-89FE-500E2A286338}"/>
              </a:ext>
            </a:extLst>
          </p:cNvPr>
          <p:cNvCxnSpPr>
            <a:cxnSpLocks/>
            <a:stCxn id="24" idx="2"/>
            <a:endCxn id="11" idx="0"/>
          </p:cNvCxnSpPr>
          <p:nvPr/>
        </p:nvCxnSpPr>
        <p:spPr>
          <a:xfrm flipH="1">
            <a:off x="5493465" y="5103506"/>
            <a:ext cx="6787" cy="32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angular 117">
            <a:extLst>
              <a:ext uri="{FF2B5EF4-FFF2-40B4-BE49-F238E27FC236}">
                <a16:creationId xmlns:a16="http://schemas.microsoft.com/office/drawing/2014/main" id="{50EA0F0E-2FC3-446A-8A29-37BE94CA6FD9}"/>
              </a:ext>
            </a:extLst>
          </p:cNvPr>
          <p:cNvCxnSpPr>
            <a:cxnSpLocks/>
            <a:stCxn id="11" idx="2"/>
            <a:endCxn id="20" idx="1"/>
          </p:cNvCxnSpPr>
          <p:nvPr/>
        </p:nvCxnSpPr>
        <p:spPr>
          <a:xfrm rot="16200000" flipH="1">
            <a:off x="6046530" y="5454980"/>
            <a:ext cx="26546" cy="1132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85F3DB87-C96A-43A5-98D5-2F2FFC442DB7}"/>
              </a:ext>
            </a:extLst>
          </p:cNvPr>
          <p:cNvCxnSpPr>
            <a:cxnSpLocks/>
            <a:stCxn id="20" idx="3"/>
            <a:endCxn id="12" idx="2"/>
          </p:cNvCxnSpPr>
          <p:nvPr/>
        </p:nvCxnSpPr>
        <p:spPr>
          <a:xfrm flipV="1">
            <a:off x="8268787" y="6021317"/>
            <a:ext cx="714255" cy="1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angular 159">
            <a:extLst>
              <a:ext uri="{FF2B5EF4-FFF2-40B4-BE49-F238E27FC236}">
                <a16:creationId xmlns:a16="http://schemas.microsoft.com/office/drawing/2014/main" id="{1676E7FE-A73B-47E4-9204-5F7230C9F5D1}"/>
              </a:ext>
            </a:extLst>
          </p:cNvPr>
          <p:cNvCxnSpPr>
            <a:stCxn id="11" idx="3"/>
            <a:endCxn id="5" idx="3"/>
          </p:cNvCxnSpPr>
          <p:nvPr/>
        </p:nvCxnSpPr>
        <p:spPr>
          <a:xfrm flipV="1">
            <a:off x="6111710" y="2585937"/>
            <a:ext cx="244865" cy="3134833"/>
          </a:xfrm>
          <a:prstGeom prst="bentConnector3">
            <a:avLst>
              <a:gd name="adj1" fmla="val 88227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2" name="Imagen 161">
            <a:extLst>
              <a:ext uri="{FF2B5EF4-FFF2-40B4-BE49-F238E27FC236}">
                <a16:creationId xmlns:a16="http://schemas.microsoft.com/office/drawing/2014/main" id="{7434BF0E-B721-4EF0-B8D3-7DF6F0B0C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194" y="5612645"/>
            <a:ext cx="1803806" cy="1237957"/>
          </a:xfrm>
          <a:prstGeom prst="rect">
            <a:avLst/>
          </a:prstGeom>
        </p:spPr>
      </p:pic>
      <p:pic>
        <p:nvPicPr>
          <p:cNvPr id="165" name="Picture 2" descr="Imagen relacionada">
            <a:extLst>
              <a:ext uri="{FF2B5EF4-FFF2-40B4-BE49-F238E27FC236}">
                <a16:creationId xmlns:a16="http://schemas.microsoft.com/office/drawing/2014/main" id="{110D5565-5790-435C-AA7F-3EAFC9E76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992"/>
            <a:ext cx="1557867" cy="1271728"/>
          </a:xfrm>
          <a:prstGeom prst="rect">
            <a:avLst/>
          </a:prstGeom>
          <a:noFill/>
          <a:extLst>
            <a:ext uri="{909E8E84-426E-40DD-AFC4-6F175D3DCCD1}">
              <a14:hiddenFill xmlns:a14="http://schemas.microsoft.com/office/drawing/2010/main">
                <a:solidFill>
                  <a:srgbClr val="FFFFFF"/>
                </a:solidFill>
              </a14:hiddenFill>
            </a:ext>
          </a:extLst>
        </p:spPr>
      </p:pic>
      <p:pic>
        <p:nvPicPr>
          <p:cNvPr id="166" name="Imagen 165">
            <a:extLst>
              <a:ext uri="{FF2B5EF4-FFF2-40B4-BE49-F238E27FC236}">
                <a16:creationId xmlns:a16="http://schemas.microsoft.com/office/drawing/2014/main" id="{DD98578A-4FC1-4005-B9EE-12E81AE3C9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2132" y="7399"/>
            <a:ext cx="1049867" cy="999656"/>
          </a:xfrm>
          <a:prstGeom prst="rect">
            <a:avLst/>
          </a:prstGeom>
        </p:spPr>
      </p:pic>
    </p:spTree>
    <p:extLst>
      <p:ext uri="{BB962C8B-B14F-4D97-AF65-F5344CB8AC3E}">
        <p14:creationId xmlns:p14="http://schemas.microsoft.com/office/powerpoint/2010/main" val="337936245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TM02900722[[fn=Sala de juntas (ion)]]</Template>
  <TotalTime>13154</TotalTime>
  <Words>1019</Words>
  <Application>Microsoft Office PowerPoint</Application>
  <PresentationFormat>Panorámica</PresentationFormat>
  <Paragraphs>151</Paragraphs>
  <Slides>18</Slides>
  <Notes>8</Notes>
  <HiddenSlides>4</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18</vt:i4>
      </vt:variant>
    </vt:vector>
  </HeadingPairs>
  <TitlesOfParts>
    <vt:vector size="27" baseType="lpstr">
      <vt:lpstr>Arial</vt:lpstr>
      <vt:lpstr>Calibri</vt:lpstr>
      <vt:lpstr>Calibri Light</vt:lpstr>
      <vt:lpstr>Cambria Math</vt:lpstr>
      <vt:lpstr>Times New Roman</vt:lpstr>
      <vt:lpstr>Wingdings</vt:lpstr>
      <vt:lpstr>Wingdings 2</vt:lpstr>
      <vt:lpstr>HDOfficeLightV0</vt:lpstr>
      <vt:lpstr>Retrospección</vt:lpstr>
      <vt:lpstr>Análisis e implementación del Algoritmo de Firma Digital de Curvas Elípticas Múltiples (MECDSA) para Blockchain</vt:lpstr>
      <vt:lpstr>Índice</vt:lpstr>
      <vt:lpstr>Motivaciones y objetivos</vt:lpstr>
      <vt:lpstr>Tipos de cifrado: simétrico y asimétrico</vt:lpstr>
      <vt:lpstr>Firma digital</vt:lpstr>
      <vt:lpstr>Curva elíptica</vt:lpstr>
      <vt:lpstr>Curva elíptica</vt:lpstr>
      <vt:lpstr>Curva elíptica</vt:lpstr>
      <vt:lpstr>Elliptic Curve Digital Signature Algorithm (ECDSA)</vt:lpstr>
      <vt:lpstr>Multiple Elliptic Curve Digital Signature Algorithm (MECDSA)</vt:lpstr>
      <vt:lpstr>Implementación</vt:lpstr>
      <vt:lpstr>Implementación</vt:lpstr>
      <vt:lpstr>Implementación</vt:lpstr>
      <vt:lpstr>Implementación</vt:lpstr>
      <vt:lpstr>Implementación</vt:lpstr>
      <vt:lpstr>Implementación</vt:lpstr>
      <vt:lpstr>Conclusiones y dificultades</vt:lpstr>
      <vt:lpstr>Propuestas de mejora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Andrea del Nido García</dc:creator>
  <cp:lastModifiedBy>Andrea del Nido García</cp:lastModifiedBy>
  <cp:revision>262</cp:revision>
  <cp:lastPrinted>2019-06-14T16:20:20Z</cp:lastPrinted>
  <dcterms:created xsi:type="dcterms:W3CDTF">2019-06-07T16:21:12Z</dcterms:created>
  <dcterms:modified xsi:type="dcterms:W3CDTF">2019-06-16T19:43:56Z</dcterms:modified>
</cp:coreProperties>
</file>