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ermanent Marker"/>
      <p:regular r:id="rId16"/>
    </p:embeddedFont>
    <p:embeddedFont>
      <p:font typeface="Bree Serif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BreeSerif-regular.fntdata"/><Relationship Id="rId16" Type="http://schemas.openxmlformats.org/officeDocument/2006/relationships/font" Target="fonts/PermanentMark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60aa2d29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60aa2d29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60aa2d29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60aa2d29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60aa2d290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60aa2d290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d35723e9f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d35723e9f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d35723e9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d35723e9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d35723e9f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d35723e9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d35723e9f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d35723e9f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60aa2d29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60aa2d2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60aa2d29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60aa2d29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tabelog.com/tw/osaka/A2701/A270202/2708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aps.app.goo.gl/35Trg4qcbXanDiQL9?g_st=ic" TargetMode="External"/><Relationship Id="rId4" Type="http://schemas.openxmlformats.org/officeDocument/2006/relationships/hyperlink" Target="https://maps.app.goo.gl/35Trg4qcbXanDiQL9?g_st=ic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westjr.co.jp/global/tc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cafe-gram.com/hongkong/" TargetMode="External"/><Relationship Id="rId4" Type="http://schemas.openxmlformats.org/officeDocument/2006/relationships/hyperlink" Target="https://oninikabouumeda.owst.jp/" TargetMode="External"/><Relationship Id="rId5" Type="http://schemas.openxmlformats.org/officeDocument/2006/relationships/hyperlink" Target="https://www.google.com/maps/place/%E6%A2%85%E7%94%B0%E8%97%8D%E5%A4%A9%E5%A4%A7%E6%A8%93/@34.6962244,135.4888455,14.25z/data=!3m1!5s0x6000e688863f7021:0x4ceb5b0522a7c0c0!4m6!3m5!1s0x6000e6889074276f:0x57c2e32670decafd!8m2!3d34.7052872!4d135.4896527!16zL20vMDNfZjE3?authuser=0&amp;entry=ttu&amp;g_ep=EgoyMDI1MDUyOC4wIKXMDSoASAFQAw%3D%3D" TargetMode="External"/><Relationship Id="rId6" Type="http://schemas.openxmlformats.org/officeDocument/2006/relationships/hyperlink" Target="https://www.google.com/maps/place/Oasis+Naniwa/@34.4258714,135.1770384,9.96z/data=!4m9!3m8!1s0x6000dd84a3c9ce3b:0xaf9ca84f66dfb1c!5m2!4m1!1i2!8m2!3d34.6366605!4d135.4925953!16s%2Fg%2F11lfzgf800?authuser=0&amp;entry=ttu&amp;g_ep=EgoyMDI1MDUyOC4wIKXMDSoASAFQAw%3D%3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instagram.com/p/DHQUgo3yRo3/" TargetMode="External"/><Relationship Id="rId4" Type="http://schemas.openxmlformats.org/officeDocument/2006/relationships/hyperlink" Target="https://tabelog.com/osaka/A2701/A270101/27003766/" TargetMode="External"/><Relationship Id="rId5" Type="http://schemas.openxmlformats.org/officeDocument/2006/relationships/hyperlink" Target="https://tabelog.com/osaka/A2701/A270101/27000297/" TargetMode="External"/><Relationship Id="rId6" Type="http://schemas.openxmlformats.org/officeDocument/2006/relationships/hyperlink" Target="https://tabelog.com/osaka/A2701/A270101/27003766/dtlmap/?utm_source=chatgpt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abelog.com/tw/kyoto/A2601/A260101/26035504/" TargetMode="External"/><Relationship Id="rId4" Type="http://schemas.openxmlformats.org/officeDocument/2006/relationships/hyperlink" Target="https://tabelog.com/tw/kyoto/A2601/A260201/26029024/" TargetMode="External"/><Relationship Id="rId5" Type="http://schemas.openxmlformats.org/officeDocument/2006/relationships/hyperlink" Target="https://tabelog.com/tw/kyoto/A2601/A260201/26014352/?msockid=084a4ee3e19e68711b2c5b26e0e369dc" TargetMode="External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w.wamazing.com/media/article/a-3276/" TargetMode="External"/><Relationship Id="rId4" Type="http://schemas.openxmlformats.org/officeDocument/2006/relationships/hyperlink" Target="https://hk.trip.com/moments/detail/tokyo-294-123811578/" TargetMode="External"/><Relationship Id="rId5" Type="http://schemas.openxmlformats.org/officeDocument/2006/relationships/hyperlink" Target="https://tw.wamazing.com/media/article/a-317/" TargetMode="External"/><Relationship Id="rId6" Type="http://schemas.openxmlformats.org/officeDocument/2006/relationships/hyperlink" Target="https://tabelog.com/tw/kyoto/A2601/A260403/26000403/" TargetMode="External"/><Relationship Id="rId7" Type="http://schemas.openxmlformats.org/officeDocument/2006/relationships/hyperlink" Target="https://tabelog.com/tw/kyoto/A2601/A260403/26025248/" TargetMode="External"/><Relationship Id="rId8" Type="http://schemas.openxmlformats.org/officeDocument/2006/relationships/hyperlink" Target="https://tabelog.com/tw/osaka/A2701/A270202/27026844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byodoin.or.jp/" TargetMode="External"/><Relationship Id="rId4" Type="http://schemas.openxmlformats.org/officeDocument/2006/relationships/hyperlink" Target="https://tabelog.com/tw/kyoto/A2607/A260701/26000722/" TargetMode="External"/><Relationship Id="rId10" Type="http://schemas.openxmlformats.org/officeDocument/2006/relationships/hyperlink" Target="https://www.google.com/maps/place/%E9%81%94%E6%91%A9%E4%B8%B2%E7%82%B8+%E6%96%B0%E4%B8%96%E7%95%8C%E7%B8%BD%E6%9C%AC%E5%BA%97/@34.6515748,135.5036283,17z/data=!3m1!4b1!4m6!3m5!1s0x6000e76009075ee5:0xeed4bda269c8a677!8m2!3d34.6515704!4d135.5062032!16s%2Fg%2F1x5fb7fm?entry=ttu&amp;g_ep=EgoyMDI1MDYxMS4wIKXMDSoASAFQAw%3D%3D" TargetMode="External"/><Relationship Id="rId9" Type="http://schemas.openxmlformats.org/officeDocument/2006/relationships/hyperlink" Target="https://www.google.com/maps/place/%E5%AE%87%E6%B2%BB%E7%A5%9E%E7%A4%BE+(%E5%85%94%E5%AD%90%E7%A5%9E%E7%A4%BE%EF%BC%89/@34.8915143,135.808433,17z/data=!4m10!1m2!2m1!1z5a6H5rK756We56S-!3m6!1s0x600111731014cfd9:0xe47629bd29c85f14!8m2!3d34.8910925!4d135.8107205!15sCgzlrofmsrvnpZ7npL6SAQ1zaGludG9fc2hyaW5lqgE1EAEyHhABIhp6W24rmWq8G4YQ_JUAQ71iJLrB9Q6HQECDKDIREAIiDeWuh-ayuyDnpZ7npL7gAQA!16s%2Fm%2F0pdnrh6?entry=ttu&amp;g_ep=EgoyMDI1MDYxMS4wIKXMDSoASAFQAw%3D%3D" TargetMode="External"/><Relationship Id="rId5" Type="http://schemas.openxmlformats.org/officeDocument/2006/relationships/hyperlink" Target="https://www.google.com/maps/place/%E9%80%9A%E5%9C%93%E6%9C%AC%E5%BA%97/@34.8932944,135.804701,17z/data=!3m1!4b1!4m6!3m5!1s0x6001110b1d4eb95b:0x1d2d5cd5bf1dd641!8m2!3d34.89329!4d135.8072759!16s%2Fg%2F1tdy_w8h?entry=ttu&amp;g_ep=EgoyMDI1MDYxMS4wIKXMDSoASAFQAw%3D%3D" TargetMode="External"/><Relationship Id="rId6" Type="http://schemas.openxmlformats.org/officeDocument/2006/relationships/hyperlink" Target="https://tabelog.com/tw/kyoto/A2607/A260701/26002107/" TargetMode="External"/><Relationship Id="rId7" Type="http://schemas.openxmlformats.org/officeDocument/2006/relationships/hyperlink" Target="https://www.google.com/maps/place/%E4%BC%8A%E8%97%A4%E4%B9%85%E5%8F%B3%E8%A1%9B%E9%96%80+JR%E5%AE%87%E6%B2%BB%E7%AB%99%E5%89%8D%E5%BA%97%E3%83%BB%E8%8C%B6%E6%88%BF/@34.8896785,135.7945629,16z/data=!4m10!1m2!2m1!1z5LyK6Jek5LmF5Y-z6KGb6ZaA!3m6!1s0x60011108e6246cc7:0xd82f0da4cda018ea!8m2!3d34.8896785!4d135.8012997!15sChLkvIrol6TkuYXlj7PooZvploAiA4gBAVoXIhXkvIrol6Qg5LmFIOWPsyDooZvploCSAQRjYWZlqgE9EAEyHhABIhoPkXZmiZBkwoMAFZPa9yFVKOq33szSuoCf3zIZEAIiFeS8iuiXpCDkuYUg5Y-zIOihm-mWgOABAA!16s%2Fg%2F11f_hn4q3r?entry=ttu&amp;g_ep=EgoyMDI1MDYxMS4wIKXMDSoASAFQAw%3D%3D" TargetMode="External"/><Relationship Id="rId8" Type="http://schemas.openxmlformats.org/officeDocument/2006/relationships/hyperlink" Target="https://www.google.com/maps/place/%E4%BC%8A%E8%97%A4%E4%B9%85%E5%8F%B3%E8%A1%9B%E9%96%80+%E5%B9%B3%E7%AD%89%E9%99%A2%E5%BA%97/@34.8896785,135.7945629,16z/data=!4m10!1m2!2m1!1z5LyK6Jek5LmF5Y-z6KGb6ZaA!3m6!1s0x6001110b834d8413:0xb4643563ccc276d3!8m2!3d34.8913359!4d135.8061581!15sChLkvIrol6TkuYXlj7PooZvploAiA4gBAVoXIhXkvIrol6Qg5LmFIOWPsyDooZvploCSAQl0ZWFfc3RvcmWqAT0QATIeEAEiGg-RdmaJkGTCgwAVk9r3IVUo6rfezNK6gJ_fMhkQAiIV5LyK6JekIOS5hSDlj7Mg6KGb6ZaA4AEA!16s%2Fg%2F12qgtjmdp?entry=ttu&amp;g_ep=EgoyMDI1MDYxMS4wIKXMDSoASAFQAw%3D%3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cafe-gram.com/hongkong/" TargetMode="External"/><Relationship Id="rId4" Type="http://schemas.openxmlformats.org/officeDocument/2006/relationships/hyperlink" Target="https://tabelog.com/osaka/A2701/A270201/27143808/" TargetMode="External"/><Relationship Id="rId5" Type="http://schemas.openxmlformats.org/officeDocument/2006/relationships/hyperlink" Target="https://tabelog.com/osaka/A2701/A270201/2711812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3695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日本行</a:t>
            </a:r>
            <a:endParaRPr>
              <a:solidFill>
                <a:srgbClr val="0000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460800" y="2782225"/>
            <a:ext cx="60729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zh-TW" sz="1750">
                <a:latin typeface="Permanent Marker"/>
                <a:ea typeface="Permanent Marker"/>
                <a:cs typeface="Permanent Marker"/>
                <a:sym typeface="Permanent Marker"/>
              </a:rPr>
              <a:t>by</a:t>
            </a:r>
            <a:r>
              <a:rPr lang="zh-TW" sz="1750">
                <a:latin typeface="Permanent Marker"/>
                <a:ea typeface="Permanent Marker"/>
                <a:cs typeface="Permanent Marker"/>
                <a:sym typeface="Permanent Marker"/>
              </a:rPr>
              <a:t>不想睡沙發&amp;打一打就不玩&amp;我的星聲不見</a:t>
            </a:r>
            <a:r>
              <a:rPr lang="zh-TW" sz="1750">
                <a:latin typeface="Bree Serif"/>
                <a:ea typeface="Bree Serif"/>
                <a:cs typeface="Bree Serif"/>
                <a:sym typeface="Bree Serif"/>
              </a:rPr>
              <a:t>了</a:t>
            </a:r>
            <a:endParaRPr sz="1750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261925" y="212950"/>
            <a:ext cx="85206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DAY7-10/6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 難波、心齋橋 瘋狂消費、臨空城outlet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JR關西地鐵周遊卷(可買迷你鐵路三日卷)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193550" y="1097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退房 &amp; 寄放行李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  09.00→ 退房 &amp; 一樓免費寄放行李（服務時間：AM 8:00 ~ PM 10:00）</a:t>
            </a:r>
            <a:endParaRPr sz="135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瘋狂採購          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09.30→ 心齋橋筋 / 難波地下街 / 唐吉訶德 / 無印良品 / GU / Loft</a:t>
            </a:r>
            <a:b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</a:b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(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難波・心齋橋)</a:t>
            </a:r>
            <a:r>
              <a:rPr b="1"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	  11.30→ 午餐:</a:t>
            </a:r>
            <a:r>
              <a:rPr lang="zh-TW" sz="1350" u="sng">
                <a:solidFill>
                  <a:schemeClr val="hlink"/>
                </a:solidFill>
                <a:latin typeface="DFKai-SB"/>
                <a:ea typeface="DFKai-SB"/>
                <a:cs typeface="DFKai-SB"/>
                <a:sym typeface="DFKai-SB"/>
                <a:hlinkClick r:id="rId3"/>
              </a:rPr>
              <a:t>炸牛排</a:t>
            </a:r>
            <a:b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</a:b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			       </a:t>
            </a:r>
            <a:r>
              <a:rPr i="1" lang="zh-TW" sz="1350">
                <a:latin typeface="DFKai-SB"/>
                <a:ea typeface="DFKai-SB"/>
                <a:cs typeface="DFKai-SB"/>
                <a:sym typeface="DFKai-SB"/>
              </a:rPr>
              <a:t>建議在此階段購齊所有戰利品，回住宿取行李前整理行李空間</a:t>
            </a:r>
            <a:endParaRPr i="1" sz="135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前往臨空城 Outlet 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13.00→ 回 OASIS NANIWA 取行李</a:t>
            </a:r>
            <a:b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</a:b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(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回住宿取行李)    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13.30→ 從新今宮站出發（搭乘 </a:t>
            </a:r>
            <a:r>
              <a:rPr lang="zh-TW" sz="1350">
                <a:solidFill>
                  <a:schemeClr val="lt1"/>
                </a:solidFill>
                <a:highlight>
                  <a:srgbClr val="ED404A"/>
                </a:highlight>
                <a:latin typeface="DFKai-SB"/>
                <a:ea typeface="DFKai-SB"/>
                <a:cs typeface="DFKai-SB"/>
                <a:sym typeface="DFKai-SB"/>
              </a:rPr>
              <a:t>JR大阪環狀線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→ </a:t>
            </a:r>
            <a:r>
              <a:rPr lang="zh-TW" sz="1350">
                <a:solidFill>
                  <a:schemeClr val="lt1"/>
                </a:solidFill>
                <a:highlight>
                  <a:srgbClr val="005ED1"/>
                </a:highlight>
                <a:latin typeface="DFKai-SB"/>
                <a:ea typeface="DFKai-SB"/>
                <a:cs typeface="DFKai-SB"/>
                <a:sym typeface="DFKai-SB"/>
              </a:rPr>
              <a:t>JR關空快速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）</a:t>
            </a:r>
            <a:b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</a:b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                      </a:t>
            </a:r>
            <a:r>
              <a:rPr i="1" lang="zh-TW" sz="1350">
                <a:latin typeface="DFKai-SB"/>
                <a:ea typeface="DFKai-SB"/>
                <a:cs typeface="DFKai-SB"/>
                <a:sym typeface="DFKai-SB"/>
              </a:rPr>
              <a:t>使用 JR West Pass or 關西機場快速，約需 1 小時</a:t>
            </a:r>
            <a:endParaRPr i="1" sz="135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臨空城 RP Outlet  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14.30→ 抵達臨空城 outlet（可逛 1.5 小時，注意機場報到時間）</a:t>
            </a:r>
            <a:endParaRPr sz="135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前往關西機場      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16.10→ Outlet 出站步行至臨空城站搭車（或搭南海電鐵 / JR 快速）</a:t>
            </a:r>
            <a:b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</a:b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  			  16.30→ 抵達關西機場</a:t>
            </a:r>
            <a:b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</a:b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	                  </a:t>
            </a:r>
            <a:r>
              <a:rPr i="1" lang="zh-TW" sz="135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建議 17:50 前完成報到與托運行李（航班：19:50）</a:t>
            </a:r>
            <a:endParaRPr i="1" sz="1350">
              <a:solidFill>
                <a:srgbClr val="FF0000"/>
              </a:solidFill>
              <a:highlight>
                <a:schemeClr val="lt1"/>
              </a:highlight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71525" y="287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住宿資訊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5191200" cy="3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FKai-SB"/>
              <a:buChar char="●"/>
            </a:pPr>
            <a:r>
              <a:rPr lang="zh-TW" sz="1400">
                <a:solidFill>
                  <a:schemeClr val="dk1"/>
                </a:solidFill>
                <a:highlight>
                  <a:srgbClr val="E6E6E6"/>
                </a:highlight>
                <a:latin typeface="DFKai-SB"/>
                <a:ea typeface="DFKai-SB"/>
                <a:cs typeface="DFKai-SB"/>
                <a:sym typeface="DFKai-SB"/>
              </a:rPr>
              <a:t>【</a:t>
            </a:r>
            <a:r>
              <a:rPr b="1" lang="zh-TW" sz="1400">
                <a:solidFill>
                  <a:schemeClr val="dk1"/>
                </a:solidFill>
                <a:highlight>
                  <a:srgbClr val="E6E6E6"/>
                </a:highlight>
                <a:latin typeface="DFKai-SB"/>
                <a:ea typeface="DFKai-SB"/>
                <a:cs typeface="DFKai-SB"/>
                <a:sym typeface="DFKai-SB"/>
              </a:rPr>
              <a:t>酒店名称】 OASIS NANIWA                                                           </a:t>
            </a:r>
            <a:endParaRPr b="1" sz="1400">
              <a:solidFill>
                <a:schemeClr val="dk1"/>
              </a:solidFill>
              <a:highlight>
                <a:srgbClr val="E6E6E6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>
                <a:solidFill>
                  <a:schemeClr val="dk1"/>
                </a:solidFill>
                <a:highlight>
                  <a:srgbClr val="E6E6E6"/>
                </a:highlight>
                <a:latin typeface="DFKai-SB"/>
                <a:ea typeface="DFKai-SB"/>
                <a:cs typeface="DFKai-SB"/>
                <a:sym typeface="DFKai-SB"/>
              </a:rPr>
              <a:t>【地址】 大阪市西成区潮路1-3-18</a:t>
            </a:r>
            <a:endParaRPr b="1" sz="1400">
              <a:solidFill>
                <a:schemeClr val="dk1"/>
              </a:solidFill>
              <a:highlight>
                <a:srgbClr val="E6E6E6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>
                <a:solidFill>
                  <a:schemeClr val="dk1"/>
                </a:solidFill>
                <a:highlight>
                  <a:srgbClr val="E6E6E6"/>
                </a:highlight>
                <a:latin typeface="DFKai-SB"/>
                <a:ea typeface="DFKai-SB"/>
                <a:cs typeface="DFKai-SB"/>
                <a:sym typeface="DFKai-SB"/>
              </a:rPr>
              <a:t>Google Map: </a:t>
            </a:r>
            <a:r>
              <a:rPr b="1" lang="zh-TW" sz="1400" u="sng">
                <a:solidFill>
                  <a:srgbClr val="1155CC"/>
                </a:solidFill>
                <a:highlight>
                  <a:srgbClr val="E6E6E6"/>
                </a:highlight>
                <a:latin typeface="DFKai-SB"/>
                <a:ea typeface="DFKai-SB"/>
                <a:cs typeface="DFKai-SB"/>
                <a:sym typeface="DFKai-S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https://maps.app.goo.gl/3</a:t>
            </a:r>
            <a:endParaRPr b="1" sz="2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 u="sng">
                <a:solidFill>
                  <a:srgbClr val="1155CC"/>
                </a:solidFill>
                <a:highlight>
                  <a:srgbClr val="E6E6E6"/>
                </a:highlight>
                <a:latin typeface="DFKai-SB"/>
                <a:ea typeface="DFKai-SB"/>
                <a:cs typeface="DFKai-SB"/>
                <a:sym typeface="DFKai-S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5Trg4qcbXanDiQL9?g_st=ic</a:t>
            </a:r>
            <a:endParaRPr b="1" sz="1400" u="sng">
              <a:solidFill>
                <a:srgbClr val="1155CC"/>
              </a:solidFill>
              <a:highlight>
                <a:srgbClr val="E6E6E6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>
                <a:solidFill>
                  <a:schemeClr val="dk1"/>
                </a:solidFill>
                <a:highlight>
                  <a:srgbClr val="E6E6E6"/>
                </a:highlight>
                <a:latin typeface="DFKai-SB"/>
                <a:ea typeface="DFKai-SB"/>
                <a:cs typeface="DFKai-SB"/>
                <a:sym typeface="DFKai-SB"/>
              </a:rPr>
              <a:t>【邮政编码】 557-0052</a:t>
            </a:r>
            <a:endParaRPr b="1" sz="1400">
              <a:solidFill>
                <a:schemeClr val="dk1"/>
              </a:solidFill>
              <a:highlight>
                <a:srgbClr val="E6E6E6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>
                <a:solidFill>
                  <a:schemeClr val="dk1"/>
                </a:solidFill>
                <a:highlight>
                  <a:srgbClr val="E6E6E6"/>
                </a:highlight>
                <a:latin typeface="DFKai-SB"/>
                <a:ea typeface="DFKai-SB"/>
                <a:cs typeface="DFKai-SB"/>
                <a:sym typeface="DFKai-SB"/>
              </a:rPr>
              <a:t>【入住时间】 2025-09-30 16:00后</a:t>
            </a:r>
            <a:endParaRPr b="1" sz="1400">
              <a:solidFill>
                <a:schemeClr val="dk1"/>
              </a:solidFill>
              <a:highlight>
                <a:srgbClr val="E6E6E6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>
                <a:solidFill>
                  <a:schemeClr val="dk1"/>
                </a:solidFill>
                <a:highlight>
                  <a:srgbClr val="E6E6E6"/>
                </a:highlight>
                <a:latin typeface="DFKai-SB"/>
                <a:ea typeface="DFKai-SB"/>
                <a:cs typeface="DFKai-SB"/>
                <a:sym typeface="DFKai-SB"/>
              </a:rPr>
              <a:t>【退房时间】 2025-10-06 10:00前</a:t>
            </a:r>
            <a:endParaRPr b="1" sz="1400">
              <a:solidFill>
                <a:schemeClr val="dk1"/>
              </a:solidFill>
              <a:highlight>
                <a:srgbClr val="E6E6E6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400">
                <a:solidFill>
                  <a:schemeClr val="dk1"/>
                </a:solidFill>
                <a:highlight>
                  <a:srgbClr val="E6E6E6"/>
                </a:highlight>
                <a:latin typeface="DFKai-SB"/>
                <a:ea typeface="DFKai-SB"/>
                <a:cs typeface="DFKai-SB"/>
                <a:sym typeface="DFKai-SB"/>
              </a:rPr>
              <a:t>【入住人数】：5</a:t>
            </a:r>
            <a:r>
              <a:rPr b="1" lang="zh-TW">
                <a:latin typeface="DFKai-SB"/>
                <a:ea typeface="DFKai-SB"/>
                <a:cs typeface="DFKai-SB"/>
                <a:sym typeface="DFKai-SB"/>
              </a:rPr>
              <a:t>                 </a:t>
            </a:r>
            <a:endParaRPr b="1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341663" y="4355375"/>
            <a:ext cx="244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(住宿到</a:t>
            </a:r>
            <a:r>
              <a:rPr lang="zh-TW" sz="16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心齋橋)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6874" y="287600"/>
            <a:ext cx="2231275" cy="40127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6510275" y="2353325"/>
            <a:ext cx="2273100" cy="862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3025" y="391325"/>
            <a:ext cx="2098650" cy="39640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11700" y="4355375"/>
            <a:ext cx="532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highlight>
                  <a:srgbClr val="E6E6E6"/>
                </a:highlight>
                <a:latin typeface="DFKai-SB"/>
                <a:ea typeface="DFKai-SB"/>
                <a:cs typeface="DFKai-SB"/>
                <a:sym typeface="DFKai-SB"/>
              </a:rPr>
              <a:t>行李存放信息：一楼大堂提供免费行李自助寄存服务。</a:t>
            </a:r>
            <a:endParaRPr sz="1200">
              <a:solidFill>
                <a:schemeClr val="dk1"/>
              </a:solidFill>
              <a:highlight>
                <a:srgbClr val="E6E6E6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200">
                <a:solidFill>
                  <a:schemeClr val="dk1"/>
                </a:solidFill>
                <a:highlight>
                  <a:srgbClr val="E6E6E6"/>
                </a:highlight>
                <a:latin typeface="DFKai-SB"/>
                <a:ea typeface="DFKai-SB"/>
                <a:cs typeface="DFKai-SB"/>
                <a:sym typeface="DFKai-SB"/>
              </a:rPr>
              <a:t>服务时间：入住当日AM 8:00―PM 10:00。</a:t>
            </a:r>
            <a:r>
              <a:rPr lang="zh-TW" sz="16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  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74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交通方式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66850" y="1159950"/>
            <a:ext cx="3980100" cy="1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TW"/>
              <a:t>JR</a:t>
            </a:r>
            <a:r>
              <a:rPr b="1" lang="zh-TW"/>
              <a:t> </a:t>
            </a:r>
            <a:r>
              <a:rPr b="1" lang="zh-TW"/>
              <a:t>6</a:t>
            </a:r>
            <a:r>
              <a:rPr b="1" lang="zh-TW"/>
              <a:t>日周遊卷</a:t>
            </a:r>
            <a:endParaRPr b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TW"/>
              <a:t>西瓜卡(私鐵)</a:t>
            </a:r>
            <a:endParaRPr b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TW"/>
              <a:t>離譜她媽給離譜開門 離譜到家了</a:t>
            </a:r>
            <a:br>
              <a:rPr b="1" lang="zh-TW"/>
            </a:br>
            <a:endParaRPr b="1"/>
          </a:p>
        </p:txBody>
      </p:sp>
      <p:sp>
        <p:nvSpPr>
          <p:cNvPr id="73" name="Google Shape;73;p15"/>
          <p:cNvSpPr txBox="1"/>
          <p:nvPr/>
        </p:nvSpPr>
        <p:spPr>
          <a:xfrm>
            <a:off x="5408600" y="8523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JR西日本官網（可查車次與時刻）</a:t>
            </a:r>
            <a:endParaRPr b="1" sz="12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🔗 </a:t>
            </a:r>
            <a:r>
              <a:rPr lang="zh-TW" sz="1200" u="sng">
                <a:solidFill>
                  <a:schemeClr val="hlink"/>
                </a:solidFill>
                <a:latin typeface="DFKai-SB"/>
                <a:ea typeface="DFKai-SB"/>
                <a:cs typeface="DFKai-SB"/>
                <a:sym typeface="DFKai-SB"/>
                <a:hlinkClick r:id="rId3"/>
              </a:rPr>
              <a:t>https://www.westjr.co.jp/global/tc/</a:t>
            </a:r>
            <a:endParaRPr sz="15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74" name="Google Shape;74;p15" title="螢幕擷取畫面 2025-06-27 20105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1800" y="1591250"/>
            <a:ext cx="3547574" cy="33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3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220">
                <a:latin typeface="DFKai-SB"/>
                <a:ea typeface="DFKai-SB"/>
                <a:cs typeface="DFKai-SB"/>
                <a:sym typeface="DFKai-SB"/>
              </a:rPr>
              <a:t>DAY1</a:t>
            </a:r>
            <a:r>
              <a:rPr lang="zh-TW" sz="2220">
                <a:latin typeface="DFKai-SB"/>
                <a:ea typeface="DFKai-SB"/>
                <a:cs typeface="DFKai-SB"/>
                <a:sym typeface="DFKai-SB"/>
              </a:rPr>
              <a:t>-9/30(二)</a:t>
            </a:r>
            <a:r>
              <a:rPr lang="zh-TW" sz="2220">
                <a:latin typeface="DFKai-SB"/>
                <a:ea typeface="DFKai-SB"/>
                <a:cs typeface="DFKai-SB"/>
                <a:sym typeface="DFKai-SB"/>
              </a:rPr>
              <a:t> 到達關西-梅田</a:t>
            </a:r>
            <a:r>
              <a:rPr lang="zh-TW" sz="2220">
                <a:latin typeface="DFKai-SB"/>
                <a:ea typeface="DFKai-SB"/>
                <a:cs typeface="DFKai-SB"/>
                <a:sym typeface="DFKai-SB"/>
              </a:rPr>
              <a:t>(要買JR關西地鐵周遊卷，七月份訂)</a:t>
            </a:r>
            <a:endParaRPr sz="222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002650"/>
            <a:ext cx="8520600" cy="3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抵達關西機場</a:t>
            </a:r>
            <a:r>
              <a:rPr lang="zh-TW" sz="13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⠀⠀⠀⠀⠀⠀⠀⠀⠀</a:t>
            </a:r>
            <a:r>
              <a:rPr lang="zh-TW" sz="13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10.25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→</a:t>
            </a:r>
            <a:br>
              <a:rPr lang="zh-TW" sz="13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</a:br>
            <a:r>
              <a:rPr b="1"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出關⠀⠀⠀⠀⠀⠀⠀⠀⠀⠀⠀⠀⠀⠀⠀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11.30→搭乘</a:t>
            </a:r>
            <a:r>
              <a:rPr lang="zh-TW" sz="1050">
                <a:solidFill>
                  <a:srgbClr val="FFFFFF"/>
                </a:solidFill>
                <a:highlight>
                  <a:srgbClr val="0077CE"/>
                </a:highlight>
              </a:rPr>
              <a:t>南海特急(私鐵)</a:t>
            </a:r>
            <a:r>
              <a:rPr lang="zh-TW" sz="1350">
                <a:solidFill>
                  <a:srgbClr val="1F1F1F"/>
                </a:solidFill>
                <a:highlight>
                  <a:srgbClr val="FFFFFF"/>
                </a:highlight>
                <a:latin typeface="DFKai-SB"/>
                <a:ea typeface="DFKai-SB"/>
                <a:cs typeface="DFKai-SB"/>
                <a:sym typeface="DFKai-SB"/>
              </a:rPr>
              <a:t>關西機場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→</a:t>
            </a:r>
            <a:r>
              <a:rPr lang="zh-TW" sz="1350">
                <a:solidFill>
                  <a:srgbClr val="1F1F1F"/>
                </a:solidFill>
                <a:highlight>
                  <a:srgbClr val="FFFFFF"/>
                </a:highlight>
                <a:latin typeface="DFKai-SB"/>
                <a:ea typeface="DFKai-SB"/>
                <a:cs typeface="DFKai-SB"/>
                <a:sym typeface="DFKai-SB"/>
              </a:rPr>
              <a:t>新</a:t>
            </a:r>
            <a:r>
              <a:rPr lang="zh-TW" sz="1350">
                <a:solidFill>
                  <a:srgbClr val="1F1F1F"/>
                </a:solidFill>
                <a:highlight>
                  <a:srgbClr val="FFFFFF"/>
                </a:highlight>
                <a:latin typeface="DFKai-SB"/>
                <a:ea typeface="DFKai-SB"/>
                <a:cs typeface="DFKai-SB"/>
                <a:sym typeface="DFKai-SB"/>
              </a:rPr>
              <a:t>今宮(1500</a:t>
            </a:r>
            <a:r>
              <a:rPr lang="zh-TW" sz="1050">
                <a:solidFill>
                  <a:schemeClr val="dk1"/>
                </a:solidFill>
                <a:highlight>
                  <a:schemeClr val="lt1"/>
                </a:highlight>
              </a:rPr>
              <a:t>円</a:t>
            </a:r>
            <a:r>
              <a:rPr lang="zh-TW" sz="1350">
                <a:solidFill>
                  <a:srgbClr val="1F1F1F"/>
                </a:solidFill>
                <a:highlight>
                  <a:srgbClr val="FFFFFF"/>
                </a:highlight>
                <a:latin typeface="DFKai-SB"/>
                <a:ea typeface="DFKai-SB"/>
                <a:cs typeface="DFKai-SB"/>
                <a:sym typeface="DFKai-SB"/>
              </a:rPr>
              <a:t>)</a:t>
            </a:r>
            <a:b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</a:br>
            <a:r>
              <a:rPr b="1"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抵達大阪JR站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⠀⠀⠀⠀⠀⠀⠀⠀⠀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13.00→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寄放行李(800</a:t>
            </a:r>
            <a:r>
              <a:rPr lang="zh-TW" sz="1050">
                <a:solidFill>
                  <a:schemeClr val="dk1"/>
                </a:solidFill>
                <a:highlight>
                  <a:schemeClr val="lt1"/>
                </a:highlight>
              </a:rPr>
              <a:t>円)</a:t>
            </a:r>
            <a:b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</a:br>
            <a:r>
              <a:rPr b="1"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吃飯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⠀⠀⠀⠀⠀⠀⠀⠀⠀⠀⠀⠀⠀⠀⠀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1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3.10→心齋橋 / 四ツ橋附近 </a:t>
            </a:r>
            <a:r>
              <a:rPr lang="zh-TW" sz="1350" u="sng">
                <a:solidFill>
                  <a:schemeClr val="accent5"/>
                </a:solidFill>
                <a:latin typeface="DFKai-SB"/>
                <a:ea typeface="DFKai-SB"/>
                <a:cs typeface="DFKai-SB"/>
                <a:sym typeface="DFKai-S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café：Gram 厚鬆餅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、嵐山茶屋（也有分店）</a:t>
            </a:r>
            <a:b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</a:b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				         建議選擇一地點：道頓堀逛街（固力果人、驚安殿堂、GU/UNIQLO）</a:t>
            </a:r>
            <a:b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</a:b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			                              美國村拍照（彩繪牆、潮牌店）</a:t>
            </a:r>
            <a:b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</a:b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			                              </a:t>
            </a:r>
            <a:r>
              <a:rPr b="1" lang="zh-TW" sz="1350">
                <a:solidFill>
                  <a:srgbClr val="F1C232"/>
                </a:solidFill>
                <a:latin typeface="DFKai-SB"/>
                <a:ea typeface="DFKai-SB"/>
                <a:cs typeface="DFKai-SB"/>
                <a:sym typeface="DFKai-SB"/>
              </a:rPr>
              <a:t>天王寺公園(通天閣)得去</a:t>
            </a:r>
            <a:br>
              <a:rPr b="1" lang="zh-TW" sz="1350">
                <a:solidFill>
                  <a:srgbClr val="F1C232"/>
                </a:solidFill>
                <a:latin typeface="DFKai-SB"/>
                <a:ea typeface="DFKai-SB"/>
                <a:cs typeface="DFKai-SB"/>
                <a:sym typeface="DFKai-SB"/>
              </a:rPr>
            </a:br>
            <a:endParaRPr sz="135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晚餐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⠀⠀⠀⠀⠀⠀⠀⠀⠀⠀⠀⠀⠀⠀⠀18.00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→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大阪梅田</a:t>
            </a:r>
            <a:r>
              <a:rPr lang="zh-TW" sz="1350" u="sng">
                <a:solidFill>
                  <a:schemeClr val="accent5"/>
                </a:solidFill>
                <a:latin typeface="DFKai-SB"/>
                <a:ea typeface="DFKai-SB"/>
                <a:cs typeface="DFKai-SB"/>
                <a:sym typeface="DFKai-S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貴桑桑燒肉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(7月預定)-&gt;步行(約7–10分鐘)</a:t>
            </a:r>
            <a:endParaRPr sz="135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梅田天空</a:t>
            </a:r>
            <a:r>
              <a:rPr b="1" lang="zh-TW" sz="1350" u="sng">
                <a:solidFill>
                  <a:schemeClr val="accent5"/>
                </a:solidFill>
                <a:latin typeface="DFKai-SB"/>
                <a:ea typeface="DFKai-SB"/>
                <a:cs typeface="DFKai-SB"/>
                <a:sym typeface="DFKai-SB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嚇死人大樓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	  20.00→</a:t>
            </a:r>
            <a:r>
              <a:rPr lang="zh-TW" sz="1350">
                <a:solidFill>
                  <a:srgbClr val="13131E"/>
                </a:solidFill>
                <a:latin typeface="DFKai-SB"/>
                <a:ea typeface="DFKai-SB"/>
                <a:cs typeface="DFKai-SB"/>
                <a:sym typeface="DFKai-SB"/>
              </a:rPr>
              <a:t>從大阪站中央北口步行到藍天大樓(約7分鐘)</a:t>
            </a:r>
            <a:endParaRPr sz="105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大阪耶誕城逛街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		 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21:30→離開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</a:t>
            </a:r>
            <a:endParaRPr sz="135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zh-TW" sz="135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(*四點入住 要提前告知房東) </a:t>
            </a:r>
            <a:endParaRPr b="1" i="1" sz="1350">
              <a:solidFill>
                <a:srgbClr val="FF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350" u="sng">
                <a:solidFill>
                  <a:schemeClr val="hlink"/>
                </a:solidFill>
                <a:latin typeface="DFKai-SB"/>
                <a:ea typeface="DFKai-SB"/>
                <a:cs typeface="DFKai-SB"/>
                <a:sym typeface="DFKai-SB"/>
                <a:hlinkClick r:id="rId6"/>
              </a:rPr>
              <a:t>住宿</a:t>
            </a:r>
            <a:endParaRPr b="1" sz="135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9075" y="527275"/>
            <a:ext cx="855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DAY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2-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10/1(三)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 </a:t>
            </a:r>
            <a:r>
              <a:rPr lang="zh-TW" sz="2750">
                <a:latin typeface="DFKai-SB"/>
                <a:ea typeface="DFKai-SB"/>
                <a:cs typeface="DFKai-SB"/>
                <a:sym typeface="DFKai-SB"/>
              </a:rPr>
              <a:t>環球、通天閣滑梯</a:t>
            </a:r>
            <a:endParaRPr sz="275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37825" y="1144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起床	</a:t>
            </a:r>
            <a:r>
              <a:rPr lang="zh-TW" sz="13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	</a:t>
            </a:r>
            <a:r>
              <a:rPr lang="zh-TW" sz="13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08.00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→早餐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3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抵達環球</a:t>
            </a:r>
            <a:r>
              <a:rPr lang="zh-TW" sz="13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	09.00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→</a:t>
            </a:r>
            <a:r>
              <a:rPr lang="zh-TW" sz="1350">
                <a:solidFill>
                  <a:srgbClr val="FFFFFF"/>
                </a:solidFill>
                <a:highlight>
                  <a:srgbClr val="AD4A28"/>
                </a:highlight>
                <a:latin typeface="DFKai-SB"/>
                <a:ea typeface="DFKai-SB"/>
                <a:cs typeface="DFKai-SB"/>
                <a:sym typeface="DFKai-SB"/>
              </a:rPr>
              <a:t>堺筋線</a:t>
            </a:r>
            <a:r>
              <a:rPr lang="zh-TW" sz="1350">
                <a:solidFill>
                  <a:srgbClr val="1F1F1F"/>
                </a:solidFill>
                <a:highlight>
                  <a:srgbClr val="FFFFFF"/>
                </a:highlight>
                <a:latin typeface="DFKai-SB"/>
                <a:ea typeface="DFKai-SB"/>
                <a:cs typeface="DFKai-SB"/>
                <a:sym typeface="DFKai-SB"/>
              </a:rPr>
              <a:t>天下茶屋-動物園前</a:t>
            </a:r>
            <a:r>
              <a:rPr lang="zh-TW" sz="1350">
                <a:solidFill>
                  <a:srgbClr val="FFFFFF"/>
                </a:solidFill>
                <a:highlight>
                  <a:srgbClr val="ED404A"/>
                </a:highlight>
                <a:latin typeface="DFKai-SB"/>
                <a:ea typeface="DFKai-SB"/>
                <a:cs typeface="DFKai-SB"/>
                <a:sym typeface="DFKai-SB"/>
              </a:rPr>
              <a:t>大阪環狀線</a:t>
            </a:r>
            <a:r>
              <a:rPr lang="zh-TW" sz="1350">
                <a:solidFill>
                  <a:srgbClr val="1F1F1F"/>
                </a:solidFill>
                <a:highlight>
                  <a:srgbClr val="FFFFFF"/>
                </a:highlight>
                <a:latin typeface="DFKai-SB"/>
                <a:ea typeface="DFKai-SB"/>
                <a:cs typeface="DFKai-SB"/>
                <a:sym typeface="DFKai-SB"/>
              </a:rPr>
              <a:t> 新今宮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→</a:t>
            </a:r>
            <a:r>
              <a:rPr lang="zh-TW" sz="1350">
                <a:solidFill>
                  <a:srgbClr val="1F1F1F"/>
                </a:solidFill>
                <a:highlight>
                  <a:srgbClr val="FFFFFF"/>
                </a:highlight>
                <a:latin typeface="DFKai-SB"/>
                <a:ea typeface="DFKai-SB"/>
                <a:cs typeface="DFKai-SB"/>
                <a:sym typeface="DFKai-SB"/>
              </a:rPr>
              <a:t>西九條車站</a:t>
            </a:r>
            <a:r>
              <a:rPr lang="zh-TW" sz="1350">
                <a:solidFill>
                  <a:srgbClr val="FFFFFF"/>
                </a:solidFill>
                <a:highlight>
                  <a:srgbClr val="243991"/>
                </a:highlight>
                <a:latin typeface="DFKai-SB"/>
                <a:ea typeface="DFKai-SB"/>
                <a:cs typeface="DFKai-SB"/>
                <a:sym typeface="DFKai-SB"/>
              </a:rPr>
              <a:t>JR夢咲線</a:t>
            </a:r>
            <a:r>
              <a:rPr lang="zh-TW" sz="1350">
                <a:solidFill>
                  <a:srgbClr val="1F1F1F"/>
                </a:solidFill>
                <a:highlight>
                  <a:srgbClr val="FFFFFF"/>
                </a:highlight>
                <a:latin typeface="DFKai-SB"/>
                <a:ea typeface="DFKai-SB"/>
                <a:cs typeface="DFKai-SB"/>
                <a:sym typeface="DFKai-SB"/>
              </a:rPr>
              <a:t>西九條車站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→</a:t>
            </a:r>
            <a:r>
              <a:rPr lang="zh-TW" sz="1350">
                <a:solidFill>
                  <a:srgbClr val="1F1F1F"/>
                </a:solidFill>
                <a:highlight>
                  <a:srgbClr val="FFFFFF"/>
                </a:highlight>
                <a:latin typeface="DFKai-SB"/>
                <a:ea typeface="DFKai-SB"/>
                <a:cs typeface="DFKai-SB"/>
                <a:sym typeface="DFKai-SB"/>
              </a:rPr>
              <a:t>環球城</a:t>
            </a:r>
            <a:endParaRPr sz="1350">
              <a:solidFill>
                <a:srgbClr val="FFFFFF"/>
              </a:solidFill>
              <a:highlight>
                <a:srgbClr val="AD4A28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3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離開環球</a:t>
            </a:r>
            <a:r>
              <a:rPr lang="zh-TW" sz="13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   19.00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→</a:t>
            </a:r>
            <a:r>
              <a:rPr lang="zh-TW" sz="1350" u="sng">
                <a:solidFill>
                  <a:schemeClr val="hlink"/>
                </a:solidFill>
                <a:latin typeface="DFKai-SB"/>
                <a:ea typeface="DFKai-SB"/>
                <a:cs typeface="DFKai-SB"/>
                <a:sym typeface="DFKai-SB"/>
                <a:hlinkClick r:id="rId3"/>
              </a:rPr>
              <a:t>記得退稅</a:t>
            </a:r>
            <a:endParaRPr sz="1350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晚餐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      19.30→</a:t>
            </a:r>
            <a:r>
              <a:rPr lang="zh-TW" sz="1350" u="sng">
                <a:solidFill>
                  <a:schemeClr val="hlink"/>
                </a:solidFill>
                <a:latin typeface="DFKai-SB"/>
                <a:ea typeface="DFKai-SB"/>
                <a:cs typeface="DFKai-SB"/>
                <a:sym typeface="DFKai-SB"/>
                <a:hlinkClick r:id="rId4"/>
              </a:rPr>
              <a:t>烏龍麵 棒 大阪店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(現場排開到20.)備案 </a:t>
            </a:r>
            <a:r>
              <a:rPr lang="zh-TW" sz="1350" u="sng">
                <a:solidFill>
                  <a:schemeClr val="hlink"/>
                </a:solidFill>
                <a:latin typeface="DFKai-SB"/>
                <a:ea typeface="DFKai-SB"/>
                <a:cs typeface="DFKai-SB"/>
                <a:sym typeface="DFKai-SB"/>
                <a:hlinkClick r:id="rId5"/>
              </a:rPr>
              <a:t>大阪燒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(開到21.)</a:t>
            </a:r>
            <a:b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</a:br>
            <a:b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</a:br>
            <a:endParaRPr sz="135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3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心齋橋逛街 </a:t>
            </a:r>
            <a:r>
              <a:rPr lang="zh-TW" sz="13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21.00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→</a:t>
            </a:r>
            <a:br>
              <a:rPr lang="zh-TW" sz="1350">
                <a:solidFill>
                  <a:srgbClr val="13131E"/>
                </a:solidFill>
                <a:latin typeface="DFKai-SB"/>
                <a:ea typeface="DFKai-SB"/>
                <a:cs typeface="DFKai-SB"/>
                <a:sym typeface="DFKai-SB"/>
              </a:rPr>
            </a:b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     	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1822675" y="2766150"/>
            <a:ext cx="70545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搭乘</a:t>
            </a:r>
            <a:r>
              <a:rPr lang="zh-TW" sz="1300">
                <a:solidFill>
                  <a:schemeClr val="lt1"/>
                </a:solidFill>
                <a:highlight>
                  <a:srgbClr val="243991"/>
                </a:highlight>
                <a:latin typeface="DFKai-SB"/>
                <a:ea typeface="DFKai-SB"/>
                <a:cs typeface="DFKai-SB"/>
                <a:sym typeface="DFKai-SB"/>
              </a:rPr>
              <a:t>JR夢咲線</a:t>
            </a:r>
            <a:r>
              <a:rPr lang="zh-TW" sz="13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</a:t>
            </a:r>
            <a:r>
              <a:rPr lang="zh-TW" sz="1350">
                <a:solidFill>
                  <a:srgbClr val="1F1F1F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環球城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→</a:t>
            </a:r>
            <a:r>
              <a:rPr lang="zh-TW" sz="13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西九条(約6分鐘)                                                          搭乘</a:t>
            </a:r>
            <a:r>
              <a:rPr lang="zh-TW" sz="1300">
                <a:solidFill>
                  <a:schemeClr val="lt1"/>
                </a:solidFill>
                <a:highlight>
                  <a:srgbClr val="ED404A"/>
                </a:highlight>
                <a:latin typeface="DFKai-SB"/>
                <a:ea typeface="DFKai-SB"/>
                <a:cs typeface="DFKai-SB"/>
                <a:sym typeface="DFKai-SB"/>
              </a:rPr>
              <a:t>JR大阪環狀線</a:t>
            </a:r>
            <a:r>
              <a:rPr b="1" lang="zh-TW" sz="13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／</a:t>
            </a:r>
            <a:r>
              <a:rPr lang="zh-TW" sz="1300">
                <a:solidFill>
                  <a:schemeClr val="lt1"/>
                </a:solidFill>
                <a:highlight>
                  <a:srgbClr val="EA9999"/>
                </a:highlight>
                <a:latin typeface="DFKai-SB"/>
                <a:ea typeface="DFKai-SB"/>
                <a:cs typeface="DFKai-SB"/>
                <a:sym typeface="DFKai-SB"/>
              </a:rPr>
              <a:t>JR東西線</a:t>
            </a:r>
            <a:r>
              <a:rPr lang="zh-TW" sz="13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</a:t>
            </a:r>
            <a:r>
              <a:rPr lang="zh-TW" sz="13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西九条轉乘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→</a:t>
            </a:r>
            <a:r>
              <a:rPr lang="zh-TW" sz="13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北新地站(約10分鐘)</a:t>
            </a:r>
            <a:br>
              <a:rPr lang="zh-TW" sz="1300" u="sng">
                <a:solidFill>
                  <a:schemeClr val="hlink"/>
                </a:solidFill>
                <a:latin typeface="DFKai-SB"/>
                <a:ea typeface="DFKai-SB"/>
                <a:cs typeface="DFKai-SB"/>
                <a:sym typeface="DFKai-SB"/>
                <a:hlinkClick r:id="rId6"/>
              </a:rPr>
            </a:br>
            <a:r>
              <a:rPr lang="zh-TW" sz="13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從北新地站步行(約1–5分鐘)即可抵達うどん棒 大阪本店                               備案:</a:t>
            </a:r>
            <a:r>
              <a:rPr b="1" i="1" lang="zh-TW" sz="13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從大阪駅前第3ビル出來，步行沿地下街或地表道路前往新梅田食道街(約8–10分鐘)</a:t>
            </a:r>
            <a:endParaRPr b="1" i="1" sz="1300">
              <a:solidFill>
                <a:srgbClr val="FF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21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DAY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3-10/2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 </a:t>
            </a:r>
            <a:r>
              <a:rPr lang="zh-TW" sz="2750">
                <a:latin typeface="DFKai-SB"/>
                <a:ea typeface="DFKai-SB"/>
                <a:cs typeface="DFKai-SB"/>
                <a:sym typeface="DFKai-SB"/>
              </a:rPr>
              <a:t>清水寺、稻禾神社、千本鳥居(京都)</a:t>
            </a:r>
            <a:endParaRPr sz="275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3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起床去</a:t>
            </a:r>
            <a:r>
              <a:rPr b="1"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稻禾神社</a:t>
            </a:r>
            <a:r>
              <a:rPr lang="zh-TW" sz="13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	07.30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→</a:t>
            </a:r>
            <a:endParaRPr sz="135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zh-TW" sz="13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</a:br>
            <a:r>
              <a:rPr b="1"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吃飯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			11.00→</a:t>
            </a:r>
            <a:r>
              <a:rPr lang="zh-TW" sz="1350" u="sng">
                <a:solidFill>
                  <a:schemeClr val="hlink"/>
                </a:solidFill>
                <a:latin typeface="DFKai-SB"/>
                <a:ea typeface="DFKai-SB"/>
                <a:cs typeface="DFKai-SB"/>
                <a:sym typeface="DFKai-SB"/>
                <a:hlinkClick r:id="rId3"/>
              </a:rPr>
              <a:t>京都車站內天婦羅</a:t>
            </a:r>
            <a:b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</a:br>
            <a:r>
              <a:rPr b="1"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清水寺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		12.00→</a:t>
            </a:r>
            <a:endParaRPr sz="135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錦市場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(現金需要)13.30→從清水寺走到「祇園四条站」→ 搭阪急至「烏丸站」→ 步行5分鐘到錦市場</a:t>
            </a:r>
            <a:b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</a:br>
            <a:r>
              <a:rPr b="1"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晚餐河原町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		18.00→</a:t>
            </a:r>
            <a:r>
              <a:rPr lang="zh-TW" sz="1350" u="sng">
                <a:solidFill>
                  <a:schemeClr val="hlink"/>
                </a:solidFill>
                <a:highlight>
                  <a:srgbClr val="FFFFFF"/>
                </a:highlight>
                <a:latin typeface="DFKai-SB"/>
                <a:ea typeface="DFKai-SB"/>
                <a:cs typeface="DFKai-SB"/>
                <a:sym typeface="DFKai-SB"/>
                <a:hlinkClick r:id="rId4"/>
              </a:rPr>
              <a:t>京都鐵板燒</a:t>
            </a:r>
            <a:r>
              <a:rPr lang="zh-TW" sz="1350">
                <a:latin typeface="DFKai-SB"/>
                <a:ea typeface="DFKai-SB"/>
                <a:cs typeface="DFKai-SB"/>
                <a:sym typeface="DFKai-SB"/>
              </a:rPr>
              <a:t>/</a:t>
            </a:r>
            <a:r>
              <a:rPr lang="zh-TW" sz="1350" u="sng">
                <a:solidFill>
                  <a:schemeClr val="hlink"/>
                </a:solidFill>
                <a:latin typeface="DFKai-SB"/>
                <a:ea typeface="DFKai-SB"/>
                <a:cs typeface="DFKai-SB"/>
                <a:sym typeface="DFKai-SB"/>
                <a:hlinkClick r:id="rId5"/>
              </a:rPr>
              <a:t>Tsurukame Hon Ten-京都河原町/沾麵|Tabelog</a:t>
            </a:r>
            <a:b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</a:br>
            <a:r>
              <a:rPr b="1"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回大阪吃宵夜	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	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2295200" y="1152475"/>
            <a:ext cx="5846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步行至新今宮站→</a:t>
            </a:r>
            <a:r>
              <a:rPr lang="zh-TW" sz="1350">
                <a:solidFill>
                  <a:schemeClr val="lt1"/>
                </a:solidFill>
                <a:highlight>
                  <a:srgbClr val="ED404A"/>
                </a:highlight>
                <a:latin typeface="DFKai-SB"/>
                <a:ea typeface="DFKai-SB"/>
                <a:cs typeface="DFKai-SB"/>
                <a:sym typeface="DFKai-SB"/>
              </a:rPr>
              <a:t>JR大阪環狀線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至大阪站→</a:t>
            </a:r>
            <a:r>
              <a:rPr lang="zh-TW" sz="1350">
                <a:solidFill>
                  <a:schemeClr val="lt1"/>
                </a:solidFill>
                <a:highlight>
                  <a:schemeClr val="accent1"/>
                </a:highlight>
                <a:latin typeface="DFKai-SB"/>
                <a:ea typeface="DFKai-SB"/>
                <a:cs typeface="DFKai-SB"/>
                <a:sym typeface="DFKai-SB"/>
              </a:rPr>
              <a:t>JR京都線</a:t>
            </a:r>
            <a:r>
              <a:rPr lang="zh-TW" sz="13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至京都站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→</a:t>
            </a:r>
            <a:r>
              <a:rPr lang="zh-TW" sz="1350">
                <a:solidFill>
                  <a:schemeClr val="lt1"/>
                </a:solidFill>
                <a:highlight>
                  <a:srgbClr val="E69138"/>
                </a:highlight>
                <a:latin typeface="DFKai-SB"/>
                <a:ea typeface="DFKai-SB"/>
                <a:cs typeface="DFKai-SB"/>
                <a:sym typeface="DFKai-SB"/>
              </a:rPr>
              <a:t>JR奈良線</a:t>
            </a:r>
            <a:r>
              <a:rPr lang="zh-TW" sz="13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至稻荷站(1hr)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54425" y="1555813"/>
            <a:ext cx="1352550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2295200" y="2219700"/>
            <a:ext cx="55545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京阪電車 步行至京阪伏見稻荷站→搭京阪本線在「清水五条站」下車→步行約20分鐘抵達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DAY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4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-10/3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 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嵐山、竹林小徑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208525" y="1082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住處</a:t>
            </a:r>
            <a:r>
              <a:rPr b="1"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前往嵐山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 		 </a:t>
            </a:r>
            <a:r>
              <a:rPr lang="zh-TW" sz="13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09.00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→</a:t>
            </a:r>
            <a:endParaRPr sz="135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zh-TW" sz="13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</a:br>
            <a:r>
              <a:rPr b="1" lang="zh-TW" sz="13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竹林小徑、</a:t>
            </a:r>
            <a:r>
              <a:rPr b="1" lang="zh-TW" sz="1350" u="sng">
                <a:solidFill>
                  <a:schemeClr val="accent5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野宮神社</a:t>
            </a:r>
            <a:r>
              <a:rPr b="1" lang="zh-TW" sz="13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 </a:t>
            </a:r>
            <a:r>
              <a:rPr lang="zh-TW" sz="13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   10.35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→</a:t>
            </a:r>
            <a:r>
              <a:rPr lang="zh-TW" sz="13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要搭小火車需預約(嵯峨野トロッコ列車)</a:t>
            </a:r>
            <a:br>
              <a:rPr lang="zh-TW" sz="13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</a:br>
            <a:r>
              <a:rPr b="1" lang="zh-TW" sz="1350" u="sng">
                <a:solidFill>
                  <a:schemeClr val="hlink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  <a:hlinkClick r:id="rId4"/>
              </a:rPr>
              <a:t>庭院春秋</a:t>
            </a:r>
            <a:r>
              <a:rPr b="1" lang="zh-TW" sz="13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、</a:t>
            </a:r>
            <a:r>
              <a:rPr b="1" lang="zh-TW" sz="1350" u="sng">
                <a:solidFill>
                  <a:schemeClr val="hlink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  <a:hlinkClick r:id="rId5"/>
              </a:rPr>
              <a:t>天龍寺</a:t>
            </a:r>
            <a:br>
              <a:rPr lang="zh-TW" sz="13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</a:br>
            <a:r>
              <a:rPr b="1"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吃飯                  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12.30→</a:t>
            </a:r>
            <a:r>
              <a:rPr lang="zh-TW" sz="1350" u="sng">
                <a:solidFill>
                  <a:schemeClr val="hlink"/>
                </a:solidFill>
                <a:latin typeface="DFKai-SB"/>
                <a:ea typeface="DFKai-SB"/>
                <a:cs typeface="DFKai-SB"/>
                <a:sym typeface="DFKai-SB"/>
                <a:hlinkClick r:id="rId6"/>
              </a:rPr>
              <a:t>嵐山よしむら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		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渡月橋、河堤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         13.30→渡月橋、河堤散步</a:t>
            </a:r>
            <a:endParaRPr sz="135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甜點                  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14.00→</a:t>
            </a:r>
            <a:r>
              <a:rPr lang="zh-TW" sz="1350" u="sng">
                <a:solidFill>
                  <a:schemeClr val="hlink"/>
                </a:solidFill>
                <a:latin typeface="DFKai-SB"/>
                <a:ea typeface="DFKai-SB"/>
                <a:cs typeface="DFKai-SB"/>
                <a:sym typeface="DFKai-SB"/>
                <a:hlinkClick r:id="rId7"/>
              </a:rPr>
              <a:t>嵐山茶屋</a:t>
            </a:r>
            <a:b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</a:br>
            <a:r>
              <a:rPr b="1"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自由逛街購物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         15.30→抹茶點心:京菓子、八ツ橋（生八橋）、清水燒小陶器</a:t>
            </a:r>
            <a:b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</a:br>
            <a:r>
              <a:rPr b="1"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串串                  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18.30→回心齋橋</a:t>
            </a:r>
            <a:r>
              <a:rPr lang="zh-TW" sz="1350" u="sng">
                <a:solidFill>
                  <a:schemeClr val="hlink"/>
                </a:solidFill>
                <a:latin typeface="DFKai-SB"/>
                <a:ea typeface="DFKai-SB"/>
                <a:cs typeface="DFKai-SB"/>
                <a:sym typeface="DFKai-SB"/>
                <a:hlinkClick r:id="rId8"/>
              </a:rPr>
              <a:t>鳥貴族 心齋橋店</a:t>
            </a:r>
            <a:endParaRPr sz="135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2713825" y="1082400"/>
            <a:ext cx="60153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步行至新今宮站→</a:t>
            </a:r>
            <a:r>
              <a:rPr lang="zh-TW" sz="1350">
                <a:solidFill>
                  <a:schemeClr val="lt1"/>
                </a:solidFill>
                <a:highlight>
                  <a:srgbClr val="ED404A"/>
                </a:highlight>
                <a:latin typeface="DFKai-SB"/>
                <a:ea typeface="DFKai-SB"/>
                <a:cs typeface="DFKai-SB"/>
                <a:sym typeface="DFKai-SB"/>
              </a:rPr>
              <a:t>JR大阪環狀線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至大阪站→</a:t>
            </a:r>
            <a:r>
              <a:rPr lang="zh-TW" sz="1350">
                <a:solidFill>
                  <a:schemeClr val="lt1"/>
                </a:solidFill>
                <a:highlight>
                  <a:schemeClr val="accent1"/>
                </a:highlight>
                <a:latin typeface="DFKai-SB"/>
                <a:ea typeface="DFKai-SB"/>
                <a:cs typeface="DFKai-SB"/>
                <a:sym typeface="DFKai-SB"/>
              </a:rPr>
              <a:t>JR京都線</a:t>
            </a:r>
            <a:r>
              <a:rPr lang="zh-TW" sz="13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至京都站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→</a:t>
            </a:r>
            <a:r>
              <a:rPr lang="zh-TW" sz="1350">
                <a:solidFill>
                  <a:schemeClr val="lt1"/>
                </a:solidFill>
                <a:highlight>
                  <a:srgbClr val="243991"/>
                </a:highlight>
                <a:latin typeface="DFKai-SB"/>
                <a:ea typeface="DFKai-SB"/>
                <a:cs typeface="DFKai-SB"/>
                <a:sym typeface="DFKai-SB"/>
              </a:rPr>
              <a:t>JR嵯峨野線</a:t>
            </a:r>
            <a:r>
              <a:rPr lang="zh-TW" sz="13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至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嵯峨嵐山站</a:t>
            </a:r>
            <a:r>
              <a:rPr lang="zh-TW" sz="13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(1hr20min)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37650"/>
            <a:ext cx="8520600" cy="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DAY5-10/4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 宇治一日遊(京都)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174475" y="515850"/>
            <a:ext cx="8605500" cy="4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起床前往宇治</a:t>
            </a:r>
            <a:r>
              <a:rPr lang="zh-TW" sz="160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　　　　07.30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→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 u="sng">
                <a:solidFill>
                  <a:schemeClr val="hlink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  <a:hlinkClick r:id="rId3"/>
              </a:rPr>
              <a:t>平等院鳳凰堂</a:t>
            </a:r>
            <a:r>
              <a:rPr b="1" lang="zh-TW" sz="160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參觀</a:t>
            </a:r>
            <a:r>
              <a:rPr lang="zh-TW" sz="160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　　09.00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→</a:t>
            </a:r>
            <a:r>
              <a:rPr lang="zh-TW" sz="160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步行約10分鐘 → 探訪世界遺產平等院、鳳翔館與庭園，光線最佳、人潮最少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宇治商店街散策</a:t>
            </a:r>
            <a:r>
              <a:rPr lang="zh-TW" sz="160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　　　10.30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→</a:t>
            </a:r>
            <a:r>
              <a:rPr lang="zh-TW" sz="160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逛宇治橋通商店街，抹茶冰淇淋、和菓子試吃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午餐自由選擇</a:t>
            </a:r>
            <a:r>
              <a:rPr lang="zh-TW" sz="160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　　　  11.30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→</a:t>
            </a:r>
            <a:r>
              <a:rPr lang="zh-TW" sz="160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可選：</a:t>
            </a:r>
            <a:r>
              <a:rPr lang="zh-TW" sz="1600" u="sng">
                <a:solidFill>
                  <a:schemeClr val="hlink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  <a:hlinkClick r:id="rId4"/>
              </a:rPr>
              <a:t>中村藤吉</a:t>
            </a:r>
            <a:r>
              <a:rPr lang="zh-TW" sz="160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 、</a:t>
            </a:r>
            <a:r>
              <a:rPr lang="zh-TW" sz="160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伊藤久右衛門</a:t>
            </a:r>
            <a:r>
              <a:rPr lang="zh-TW" sz="160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 (</a:t>
            </a:r>
            <a:r>
              <a:rPr lang="zh-TW" sz="160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宇治本店/平等院店) //</a:t>
            </a:r>
            <a:r>
              <a:rPr lang="zh-TW" sz="160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茶蕎麥麵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午後甜點休憩</a:t>
            </a:r>
            <a:r>
              <a:rPr lang="zh-TW" sz="160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　　　　13.00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→</a:t>
            </a:r>
            <a:r>
              <a:rPr lang="zh-TW" sz="1600" u="sng">
                <a:solidFill>
                  <a:schemeClr val="hlink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  <a:hlinkClick r:id="rId5"/>
              </a:rPr>
              <a:t>通圓茶舖</a:t>
            </a:r>
            <a:r>
              <a:rPr lang="zh-TW" sz="160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 or </a:t>
            </a:r>
            <a:r>
              <a:rPr lang="zh-TW" sz="1600" u="sng">
                <a:solidFill>
                  <a:schemeClr val="hlink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  <a:hlinkClick r:id="rId6"/>
              </a:rPr>
              <a:t>伊藤久右衛門</a:t>
            </a:r>
            <a:r>
              <a:rPr lang="zh-TW" sz="160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 (</a:t>
            </a:r>
            <a:r>
              <a:rPr lang="zh-TW" sz="1600" u="sng">
                <a:solidFill>
                  <a:schemeClr val="hlink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  <a:hlinkClick r:id="rId7"/>
              </a:rPr>
              <a:t>宇治本店</a:t>
            </a:r>
            <a:r>
              <a:rPr lang="zh-TW" sz="160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/</a:t>
            </a:r>
            <a:r>
              <a:rPr lang="zh-TW" sz="1600" u="sng">
                <a:solidFill>
                  <a:schemeClr val="hlink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  <a:hlinkClick r:id="rId8"/>
              </a:rPr>
              <a:t>平等院店</a:t>
            </a:r>
            <a:r>
              <a:rPr lang="zh-TW" sz="160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)享用抹茶甜點＋冰品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 u="sng">
                <a:solidFill>
                  <a:schemeClr val="hlink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  <a:hlinkClick r:id="rId9"/>
              </a:rPr>
              <a:t>宇治神社</a:t>
            </a:r>
            <a:r>
              <a:rPr b="1" lang="zh-TW" sz="160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參拜</a:t>
            </a:r>
            <a:r>
              <a:rPr lang="zh-TW" sz="160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　　　　14.30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→</a:t>
            </a:r>
            <a:r>
              <a:rPr lang="zh-TW" sz="160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步行至宇治神社、宇治上神社 → 拍攝鳥居與石橋、參拜祈福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宇治川散策</a:t>
            </a:r>
            <a:r>
              <a:rPr lang="zh-TW" sz="160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　　　　　15.30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→</a:t>
            </a:r>
            <a:r>
              <a:rPr lang="zh-TW" sz="160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沿宇治川岸邊慢步，黃昏風景最佳，可找長椅休憩、拍水面倒影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返回大阪</a:t>
            </a:r>
            <a:r>
              <a:rPr lang="zh-TW" sz="160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　　　    　17.30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→</a:t>
            </a:r>
            <a:r>
              <a:rPr lang="zh-TW" sz="160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步行至JR宇治站 → 搭</a:t>
            </a:r>
            <a:r>
              <a:rPr lang="zh-TW" sz="1600">
                <a:solidFill>
                  <a:schemeClr val="lt1"/>
                </a:solidFill>
                <a:highlight>
                  <a:srgbClr val="E69138"/>
                </a:highlight>
                <a:latin typeface="DFKai-SB"/>
                <a:ea typeface="DFKai-SB"/>
                <a:cs typeface="DFKai-SB"/>
                <a:sym typeface="DFKai-SB"/>
              </a:rPr>
              <a:t>JR奈良線</a:t>
            </a:r>
            <a:r>
              <a:rPr lang="zh-TW" sz="160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 → 京都 → 大阪 → 新今宮站（約1hr）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回飯店休息</a:t>
            </a:r>
            <a:r>
              <a:rPr lang="zh-TW" sz="160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　　　　　18.30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→</a:t>
            </a:r>
            <a:r>
              <a:rPr lang="zh-TW" sz="160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抵達 OASIS NANIWA →休息、特產放冰箱 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zh-TW" sz="160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晚餐</a:t>
            </a:r>
            <a:r>
              <a:rPr lang="zh-TW" sz="160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                19:30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→</a:t>
            </a:r>
            <a:r>
              <a:rPr lang="zh-TW" sz="160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步行約10分鐘 → </a:t>
            </a:r>
            <a:r>
              <a:rPr lang="zh-TW" sz="1600" u="sng">
                <a:solidFill>
                  <a:schemeClr val="hlink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  <a:hlinkClick r:id="rId10"/>
              </a:rPr>
              <a:t>元祖串かつ だるま 新世界総本店</a:t>
            </a:r>
            <a:r>
              <a:rPr lang="zh-TW" sz="160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 (二度付け禁止)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2472175" y="889650"/>
            <a:ext cx="63078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3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步行至新今宮站 → </a:t>
            </a:r>
            <a:r>
              <a:rPr lang="zh-TW" sz="1350">
                <a:solidFill>
                  <a:schemeClr val="lt1"/>
                </a:solidFill>
                <a:highlight>
                  <a:srgbClr val="ED404A"/>
                </a:highlight>
                <a:latin typeface="DFKai-SB"/>
                <a:ea typeface="DFKai-SB"/>
                <a:cs typeface="DFKai-SB"/>
                <a:sym typeface="DFKai-SB"/>
              </a:rPr>
              <a:t>JR大阪環狀線</a:t>
            </a:r>
            <a:r>
              <a:rPr lang="zh-TW" sz="13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至「大阪站」→ </a:t>
            </a:r>
            <a:r>
              <a:rPr lang="zh-TW" sz="1350">
                <a:solidFill>
                  <a:schemeClr val="lt1"/>
                </a:solidFill>
                <a:highlight>
                  <a:schemeClr val="accent1"/>
                </a:highlight>
                <a:latin typeface="DFKai-SB"/>
                <a:ea typeface="DFKai-SB"/>
                <a:cs typeface="DFKai-SB"/>
                <a:sym typeface="DFKai-SB"/>
              </a:rPr>
              <a:t>JR京都線</a:t>
            </a:r>
            <a:r>
              <a:rPr lang="zh-TW" sz="13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至「京都站」→ </a:t>
            </a:r>
            <a:r>
              <a:rPr lang="zh-TW" sz="1350">
                <a:solidFill>
                  <a:schemeClr val="lt1"/>
                </a:solidFill>
                <a:highlight>
                  <a:srgbClr val="E69138"/>
                </a:highlight>
                <a:latin typeface="DFKai-SB"/>
                <a:ea typeface="DFKai-SB"/>
                <a:cs typeface="DFKai-SB"/>
                <a:sym typeface="DFKai-SB"/>
              </a:rPr>
              <a:t>JR奈良線</a:t>
            </a:r>
            <a:r>
              <a:rPr lang="zh-TW" sz="13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至「宇治站」（約1hr）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174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DAY6-10/5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 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 大阪城(小車車)、黑門市場、(大阪市區:空位 可以塞其他地方)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178600" y="120202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步行至新今宮站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     </a:t>
            </a:r>
            <a:r>
              <a:rPr lang="zh-TW" sz="13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09.00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→ </a:t>
            </a:r>
            <a:r>
              <a:rPr lang="zh-TW" sz="1350">
                <a:solidFill>
                  <a:schemeClr val="lt1"/>
                </a:solidFill>
                <a:highlight>
                  <a:srgbClr val="ED404A"/>
                </a:highlight>
                <a:latin typeface="DFKai-SB"/>
                <a:ea typeface="DFKai-SB"/>
                <a:cs typeface="DFKai-SB"/>
                <a:sym typeface="DFKai-SB"/>
              </a:rPr>
              <a:t>JR大阪環狀線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至「大阪城公園站」（約30分）</a:t>
            </a:r>
            <a:br>
              <a:rPr b="1"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</a:br>
            <a:r>
              <a:rPr b="1"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大阪城、小車車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     09.45→ 搭乘小車車ロードトレイン（¥300/人，可坐一圈園區）</a:t>
            </a:r>
            <a:b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</a:b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                   10.15→ 大阪城天守閣參觀（如不爬樓也可在周邊逛逛與拍照）</a:t>
            </a:r>
            <a:b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</a:b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                   11.15→</a:t>
            </a:r>
            <a:r>
              <a:rPr lang="zh-TW" sz="13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 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在城公園內休息區小點、拍照、坐長椅放空</a:t>
            </a:r>
            <a:endParaRPr sz="135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黑門市場午餐 &amp; 逛街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12.00→ 搭地鐵長堀鶴見綠地線至「心齋橋站」，步行10分鐘至黑門市場</a:t>
            </a:r>
            <a:b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</a:b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                   12.30→ 黑門市場午餐（推薦：生魚片丼、烤海鮮、果汁）</a:t>
            </a:r>
            <a:b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</a:b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                   13.30→ 黑藥妝、雜門市場附近逛貨</a:t>
            </a:r>
            <a:endParaRPr sz="135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                   </a:t>
            </a:r>
            <a:endParaRPr b="1" sz="1350">
              <a:solidFill>
                <a:srgbClr val="F1C232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下午茶或甜點推薦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   16.00→ 心齋橋 / 四ツ橋附近 </a:t>
            </a:r>
            <a:r>
              <a:rPr lang="zh-TW" sz="1350" u="sng">
                <a:solidFill>
                  <a:schemeClr val="hlink"/>
                </a:solidFill>
                <a:latin typeface="DFKai-SB"/>
                <a:ea typeface="DFKai-SB"/>
                <a:cs typeface="DFKai-SB"/>
                <a:sym typeface="DFKai-SB"/>
                <a:hlinkClick r:id="rId3"/>
              </a:rPr>
              <a:t>café：Gram 厚鬆餅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、嵐山茶屋（也有分店）</a:t>
            </a:r>
            <a:endParaRPr sz="135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返回住宿 / 晚餐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    17.30→</a:t>
            </a:r>
            <a:r>
              <a:rPr lang="zh-TW" sz="13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 </a:t>
            </a:r>
            <a:r>
              <a:rPr b="1" i="1" lang="zh-TW" sz="13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吃到飽</a:t>
            </a:r>
            <a:r>
              <a:rPr b="1" i="1"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壽喜燒(</a:t>
            </a:r>
            <a:r>
              <a:rPr b="1" i="1" lang="zh-TW" sz="1350" u="sng">
                <a:solidFill>
                  <a:schemeClr val="hlink"/>
                </a:solidFill>
                <a:highlight>
                  <a:srgbClr val="FFFFFF"/>
                </a:highlight>
                <a:latin typeface="DFKai-SB"/>
                <a:ea typeface="DFKai-SB"/>
                <a:cs typeface="DFKai-SB"/>
                <a:sym typeface="DFKai-SB"/>
                <a:hlinkClick r:id="rId4"/>
              </a:rPr>
              <a:t>和牛と豚</a:t>
            </a:r>
            <a:r>
              <a:rPr b="1" i="1" lang="zh-TW" sz="1350">
                <a:solidFill>
                  <a:srgbClr val="13131E"/>
                </a:solidFill>
                <a:highlight>
                  <a:srgbClr val="FFFFFF"/>
                </a:highlight>
                <a:latin typeface="DFKai-SB"/>
                <a:ea typeface="DFKai-SB"/>
                <a:cs typeface="DFKai-SB"/>
                <a:sym typeface="DFKai-SB"/>
              </a:rPr>
              <a:t>/</a:t>
            </a:r>
            <a:r>
              <a:rPr b="1" i="1" lang="zh-TW" sz="1350" u="sng">
                <a:solidFill>
                  <a:schemeClr val="hlink"/>
                </a:solidFill>
                <a:highlight>
                  <a:srgbClr val="FFFFFF"/>
                </a:highlight>
                <a:latin typeface="DFKai-SB"/>
                <a:ea typeface="DFKai-SB"/>
                <a:cs typeface="DFKai-SB"/>
                <a:sym typeface="DFKai-SB"/>
                <a:hlinkClick r:id="rId5"/>
              </a:rPr>
              <a:t>しゃぶしゃぶ豚々</a:t>
            </a:r>
            <a:r>
              <a:rPr b="1" i="1"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)</a:t>
            </a:r>
            <a:br>
              <a:rPr b="1" i="1"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</a:b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                   18.30→</a:t>
            </a:r>
            <a:r>
              <a:rPr lang="zh-TW" sz="13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 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回 OASIS NANIWA，若不累也可到附近天王寺散步或通天閣</a:t>
            </a:r>
            <a:r>
              <a:rPr lang="zh-TW" sz="13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拍夜景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