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60" r:id="rId5"/>
    <p:sldId id="259" r:id="rId6"/>
    <p:sldId id="262" r:id="rId7"/>
    <p:sldId id="281" r:id="rId8"/>
    <p:sldId id="280" r:id="rId9"/>
    <p:sldId id="265" r:id="rId10"/>
    <p:sldId id="279" r:id="rId11"/>
    <p:sldId id="266" r:id="rId12"/>
    <p:sldId id="264" r:id="rId13"/>
    <p:sldId id="267" r:id="rId14"/>
    <p:sldId id="268" r:id="rId15"/>
    <p:sldId id="269" r:id="rId16"/>
    <p:sldId id="270" r:id="rId17"/>
    <p:sldId id="271" r:id="rId18"/>
    <p:sldId id="272" r:id="rId19"/>
    <p:sldId id="273" r:id="rId20"/>
    <p:sldId id="274" r:id="rId21"/>
    <p:sldId id="27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89" autoAdjust="0"/>
  </p:normalViewPr>
  <p:slideViewPr>
    <p:cSldViewPr>
      <p:cViewPr varScale="1">
        <p:scale>
          <a:sx n="65" d="100"/>
          <a:sy n="65" d="100"/>
        </p:scale>
        <p:origin x="-762" y="-11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26449-A3E2-4A4E-ABE7-4EF1B86B098E}" type="datetimeFigureOut">
              <a:rPr lang="en-US" smtClean="0"/>
              <a:t>12/10/2009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AF64E-8918-42CB-8D72-BEF99CA7D8C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Android uses a custom distribution of the 2.6 Linux kernel. </a:t>
            </a:r>
          </a:p>
          <a:p>
            <a:endParaRPr lang="en-US" dirty="0" smtClean="0"/>
          </a:p>
          <a:p>
            <a:r>
              <a:rPr lang="en-US" dirty="0" smtClean="0"/>
              <a:t>The Dalvik virtual machine(JVM substitute) is responsible for running all of the applications. </a:t>
            </a:r>
          </a:p>
          <a:p>
            <a:endParaRPr lang="en-US" dirty="0" smtClean="0"/>
          </a:p>
          <a:p>
            <a:r>
              <a:rPr lang="en-US" dirty="0" smtClean="0"/>
              <a:t>Applications are written in a non-standard version of Java. </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3DFAF64E-8918-42CB-8D72-BEF99CA7D8C8}" type="slidenum">
              <a:rPr lang="en-US" smtClean="0"/>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a:buChar char="Ø"/>
            </a:pPr>
            <a:r>
              <a:rPr lang="en-US" dirty="0" smtClean="0"/>
              <a:t>From android.com</a:t>
            </a:r>
          </a:p>
          <a:p>
            <a:pPr>
              <a:buFont typeface="Wingdings"/>
              <a:buChar char="Ø"/>
            </a:pPr>
            <a:r>
              <a:rPr lang="en-US" dirty="0" smtClean="0"/>
              <a:t>Content provider:. The data can be stored in the file system, in an </a:t>
            </a:r>
            <a:r>
              <a:rPr lang="en-US" dirty="0" err="1" smtClean="0"/>
              <a:t>SQLite</a:t>
            </a:r>
            <a:r>
              <a:rPr lang="en-US" dirty="0" smtClean="0"/>
              <a:t> database, or in any other manner that makes sense</a:t>
            </a:r>
            <a:endParaRPr lang="en-US" dirty="0"/>
          </a:p>
        </p:txBody>
      </p:sp>
      <p:sp>
        <p:nvSpPr>
          <p:cNvPr id="4" name="Slide Number Placeholder 3"/>
          <p:cNvSpPr>
            <a:spLocks noGrp="1"/>
          </p:cNvSpPr>
          <p:nvPr>
            <p:ph type="sldNum" sz="quarter" idx="10"/>
          </p:nvPr>
        </p:nvSpPr>
        <p:spPr/>
        <p:txBody>
          <a:bodyPr/>
          <a:lstStyle/>
          <a:p>
            <a:fld id="{3DFAF64E-8918-42CB-8D72-BEF99CA7D8C8}" type="slidenum">
              <a:rPr lang="en-US" smtClean="0"/>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a:buChar char="Ø"/>
            </a:pPr>
            <a:r>
              <a:rPr lang="en-US" baseline="0" dirty="0" smtClean="0"/>
              <a:t>O(1) does not mean it is extra fast, it just means that it will always take the same time to schedule threads</a:t>
            </a:r>
          </a:p>
          <a:p>
            <a:pPr>
              <a:buFont typeface="Wingdings"/>
              <a:buChar char="Ø"/>
            </a:pPr>
            <a:r>
              <a:rPr lang="en-US" baseline="0" dirty="0" smtClean="0"/>
              <a:t>Does not reflect processing time.</a:t>
            </a:r>
          </a:p>
          <a:p>
            <a:pPr>
              <a:buFont typeface="Wingdings"/>
              <a:buChar char="Ø"/>
            </a:pPr>
            <a:r>
              <a:rPr lang="en-US" baseline="0" dirty="0" smtClean="0"/>
              <a:t>Algorithm better supports SMP</a:t>
            </a:r>
          </a:p>
          <a:p>
            <a:pPr>
              <a:buFont typeface="Wingdings"/>
              <a:buChar char="Ø"/>
            </a:pPr>
            <a:endParaRPr lang="en-US" baseline="0" dirty="0" smtClean="0"/>
          </a:p>
          <a:p>
            <a:pPr>
              <a:buFont typeface="Wingdings"/>
              <a:buChar char="Ø"/>
            </a:pPr>
            <a:r>
              <a:rPr lang="en-US" baseline="0" dirty="0" smtClean="0"/>
              <a:t>Real-time task: OS task </a:t>
            </a:r>
          </a:p>
          <a:p>
            <a:pPr>
              <a:buFont typeface="Wingdings"/>
              <a:buChar char="Ø"/>
            </a:pPr>
            <a:r>
              <a:rPr lang="en-US" baseline="0" dirty="0" err="1" smtClean="0"/>
              <a:t>Usertask</a:t>
            </a:r>
            <a:r>
              <a:rPr lang="en-US" baseline="0" dirty="0" smtClean="0"/>
              <a:t>: user task </a:t>
            </a:r>
          </a:p>
          <a:p>
            <a:pPr>
              <a:buFont typeface="Wingdings"/>
              <a:buChar char="Ø"/>
            </a:pPr>
            <a:r>
              <a:rPr lang="en-US" baseline="0" dirty="0" smtClean="0"/>
              <a:t>Expired </a:t>
            </a:r>
            <a:r>
              <a:rPr lang="en-US" baseline="0" dirty="0" err="1" smtClean="0"/>
              <a:t>runque</a:t>
            </a:r>
            <a:r>
              <a:rPr lang="en-US" baseline="0" dirty="0" smtClean="0"/>
              <a:t>: time slice expired, priority and time slice recalculated when placed in the expired queue</a:t>
            </a:r>
          </a:p>
          <a:p>
            <a:pPr>
              <a:buFont typeface="Wingdings"/>
              <a:buChar char="Ø"/>
            </a:pPr>
            <a:r>
              <a:rPr lang="en-US" baseline="0" dirty="0" smtClean="0"/>
              <a:t>Switches with active queue if given priority is empty </a:t>
            </a:r>
          </a:p>
          <a:p>
            <a:pPr>
              <a:buFont typeface="Wingdings"/>
              <a:buChar char="Ø"/>
            </a:pPr>
            <a:r>
              <a:rPr lang="en-US" baseline="0" dirty="0" smtClean="0"/>
              <a:t>Active </a:t>
            </a:r>
            <a:r>
              <a:rPr lang="en-US" baseline="0" dirty="0" err="1" smtClean="0"/>
              <a:t>runque</a:t>
            </a:r>
            <a:r>
              <a:rPr lang="en-US" baseline="0" dirty="0" smtClean="0"/>
              <a:t>: </a:t>
            </a:r>
            <a:r>
              <a:rPr lang="en-US" baseline="0" dirty="0" err="1" smtClean="0"/>
              <a:t>gueue</a:t>
            </a:r>
            <a:r>
              <a:rPr lang="en-US" baseline="0" dirty="0" smtClean="0"/>
              <a:t> that is being processed. </a:t>
            </a:r>
          </a:p>
          <a:p>
            <a:pPr>
              <a:buFont typeface="Wingdings"/>
              <a:buChar char="Ø"/>
            </a:pPr>
            <a:r>
              <a:rPr lang="en-US" baseline="0" dirty="0" smtClean="0"/>
              <a:t>Finishes the highest priority before starting lower priority </a:t>
            </a:r>
          </a:p>
          <a:p>
            <a:pPr>
              <a:buFont typeface="Wingdings"/>
              <a:buChar char="Ø"/>
            </a:pPr>
            <a:r>
              <a:rPr lang="en-US" baseline="0" dirty="0" smtClean="0"/>
              <a:t>FIFO</a:t>
            </a:r>
            <a:endParaRPr lang="en-US" dirty="0"/>
          </a:p>
        </p:txBody>
      </p:sp>
      <p:sp>
        <p:nvSpPr>
          <p:cNvPr id="4" name="Slide Number Placeholder 3"/>
          <p:cNvSpPr>
            <a:spLocks noGrp="1"/>
          </p:cNvSpPr>
          <p:nvPr>
            <p:ph type="sldNum" sz="quarter" idx="10"/>
          </p:nvPr>
        </p:nvSpPr>
        <p:spPr/>
        <p:txBody>
          <a:bodyPr/>
          <a:lstStyle/>
          <a:p>
            <a:fld id="{3DFAF64E-8918-42CB-8D72-BEF99CA7D8C8}" type="slidenum">
              <a:rPr lang="en-US" smtClean="0"/>
              <a:t>15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application layer is in the user space and consists of the applications that require network functionality.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system call interface allows user space applications to make system calls to the networking platform.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protocol agnostic interface is considered the sockets level, which provides access to various communication channels regardless of protocol, meaning all sockets have a standard structure; for example, the sockets layer can establish sockets with “TCP and UDP protocols, but also IP, raw Ethernet, and other transport protocols, such as Stream Control Transmission Protocol (SCTP)” (Linux Network Stack).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network protocols layer establishes how the sockets are going to be used to exchange data over the network.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device agnostic interface “provides a common set of functions to be used by lower-level network device drivers to allow them to operate with the higher-level protocol stack” (Linux Network Stack).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Device drivers contain specific code that enables the computer to establish I/O operations with the device. Finally, we have the physical device layer, which contains the actual networking hardware—i.e. a network interface card (NIC).</a:t>
            </a:r>
            <a:endParaRPr lang="en-US" dirty="0"/>
          </a:p>
        </p:txBody>
      </p:sp>
      <p:sp>
        <p:nvSpPr>
          <p:cNvPr id="4" name="Slide Number Placeholder 3"/>
          <p:cNvSpPr>
            <a:spLocks noGrp="1"/>
          </p:cNvSpPr>
          <p:nvPr>
            <p:ph type="sldNum" sz="quarter" idx="10"/>
          </p:nvPr>
        </p:nvSpPr>
        <p:spPr/>
        <p:txBody>
          <a:bodyPr/>
          <a:lstStyle/>
          <a:p>
            <a:fld id="{3DFAF64E-8918-42CB-8D72-BEF99CA7D8C8}" type="slidenum">
              <a:rPr lang="en-US" smtClean="0"/>
              <a:t>18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FAF64E-8918-42CB-8D72-BEF99CA7D8C8}" type="slidenum">
              <a:rPr lang="en-US" smtClean="0"/>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EC18924-FCE8-49FA-BC50-B7D1858C9A69}" type="datetimeFigureOut">
              <a:rPr lang="en-US" smtClean="0"/>
              <a:t>12/10/2009</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6020001-5E6B-47C1-A581-B1F6826E96DE}"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C18924-FCE8-49FA-BC50-B7D1858C9A69}" type="datetimeFigureOut">
              <a:rPr lang="en-US" smtClean="0"/>
              <a:t>12/10/2009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6020001-5E6B-47C1-A581-B1F6826E96D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EC18924-FCE8-49FA-BC50-B7D1858C9A69}" type="datetimeFigureOut">
              <a:rPr lang="en-US" smtClean="0"/>
              <a:t>12/10/2009</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6020001-5E6B-47C1-A581-B1F6826E96D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C18924-FCE8-49FA-BC50-B7D1858C9A69}" type="datetimeFigureOut">
              <a:rPr lang="en-US" smtClean="0"/>
              <a:t>12/10/2009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6020001-5E6B-47C1-A581-B1F6826E96D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EC18924-FCE8-49FA-BC50-B7D1858C9A69}" type="datetimeFigureOut">
              <a:rPr lang="en-US" smtClean="0"/>
              <a:t>12/10/2009</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6020001-5E6B-47C1-A581-B1F6826E96DE}"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C18924-FCE8-49FA-BC50-B7D1858C9A69}" type="datetimeFigureOut">
              <a:rPr lang="en-US" smtClean="0"/>
              <a:t>12/10/2009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6020001-5E6B-47C1-A581-B1F6826E96D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C18924-FCE8-49FA-BC50-B7D1858C9A69}" type="datetimeFigureOut">
              <a:rPr lang="en-US" smtClean="0"/>
              <a:t>12/10/2009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6020001-5E6B-47C1-A581-B1F6826E96DE}"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EC18924-FCE8-49FA-BC50-B7D1858C9A69}" type="datetimeFigureOut">
              <a:rPr lang="en-US" smtClean="0"/>
              <a:t>12/10/2009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6020001-5E6B-47C1-A581-B1F6826E96D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EC18924-FCE8-49FA-BC50-B7D1858C9A69}" type="datetimeFigureOut">
              <a:rPr lang="en-US" smtClean="0"/>
              <a:t>12/10/2009</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46020001-5E6B-47C1-A581-B1F6826E96D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C18924-FCE8-49FA-BC50-B7D1858C9A69}" type="datetimeFigureOut">
              <a:rPr lang="en-US" smtClean="0"/>
              <a:t>12/10/2009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6020001-5E6B-47C1-A581-B1F6826E96D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EC18924-FCE8-49FA-BC50-B7D1858C9A69}" type="datetimeFigureOut">
              <a:rPr lang="en-US" smtClean="0"/>
              <a:t>12/10/2009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6020001-5E6B-47C1-A581-B1F6826E96DE}" type="slidenum">
              <a:rPr lang="en-US" smtClean="0"/>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EC18924-FCE8-49FA-BC50-B7D1858C9A69}" type="datetimeFigureOut">
              <a:rPr lang="en-US" smtClean="0"/>
              <a:t>12/10/2009</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6020001-5E6B-47C1-A581-B1F6826E96D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www.ibm.com/developerworks/linux/library/l-scheduler/" TargetMode="External"/><Relationship Id="rId13" Type="http://schemas.openxmlformats.org/officeDocument/2006/relationships/image" Target="../media/image16.png"/><Relationship Id="rId3" Type="http://schemas.openxmlformats.org/officeDocument/2006/relationships/hyperlink" Target="http://www.ibm.com/developerworks/linux/library/l-linux-kernel/" TargetMode="External"/><Relationship Id="rId7" Type="http://schemas.openxmlformats.org/officeDocument/2006/relationships/hyperlink" Target="http://www.admob.com/" TargetMode="External"/><Relationship Id="rId12" Type="http://schemas.openxmlformats.org/officeDocument/2006/relationships/hyperlink" Target="http://android-developers.blogspot.com/2009/02/track-memory-allocations.html" TargetMode="External"/><Relationship Id="rId2" Type="http://schemas.openxmlformats.org/officeDocument/2006/relationships/hyperlink" Target="http://developer.android.com/" TargetMode="External"/><Relationship Id="rId1" Type="http://schemas.openxmlformats.org/officeDocument/2006/relationships/slideLayout" Target="../slideLayouts/slideLayout2.xml"/><Relationship Id="rId6" Type="http://schemas.openxmlformats.org/officeDocument/2006/relationships/hyperlink" Target="http://developer.android.com/guide/basics/what-is-android.html" TargetMode="External"/><Relationship Id="rId11" Type="http://schemas.openxmlformats.org/officeDocument/2006/relationships/hyperlink" Target="http://www.topnews.in/arm-launches-solution-center-android-2237255" TargetMode="External"/><Relationship Id="rId5" Type="http://schemas.openxmlformats.org/officeDocument/2006/relationships/hyperlink" Target="http://www.symbian.org/symbian-feature-set/going-open-source" TargetMode="External"/><Relationship Id="rId10" Type="http://schemas.openxmlformats.org/officeDocument/2006/relationships/hyperlink" Target="http://www.youtube.com/watch?v=SXq__YWVAew" TargetMode="External"/><Relationship Id="rId4" Type="http://schemas.openxmlformats.org/officeDocument/2006/relationships/hyperlink" Target="http://www.openhandsetalliance.com/press_110507.html" TargetMode="External"/><Relationship Id="rId9" Type="http://schemas.openxmlformats.org/officeDocument/2006/relationships/hyperlink" Target="http://ldn.linuxfoundation.org/node/22518"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ndrew\AppData\Local\Microsoft\Windows\Temporary Internet Files\Content.IE5\I6ECXM3Z\MCj02963560000[1].wmf"/>
          <p:cNvPicPr>
            <a:picLocks noChangeAspect="1" noChangeArrowheads="1"/>
          </p:cNvPicPr>
          <p:nvPr/>
        </p:nvPicPr>
        <p:blipFill>
          <a:blip r:embed="rId2" cstate="print"/>
          <a:srcRect/>
          <a:stretch>
            <a:fillRect/>
          </a:stretch>
        </p:blipFill>
        <p:spPr bwMode="auto">
          <a:xfrm>
            <a:off x="2286000" y="4648200"/>
            <a:ext cx="1762480" cy="990600"/>
          </a:xfrm>
          <a:prstGeom prst="rect">
            <a:avLst/>
          </a:prstGeom>
          <a:noFill/>
        </p:spPr>
      </p:pic>
      <p:sp>
        <p:nvSpPr>
          <p:cNvPr id="2" name="Title 1"/>
          <p:cNvSpPr>
            <a:spLocks noGrp="1"/>
          </p:cNvSpPr>
          <p:nvPr>
            <p:ph type="ctrTitle"/>
          </p:nvPr>
        </p:nvSpPr>
        <p:spPr/>
        <p:txBody>
          <a:bodyPr/>
          <a:lstStyle/>
          <a:p>
            <a:r>
              <a:rPr lang="en-US" dirty="0" smtClean="0"/>
              <a:t>Android</a:t>
            </a:r>
            <a:endParaRPr lang="en-US" dirty="0"/>
          </a:p>
        </p:txBody>
      </p:sp>
      <p:sp>
        <p:nvSpPr>
          <p:cNvPr id="3" name="Subtitle 2"/>
          <p:cNvSpPr>
            <a:spLocks noGrp="1"/>
          </p:cNvSpPr>
          <p:nvPr>
            <p:ph type="subTitle" idx="1"/>
          </p:nvPr>
        </p:nvSpPr>
        <p:spPr/>
        <p:txBody>
          <a:bodyPr>
            <a:normAutofit/>
          </a:bodyPr>
          <a:lstStyle/>
          <a:p>
            <a:r>
              <a:rPr lang="en-US" sz="1800" dirty="0" smtClean="0">
                <a:solidFill>
                  <a:schemeClr val="bg1"/>
                </a:solidFill>
              </a:rPr>
              <a:t>Andrew Ribeiro </a:t>
            </a:r>
          </a:p>
          <a:p>
            <a:r>
              <a:rPr lang="en-US" sz="1800" dirty="0" smtClean="0">
                <a:solidFill>
                  <a:schemeClr val="bg1"/>
                </a:solidFill>
              </a:rPr>
              <a:t>December 10, 2009</a:t>
            </a:r>
          </a:p>
          <a:p>
            <a:r>
              <a:rPr lang="en-US" sz="1800" dirty="0" smtClean="0">
                <a:solidFill>
                  <a:schemeClr val="bg1"/>
                </a:solidFill>
              </a:rPr>
              <a:t>CS 450</a:t>
            </a:r>
            <a:endParaRPr lang="en-US" sz="1800" dirty="0">
              <a:solidFill>
                <a:schemeClr val="bg1"/>
              </a:solidFill>
            </a:endParaRPr>
          </a:p>
        </p:txBody>
      </p:sp>
      <p:pic>
        <p:nvPicPr>
          <p:cNvPr id="5" name="Picture 2"/>
          <p:cNvPicPr>
            <a:picLocks noChangeAspect="1" noChangeArrowheads="1"/>
          </p:cNvPicPr>
          <p:nvPr/>
        </p:nvPicPr>
        <p:blipFill>
          <a:blip r:embed="rId3" cstate="print"/>
          <a:srcRect/>
          <a:stretch>
            <a:fillRect/>
          </a:stretch>
        </p:blipFill>
        <p:spPr bwMode="auto">
          <a:xfrm>
            <a:off x="3048000" y="2209800"/>
            <a:ext cx="2612029" cy="2590800"/>
          </a:xfrm>
          <a:prstGeom prst="rect">
            <a:avLst/>
          </a:prstGeom>
          <a:noFill/>
          <a:ln w="9525">
            <a:noFill/>
            <a:miter lim="800000"/>
            <a:headEnd/>
            <a:tailEnd/>
          </a:ln>
          <a:effectLst/>
        </p:spPr>
      </p:pic>
      <p:pic>
        <p:nvPicPr>
          <p:cNvPr id="10242" name="Picture 2" descr="C:\Users\Andrew\AppData\Local\Microsoft\Windows\Temporary Internet Files\Content.IE5\I6ECXM3Z\MCj02963560000[1].wmf"/>
          <p:cNvPicPr>
            <a:picLocks noChangeAspect="1" noChangeArrowheads="1"/>
          </p:cNvPicPr>
          <p:nvPr/>
        </p:nvPicPr>
        <p:blipFill>
          <a:blip r:embed="rId2" cstate="print"/>
          <a:srcRect/>
          <a:stretch>
            <a:fillRect/>
          </a:stretch>
        </p:blipFill>
        <p:spPr bwMode="auto">
          <a:xfrm>
            <a:off x="4648200" y="4343400"/>
            <a:ext cx="1626905" cy="914400"/>
          </a:xfrm>
          <a:prstGeom prst="rect">
            <a:avLst/>
          </a:prstGeom>
          <a:noFill/>
        </p:spPr>
      </p:pic>
      <p:pic>
        <p:nvPicPr>
          <p:cNvPr id="7" name="Picture 2" descr="C:\Users\Andrew\AppData\Local\Microsoft\Windows\Temporary Internet Files\Content.IE5\I6ECXM3Z\MCj02963560000[1].wmf"/>
          <p:cNvPicPr>
            <a:picLocks noChangeAspect="1" noChangeArrowheads="1"/>
          </p:cNvPicPr>
          <p:nvPr/>
        </p:nvPicPr>
        <p:blipFill>
          <a:blip r:embed="rId2" cstate="print"/>
          <a:srcRect/>
          <a:stretch>
            <a:fillRect/>
          </a:stretch>
        </p:blipFill>
        <p:spPr bwMode="auto">
          <a:xfrm>
            <a:off x="3124200" y="4724400"/>
            <a:ext cx="2304782" cy="1295400"/>
          </a:xfrm>
          <a:prstGeom prst="rect">
            <a:avLst/>
          </a:prstGeom>
          <a:noFill/>
        </p:spPr>
      </p:pic>
      <p:sp>
        <p:nvSpPr>
          <p:cNvPr id="10" name="Rectangle 9"/>
          <p:cNvSpPr/>
          <p:nvPr/>
        </p:nvSpPr>
        <p:spPr>
          <a:xfrm>
            <a:off x="2667000" y="1295400"/>
            <a:ext cx="3124199" cy="830997"/>
          </a:xfrm>
          <a:prstGeom prst="rect">
            <a:avLst/>
          </a:prstGeom>
          <a:noFill/>
        </p:spPr>
        <p:txBody>
          <a:bodyPr wrap="square" lIns="91440" tIns="45720" rIns="91440" bIns="4572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Taking over your mobile market</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44" name="Picture 4"/>
          <p:cNvPicPr>
            <a:picLocks noChangeAspect="1" noChangeArrowheads="1"/>
          </p:cNvPicPr>
          <p:nvPr/>
        </p:nvPicPr>
        <p:blipFill>
          <a:blip r:embed="rId4" cstate="print"/>
          <a:srcRect/>
          <a:stretch>
            <a:fillRect/>
          </a:stretch>
        </p:blipFill>
        <p:spPr bwMode="auto">
          <a:xfrm rot="4063414">
            <a:off x="6856269" y="4795839"/>
            <a:ext cx="1178910" cy="1281389"/>
          </a:xfrm>
          <a:prstGeom prst="rect">
            <a:avLst/>
          </a:prstGeom>
          <a:noFill/>
          <a:ln w="9525">
            <a:noFill/>
            <a:miter lim="800000"/>
            <a:headEnd/>
            <a:tailEnd/>
          </a:ln>
          <a:effectLst/>
        </p:spPr>
      </p:pic>
      <p:pic>
        <p:nvPicPr>
          <p:cNvPr id="10245" name="Picture 5" descr="C:\Users\Andrew\AppData\Local\Microsoft\Windows\Temporary Internet Files\Content.IE5\J4P61EQG\MCj04403810000[1].png"/>
          <p:cNvPicPr>
            <a:picLocks noChangeAspect="1" noChangeArrowheads="1"/>
          </p:cNvPicPr>
          <p:nvPr/>
        </p:nvPicPr>
        <p:blipFill>
          <a:blip r:embed="rId5" cstate="print"/>
          <a:srcRect/>
          <a:stretch>
            <a:fillRect/>
          </a:stretch>
        </p:blipFill>
        <p:spPr bwMode="auto">
          <a:xfrm>
            <a:off x="7696200" y="5410200"/>
            <a:ext cx="1447800" cy="1447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life cycle Example</a:t>
            </a:r>
            <a:endParaRPr lang="en-US" dirty="0"/>
          </a:p>
        </p:txBody>
      </p:sp>
      <p:sp>
        <p:nvSpPr>
          <p:cNvPr id="3" name="Content Placeholder 2"/>
          <p:cNvSpPr>
            <a:spLocks noGrp="1"/>
          </p:cNvSpPr>
          <p:nvPr>
            <p:ph idx="1"/>
          </p:nvPr>
        </p:nvSpPr>
        <p:spPr>
          <a:xfrm>
            <a:off x="228600" y="2362200"/>
            <a:ext cx="4114800" cy="4093536"/>
          </a:xfrm>
        </p:spPr>
        <p:txBody>
          <a:bodyPr/>
          <a:lstStyle/>
          <a:p>
            <a:pPr marL="514350" indent="-514350">
              <a:buFont typeface="+mj-lt"/>
              <a:buAutoNum type="arabicPeriod"/>
            </a:pPr>
            <a:r>
              <a:rPr lang="en-US" dirty="0" smtClean="0"/>
              <a:t>Application A starts up</a:t>
            </a:r>
          </a:p>
          <a:p>
            <a:pPr marL="514350" indent="-514350">
              <a:buFont typeface="+mj-lt"/>
              <a:buAutoNum type="arabicPeriod"/>
            </a:pPr>
            <a:r>
              <a:rPr lang="en-US" dirty="0" smtClean="0"/>
              <a:t>Application B starts up </a:t>
            </a:r>
          </a:p>
          <a:p>
            <a:pPr marL="514350" indent="-514350">
              <a:buFont typeface="+mj-lt"/>
              <a:buAutoNum type="arabicPeriod"/>
            </a:pPr>
            <a:r>
              <a:rPr lang="en-US" dirty="0" smtClean="0"/>
              <a:t>Application C starts up</a:t>
            </a:r>
          </a:p>
          <a:p>
            <a:pPr marL="514350" indent="-514350">
              <a:buFont typeface="+mj-lt"/>
              <a:buAutoNum type="arabicPeriod"/>
            </a:pPr>
            <a:r>
              <a:rPr lang="en-US" dirty="0" smtClean="0"/>
              <a:t>Application </a:t>
            </a:r>
            <a:r>
              <a:rPr lang="en-US" dirty="0" smtClean="0"/>
              <a:t>D </a:t>
            </a:r>
            <a:r>
              <a:rPr lang="en-US" dirty="0" smtClean="0"/>
              <a:t>starts up </a:t>
            </a:r>
          </a:p>
          <a:p>
            <a:pPr marL="514350" indent="-514350">
              <a:buFont typeface="+mj-lt"/>
              <a:buAutoNum type="arabicPeriod"/>
            </a:pPr>
            <a:r>
              <a:rPr lang="en-US" dirty="0" smtClean="0"/>
              <a:t>Application </a:t>
            </a:r>
            <a:r>
              <a:rPr lang="en-US" dirty="0" smtClean="0"/>
              <a:t>E </a:t>
            </a:r>
            <a:r>
              <a:rPr lang="en-US" dirty="0" smtClean="0"/>
              <a:t>starts </a:t>
            </a:r>
            <a:r>
              <a:rPr lang="en-US" dirty="0" smtClean="0"/>
              <a:t>up</a:t>
            </a:r>
          </a:p>
          <a:p>
            <a:pPr marL="514350" indent="-514350">
              <a:buFont typeface="+mj-lt"/>
              <a:buAutoNum type="arabicPeriod"/>
            </a:pPr>
            <a:r>
              <a:rPr lang="en-US" dirty="0" smtClean="0"/>
              <a:t>Switch back to application A </a:t>
            </a:r>
            <a:endParaRPr lang="en-US" dirty="0" smtClean="0"/>
          </a:p>
          <a:p>
            <a:pPr marL="514350" indent="-514350">
              <a:buNone/>
            </a:pPr>
            <a:endParaRPr lang="en-US" dirty="0" smtClean="0"/>
          </a:p>
        </p:txBody>
      </p:sp>
      <p:sp>
        <p:nvSpPr>
          <p:cNvPr id="4" name="TextBox 3"/>
          <p:cNvSpPr txBox="1"/>
          <p:nvPr/>
        </p:nvSpPr>
        <p:spPr>
          <a:xfrm>
            <a:off x="2286000" y="1752600"/>
            <a:ext cx="947695" cy="584775"/>
          </a:xfrm>
          <a:prstGeom prst="rect">
            <a:avLst/>
          </a:prstGeom>
          <a:noFill/>
        </p:spPr>
        <p:txBody>
          <a:bodyPr wrap="none" rtlCol="0">
            <a:spAutoFit/>
          </a:bodyPr>
          <a:lstStyle/>
          <a:p>
            <a:r>
              <a:rPr lang="en-US" sz="3200" dirty="0" smtClean="0"/>
              <a:t>LOG</a:t>
            </a:r>
            <a:endParaRPr lang="en-US" sz="3200" dirty="0"/>
          </a:p>
        </p:txBody>
      </p:sp>
      <p:sp>
        <p:nvSpPr>
          <p:cNvPr id="5" name="TextBox 4"/>
          <p:cNvSpPr txBox="1"/>
          <p:nvPr/>
        </p:nvSpPr>
        <p:spPr>
          <a:xfrm>
            <a:off x="4419600" y="1828800"/>
            <a:ext cx="3677225" cy="584775"/>
          </a:xfrm>
          <a:prstGeom prst="rect">
            <a:avLst/>
          </a:prstGeom>
          <a:noFill/>
        </p:spPr>
        <p:txBody>
          <a:bodyPr wrap="none" rtlCol="0">
            <a:spAutoFit/>
          </a:bodyPr>
          <a:lstStyle/>
          <a:p>
            <a:r>
              <a:rPr lang="en-US" sz="3200" dirty="0" smtClean="0"/>
              <a:t>Application A State</a:t>
            </a:r>
            <a:endParaRPr lang="en-US" sz="3200" dirty="0"/>
          </a:p>
        </p:txBody>
      </p:sp>
      <p:sp>
        <p:nvSpPr>
          <p:cNvPr id="7" name="TextBox 6"/>
          <p:cNvSpPr txBox="1"/>
          <p:nvPr/>
        </p:nvSpPr>
        <p:spPr>
          <a:xfrm>
            <a:off x="4495800" y="2514600"/>
            <a:ext cx="3429000" cy="3416320"/>
          </a:xfrm>
          <a:prstGeom prst="rect">
            <a:avLst/>
          </a:prstGeom>
          <a:noFill/>
        </p:spPr>
        <p:txBody>
          <a:bodyPr wrap="square" rtlCol="0">
            <a:spAutoFit/>
          </a:bodyPr>
          <a:lstStyle/>
          <a:p>
            <a:pPr marL="342900" indent="-342900">
              <a:buFont typeface="+mj-lt"/>
              <a:buAutoNum type="arabicPeriod"/>
            </a:pPr>
            <a:r>
              <a:rPr lang="en-US" dirty="0" smtClean="0"/>
              <a:t>In foreground, VM running</a:t>
            </a:r>
          </a:p>
          <a:p>
            <a:pPr marL="342900" indent="-342900">
              <a:buFont typeface="+mj-lt"/>
              <a:buAutoNum type="arabicPeriod"/>
            </a:pPr>
            <a:r>
              <a:rPr lang="en-US" dirty="0" err="1" smtClean="0"/>
              <a:t>InBackground</a:t>
            </a:r>
            <a:r>
              <a:rPr lang="en-US" dirty="0" smtClean="0"/>
              <a:t>, VM running</a:t>
            </a:r>
          </a:p>
          <a:p>
            <a:pPr marL="342900" indent="-342900">
              <a:buFont typeface="+mj-lt"/>
              <a:buAutoNum type="arabicPeriod"/>
            </a:pPr>
            <a:r>
              <a:rPr lang="en-US" dirty="0" err="1" smtClean="0"/>
              <a:t>inBackground,VM</a:t>
            </a:r>
            <a:r>
              <a:rPr lang="en-US" dirty="0" smtClean="0"/>
              <a:t> running</a:t>
            </a:r>
          </a:p>
          <a:p>
            <a:pPr marL="342900" indent="-342900">
              <a:buFont typeface="+mj-lt"/>
              <a:buAutoNum type="arabicPeriod"/>
            </a:pPr>
            <a:r>
              <a:rPr lang="en-US" dirty="0" err="1" smtClean="0"/>
              <a:t>inBackground</a:t>
            </a:r>
            <a:r>
              <a:rPr lang="en-US" dirty="0" smtClean="0"/>
              <a:t>, VM not running</a:t>
            </a:r>
          </a:p>
          <a:p>
            <a:pPr marL="342900" indent="-342900">
              <a:buFont typeface="+mj-lt"/>
              <a:buAutoNum type="arabicPeriod"/>
            </a:pPr>
            <a:r>
              <a:rPr lang="en-US" dirty="0" err="1" smtClean="0"/>
              <a:t>inBackground</a:t>
            </a:r>
            <a:r>
              <a:rPr lang="en-US" dirty="0" smtClean="0"/>
              <a:t>, VM not running</a:t>
            </a:r>
          </a:p>
          <a:p>
            <a:pPr marL="342900" indent="-342900">
              <a:buFont typeface="+mj-lt"/>
              <a:buAutoNum type="arabicPeriod"/>
            </a:pPr>
            <a:r>
              <a:rPr lang="en-US" dirty="0" smtClean="0"/>
              <a:t>In foreground </a:t>
            </a:r>
          </a:p>
          <a:p>
            <a:pPr marL="800100" lvl="1" indent="-342900">
              <a:buFont typeface="+mj-lt"/>
              <a:buAutoNum type="arabicPeriod"/>
            </a:pPr>
            <a:r>
              <a:rPr lang="en-US" dirty="0" smtClean="0"/>
              <a:t>Start up VM</a:t>
            </a:r>
          </a:p>
          <a:p>
            <a:pPr marL="800100" lvl="1" indent="-342900">
              <a:buFont typeface="+mj-lt"/>
              <a:buAutoNum type="arabicPeriod"/>
            </a:pPr>
            <a:r>
              <a:rPr lang="en-US" dirty="0" smtClean="0"/>
              <a:t>Restore application state</a:t>
            </a:r>
          </a:p>
          <a:p>
            <a:pPr marL="342900" indent="-342900">
              <a:buFont typeface="+mj-lt"/>
              <a:buAutoNum type="arabicPeriod"/>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linds(horizontal)">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ox(in)">
                                      <p:cBhvr>
                                        <p:cTn id="23" dur="500"/>
                                        <p:tgtEl>
                                          <p:spTgt spid="3">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ox(in)">
                                      <p:cBhvr>
                                        <p:cTn id="31" dur="500"/>
                                        <p:tgtEl>
                                          <p:spTgt spid="3">
                                            <p:txEl>
                                              <p:pRg st="3" end="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blinds(horizontal)">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box(in)">
                                      <p:cBhvr>
                                        <p:cTn id="39" dur="500"/>
                                        <p:tgtEl>
                                          <p:spTgt spid="3">
                                            <p:txEl>
                                              <p:pRg st="4" end="4"/>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blinds(horizontal)">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box(in)">
                                      <p:cBhvr>
                                        <p:cTn id="47" dur="500"/>
                                        <p:tgtEl>
                                          <p:spTgt spid="3">
                                            <p:txEl>
                                              <p:pRg st="5" end="5"/>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7">
                                            <p:txEl>
                                              <p:pRg st="5" end="5"/>
                                            </p:txEl>
                                          </p:spTgt>
                                        </p:tgtEl>
                                        <p:attrNameLst>
                                          <p:attrName>style.visibility</p:attrName>
                                        </p:attrNameLst>
                                      </p:cBhvr>
                                      <p:to>
                                        <p:strVal val="visible"/>
                                      </p:to>
                                    </p:set>
                                    <p:animEffect transition="in" filter="blinds(horizontal)">
                                      <p:cBhvr>
                                        <p:cTn id="50" dur="500"/>
                                        <p:tgtEl>
                                          <p:spTgt spid="7">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
                                            <p:txEl>
                                              <p:pRg st="6" end="6"/>
                                            </p:txEl>
                                          </p:spTgt>
                                        </p:tgtEl>
                                        <p:attrNameLst>
                                          <p:attrName>style.visibility</p:attrName>
                                        </p:attrNameLst>
                                      </p:cBhvr>
                                      <p:to>
                                        <p:strVal val="visible"/>
                                      </p:to>
                                    </p:set>
                                    <p:animEffect transition="in" filter="blinds(horizontal)">
                                      <p:cBhvr>
                                        <p:cTn id="55" dur="500"/>
                                        <p:tgtEl>
                                          <p:spTgt spid="7">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
                                            <p:txEl>
                                              <p:pRg st="7" end="7"/>
                                            </p:txEl>
                                          </p:spTgt>
                                        </p:tgtEl>
                                        <p:attrNameLst>
                                          <p:attrName>style.visibility</p:attrName>
                                        </p:attrNameLst>
                                      </p:cBhvr>
                                      <p:to>
                                        <p:strVal val="visible"/>
                                      </p:to>
                                    </p:set>
                                    <p:animEffect transition="in" filter="blinds(horizontal)">
                                      <p:cBhvr>
                                        <p:cTn id="6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Dalvik Virtual Machine</a:t>
            </a:r>
            <a:endParaRPr lang="en-US" dirty="0"/>
          </a:p>
        </p:txBody>
      </p:sp>
      <p:sp>
        <p:nvSpPr>
          <p:cNvPr id="3" name="Content Placeholder 2"/>
          <p:cNvSpPr>
            <a:spLocks noGrp="1"/>
          </p:cNvSpPr>
          <p:nvPr>
            <p:ph idx="1"/>
          </p:nvPr>
        </p:nvSpPr>
        <p:spPr/>
        <p:txBody>
          <a:bodyPr/>
          <a:lstStyle/>
          <a:p>
            <a:r>
              <a:rPr lang="en-US" dirty="0" smtClean="0"/>
              <a:t>Runs android applications which are compiled into Dalvik byte code </a:t>
            </a:r>
          </a:p>
          <a:p>
            <a:r>
              <a:rPr lang="en-US" dirty="0" smtClean="0"/>
              <a:t>Note a just-in-time compiler. </a:t>
            </a:r>
          </a:p>
          <a:p>
            <a:r>
              <a:rPr lang="en-US" dirty="0" smtClean="0"/>
              <a:t>Designed so many instances can be run on the same device. </a:t>
            </a:r>
          </a:p>
          <a:p>
            <a:r>
              <a:rPr lang="en-US" dirty="0" smtClean="0"/>
              <a:t>The Dalvik VM relies on the Linux kernel for underlying functionality such as threading and low-level memory management.</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a:t>
            </a:r>
            <a:endParaRPr lang="en-US" dirty="0"/>
          </a:p>
        </p:txBody>
      </p:sp>
      <p:pic>
        <p:nvPicPr>
          <p:cNvPr id="3077" name="Picture 5"/>
          <p:cNvPicPr>
            <a:picLocks noChangeAspect="1" noChangeArrowheads="1"/>
          </p:cNvPicPr>
          <p:nvPr/>
        </p:nvPicPr>
        <p:blipFill>
          <a:blip r:embed="rId2" cstate="print"/>
          <a:srcRect/>
          <a:stretch>
            <a:fillRect/>
          </a:stretch>
        </p:blipFill>
        <p:spPr bwMode="auto">
          <a:xfrm>
            <a:off x="0" y="1371600"/>
            <a:ext cx="2981325" cy="3429000"/>
          </a:xfrm>
          <a:prstGeom prst="rect">
            <a:avLst/>
          </a:prstGeom>
          <a:noFill/>
          <a:ln w="9525">
            <a:noFill/>
            <a:miter lim="800000"/>
            <a:headEnd/>
            <a:tailEnd/>
          </a:ln>
          <a:effectLst/>
        </p:spPr>
      </p:pic>
      <p:sp>
        <p:nvSpPr>
          <p:cNvPr id="7" name="TextBox 6"/>
          <p:cNvSpPr txBox="1"/>
          <p:nvPr/>
        </p:nvSpPr>
        <p:spPr>
          <a:xfrm>
            <a:off x="4164634" y="3505200"/>
            <a:ext cx="2693366" cy="369332"/>
          </a:xfrm>
          <a:prstGeom prst="rect">
            <a:avLst/>
          </a:prstGeom>
          <a:noFill/>
        </p:spPr>
        <p:txBody>
          <a:bodyPr wrap="none" rtlCol="0">
            <a:spAutoFit/>
          </a:bodyPr>
          <a:lstStyle/>
          <a:p>
            <a:r>
              <a:rPr lang="en-US" dirty="0" smtClean="0"/>
              <a:t>2.6 Custom Distribution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Overview</a:t>
            </a:r>
            <a:endParaRPr lang="en-US" dirty="0"/>
          </a:p>
        </p:txBody>
      </p:sp>
      <p:pic>
        <p:nvPicPr>
          <p:cNvPr id="4" name="Content Placeholder 3" descr="linux_kernal.jpg"/>
          <p:cNvPicPr>
            <a:picLocks noGrp="1"/>
          </p:cNvPicPr>
          <p:nvPr>
            <p:ph idx="1"/>
          </p:nvPr>
        </p:nvPicPr>
        <p:blipFill>
          <a:blip r:embed="rId2" cstate="print"/>
          <a:stretch>
            <a:fillRect/>
          </a:stretch>
        </p:blipFill>
        <p:spPr>
          <a:xfrm>
            <a:off x="1600200" y="2133600"/>
            <a:ext cx="4833938" cy="377319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Call Interface (SCI</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The system call interface provides a way for applications in the user space to call kernel </a:t>
            </a:r>
            <a:r>
              <a:rPr lang="en-US" dirty="0" smtClean="0"/>
              <a:t>functionality</a:t>
            </a:r>
          </a:p>
          <a:p>
            <a:pPr lvl="1"/>
            <a:r>
              <a:rPr lang="en-US" dirty="0" smtClean="0"/>
              <a:t>for </a:t>
            </a:r>
            <a:r>
              <a:rPr lang="en-US" dirty="0" smtClean="0"/>
              <a:t>example, if a user application needs to write a file to the disk, it must make a system call to do so, because the file management system falls within the domain of the </a:t>
            </a:r>
            <a:r>
              <a:rPr lang="en-US" dirty="0" smtClean="0"/>
              <a:t>kernel</a:t>
            </a:r>
          </a:p>
          <a:p>
            <a:r>
              <a:rPr lang="en-US" dirty="0" smtClean="0"/>
              <a:t>In terms of the Android OS, a user application never directly makes a system call; the Dalvik virtual machine that is interpreting the application does instead, because Android applications are not natively run on the device. </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 (PM)</a:t>
            </a:r>
            <a:endParaRPr lang="en-US" dirty="0"/>
          </a:p>
        </p:txBody>
      </p:sp>
      <p:sp>
        <p:nvSpPr>
          <p:cNvPr id="3" name="Content Placeholder 2"/>
          <p:cNvSpPr>
            <a:spLocks noGrp="1"/>
          </p:cNvSpPr>
          <p:nvPr>
            <p:ph idx="1"/>
          </p:nvPr>
        </p:nvSpPr>
        <p:spPr/>
        <p:txBody>
          <a:bodyPr/>
          <a:lstStyle/>
          <a:p>
            <a:r>
              <a:rPr lang="en-US" dirty="0" smtClean="0"/>
              <a:t>Uses the </a:t>
            </a:r>
            <a:r>
              <a:rPr lang="en-US" dirty="0" smtClean="0"/>
              <a:t>O (1) </a:t>
            </a:r>
            <a:r>
              <a:rPr lang="en-US" dirty="0" smtClean="0"/>
              <a:t>scheduler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Symmetric </a:t>
            </a:r>
            <a:r>
              <a:rPr lang="en-US" dirty="0" smtClean="0"/>
              <a:t>Multiprocessing (SMP</a:t>
            </a:r>
            <a:r>
              <a:rPr lang="en-US" dirty="0" smtClean="0"/>
              <a:t>) : multiple processors can be connected to a single memory bank. </a:t>
            </a:r>
          </a:p>
        </p:txBody>
      </p:sp>
      <p:pic>
        <p:nvPicPr>
          <p:cNvPr id="4" name="Picture 3" descr="linuxSchedulerRunque.gif"/>
          <p:cNvPicPr>
            <a:picLocks noChangeAspect="1"/>
          </p:cNvPicPr>
          <p:nvPr/>
        </p:nvPicPr>
        <p:blipFill>
          <a:blip r:embed="rId3" cstate="print"/>
          <a:stretch>
            <a:fillRect/>
          </a:stretch>
        </p:blipFill>
        <p:spPr>
          <a:xfrm>
            <a:off x="685800" y="2057400"/>
            <a:ext cx="4867275" cy="28384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 File System (VFS</a:t>
            </a:r>
            <a:r>
              <a:rPr lang="en-US" dirty="0" smtClean="0"/>
              <a:t>)</a:t>
            </a:r>
            <a:endParaRPr lang="en-US" dirty="0"/>
          </a:p>
        </p:txBody>
      </p:sp>
      <p:sp>
        <p:nvSpPr>
          <p:cNvPr id="3" name="Content Placeholder 2"/>
          <p:cNvSpPr>
            <a:spLocks noGrp="1"/>
          </p:cNvSpPr>
          <p:nvPr>
            <p:ph idx="1"/>
          </p:nvPr>
        </p:nvSpPr>
        <p:spPr/>
        <p:txBody>
          <a:bodyPr/>
          <a:lstStyle/>
          <a:p>
            <a:r>
              <a:rPr lang="en-US" dirty="0" smtClean="0"/>
              <a:t>Linux provides a common interface for file I/O via a Virtual File </a:t>
            </a:r>
            <a:r>
              <a:rPr lang="en-US" dirty="0" smtClean="0"/>
              <a:t>System.</a:t>
            </a:r>
          </a:p>
          <a:p>
            <a:pPr lvl="1"/>
            <a:r>
              <a:rPr lang="en-US" dirty="0" smtClean="0"/>
              <a:t>VFS </a:t>
            </a:r>
            <a:r>
              <a:rPr lang="en-US" dirty="0" smtClean="0"/>
              <a:t>API: </a:t>
            </a:r>
            <a:r>
              <a:rPr lang="en-US" dirty="0" smtClean="0"/>
              <a:t>Linux exposes file system operations through the VFS API, which contains commands like close, read, and write</a:t>
            </a:r>
            <a:endParaRPr lang="en-US" dirty="0" smtClean="0"/>
          </a:p>
          <a:p>
            <a:pPr lvl="1"/>
            <a:r>
              <a:rPr lang="en-US" dirty="0" smtClean="0"/>
              <a:t>device drivers: </a:t>
            </a:r>
            <a:r>
              <a:rPr lang="en-US" dirty="0" smtClean="0"/>
              <a:t>The device drivers are hardware dependant for the physical devices.</a:t>
            </a:r>
            <a:endParaRPr lang="en-US" dirty="0" smtClean="0"/>
          </a:p>
          <a:p>
            <a:pPr lvl="1"/>
            <a:r>
              <a:rPr lang="en-US" dirty="0" smtClean="0"/>
              <a:t>physical devices: </a:t>
            </a:r>
            <a:r>
              <a:rPr lang="en-US" dirty="0" smtClean="0"/>
              <a:t>The physical devices are the actual disks that store </a:t>
            </a:r>
            <a:r>
              <a:rPr lang="en-US" dirty="0" smtClean="0"/>
              <a:t>information.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Management (MM</a:t>
            </a:r>
            <a:r>
              <a:rPr lang="en-US" dirty="0" smtClean="0"/>
              <a:t>)</a:t>
            </a:r>
            <a:endParaRPr lang="en-US" dirty="0"/>
          </a:p>
        </p:txBody>
      </p:sp>
      <p:sp>
        <p:nvSpPr>
          <p:cNvPr id="3" name="Content Placeholder 2"/>
          <p:cNvSpPr>
            <a:spLocks noGrp="1"/>
          </p:cNvSpPr>
          <p:nvPr>
            <p:ph idx="1"/>
          </p:nvPr>
        </p:nvSpPr>
        <p:spPr>
          <a:xfrm>
            <a:off x="457200" y="1524000"/>
            <a:ext cx="7239000" cy="4846320"/>
          </a:xfrm>
        </p:spPr>
        <p:txBody>
          <a:bodyPr/>
          <a:lstStyle/>
          <a:p>
            <a:r>
              <a:rPr lang="en-US" dirty="0" smtClean="0"/>
              <a:t>Virtual memory </a:t>
            </a:r>
            <a:r>
              <a:rPr lang="en-US" dirty="0" smtClean="0"/>
              <a:t>scheme called slab </a:t>
            </a:r>
            <a:r>
              <a:rPr lang="en-US" dirty="0" smtClean="0"/>
              <a:t>allocation</a:t>
            </a:r>
          </a:p>
          <a:p>
            <a:r>
              <a:rPr lang="en-US" dirty="0" smtClean="0"/>
              <a:t>“This </a:t>
            </a:r>
            <a:r>
              <a:rPr lang="en-US" dirty="0" smtClean="0"/>
              <a:t>memory management scheme uses 4KB buffers as its base, but then allocates structures from within, keeping track of which pages are full, partially used, and empty. This allows the scheme to dynamically grow and shrink based on the needs of the greater system</a:t>
            </a:r>
            <a:r>
              <a:rPr lang="en-US" dirty="0" smtClean="0"/>
              <a:t>.”</a:t>
            </a:r>
            <a:r>
              <a:rPr lang="en-US" dirty="0" smtClean="0"/>
              <a:t> </a:t>
            </a:r>
            <a:r>
              <a:rPr lang="en-US" dirty="0" smtClean="0"/>
              <a:t>(</a:t>
            </a:r>
            <a:r>
              <a:rPr lang="en-US" dirty="0" smtClean="0"/>
              <a:t>Linux Kernel IBM Analysis).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Stack (NS</a:t>
            </a:r>
            <a:r>
              <a:rPr lang="en-US" dirty="0" smtClean="0"/>
              <a:t>)</a:t>
            </a:r>
            <a:endParaRPr lang="en-US" dirty="0"/>
          </a:p>
        </p:txBody>
      </p:sp>
      <p:sp>
        <p:nvSpPr>
          <p:cNvPr id="3" name="Content Placeholder 2"/>
          <p:cNvSpPr>
            <a:spLocks noGrp="1"/>
          </p:cNvSpPr>
          <p:nvPr>
            <p:ph idx="1"/>
          </p:nvPr>
        </p:nvSpPr>
        <p:spPr/>
        <p:txBody>
          <a:bodyPr/>
          <a:lstStyle/>
          <a:p>
            <a:r>
              <a:rPr lang="en-US" dirty="0" smtClean="0"/>
              <a:t>Consists of 7 levels</a:t>
            </a:r>
          </a:p>
          <a:p>
            <a:pPr lvl="1"/>
            <a:r>
              <a:rPr lang="en-US" dirty="0" smtClean="0"/>
              <a:t>application </a:t>
            </a:r>
            <a:r>
              <a:rPr lang="en-US" dirty="0" smtClean="0"/>
              <a:t>layer</a:t>
            </a:r>
          </a:p>
          <a:p>
            <a:pPr lvl="1"/>
            <a:r>
              <a:rPr lang="en-US" dirty="0" smtClean="0"/>
              <a:t>system </a:t>
            </a:r>
            <a:r>
              <a:rPr lang="en-US" dirty="0" smtClean="0"/>
              <a:t>call </a:t>
            </a:r>
            <a:r>
              <a:rPr lang="en-US" dirty="0" smtClean="0"/>
              <a:t>interface</a:t>
            </a:r>
          </a:p>
          <a:p>
            <a:pPr lvl="1"/>
            <a:r>
              <a:rPr lang="en-US" dirty="0" smtClean="0"/>
              <a:t>protocol </a:t>
            </a:r>
            <a:r>
              <a:rPr lang="en-US" dirty="0" smtClean="0"/>
              <a:t>agnostic </a:t>
            </a:r>
            <a:r>
              <a:rPr lang="en-US" dirty="0" smtClean="0"/>
              <a:t>interface</a:t>
            </a:r>
          </a:p>
          <a:p>
            <a:pPr lvl="1"/>
            <a:r>
              <a:rPr lang="en-US" dirty="0" smtClean="0"/>
              <a:t>network protocols</a:t>
            </a:r>
          </a:p>
          <a:p>
            <a:pPr lvl="1"/>
            <a:r>
              <a:rPr lang="en-US" dirty="0" smtClean="0"/>
              <a:t>device </a:t>
            </a:r>
            <a:r>
              <a:rPr lang="en-US" dirty="0" smtClean="0"/>
              <a:t>agnostic </a:t>
            </a:r>
            <a:r>
              <a:rPr lang="en-US" dirty="0" smtClean="0"/>
              <a:t>interface</a:t>
            </a:r>
          </a:p>
          <a:p>
            <a:pPr lvl="1"/>
            <a:r>
              <a:rPr lang="en-US" dirty="0" smtClean="0"/>
              <a:t>device drivers</a:t>
            </a:r>
          </a:p>
          <a:p>
            <a:pPr lvl="1"/>
            <a:r>
              <a:rPr lang="en-US" dirty="0" smtClean="0"/>
              <a:t>physical </a:t>
            </a:r>
            <a:r>
              <a:rPr lang="en-US" dirty="0" smtClean="0"/>
              <a:t>device hardware</a:t>
            </a:r>
            <a:endParaRPr lang="en-US" dirty="0"/>
          </a:p>
        </p:txBody>
      </p:sp>
      <p:pic>
        <p:nvPicPr>
          <p:cNvPr id="5" name="Picture 4" descr="networkStack.png"/>
          <p:cNvPicPr/>
          <p:nvPr/>
        </p:nvPicPr>
        <p:blipFill>
          <a:blip r:embed="rId3" cstate="print"/>
          <a:stretch>
            <a:fillRect/>
          </a:stretch>
        </p:blipFill>
        <p:spPr>
          <a:xfrm>
            <a:off x="4876800" y="1752600"/>
            <a:ext cx="3849675" cy="3733800"/>
          </a:xfrm>
          <a:prstGeom prst="rect">
            <a:avLst/>
          </a:prstGeom>
          <a:ln>
            <a:noFill/>
          </a:ln>
          <a:effectLst>
            <a:outerShdw blurRad="292100" dist="139700" dir="2700000" algn="tl" rotWithShape="0">
              <a:srgbClr val="333333">
                <a:alpha val="65000"/>
              </a:srgbClr>
            </a:outerShdw>
          </a:effectLst>
        </p:spPr>
      </p:pic>
      <p:pic>
        <p:nvPicPr>
          <p:cNvPr id="8194" name="Picture 2" descr="C:\Users\Andrew\AppData\Local\Microsoft\Windows\Temporary Internet Files\Content.IE5\3VAGG6OR\MCj04325670000[1].png"/>
          <p:cNvPicPr>
            <a:picLocks noChangeAspect="1" noChangeArrowheads="1"/>
          </p:cNvPicPr>
          <p:nvPr/>
        </p:nvPicPr>
        <p:blipFill>
          <a:blip r:embed="rId4" cstate="print"/>
          <a:srcRect/>
          <a:stretch>
            <a:fillRect/>
          </a:stretch>
        </p:blipFill>
        <p:spPr bwMode="auto">
          <a:xfrm>
            <a:off x="6096000" y="152400"/>
            <a:ext cx="1828800"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 </a:t>
            </a:r>
            <a:endParaRPr lang="en-US" dirty="0"/>
          </a:p>
        </p:txBody>
      </p:sp>
      <p:sp>
        <p:nvSpPr>
          <p:cNvPr id="3" name="Content Placeholder 2"/>
          <p:cNvSpPr>
            <a:spLocks noGrp="1"/>
          </p:cNvSpPr>
          <p:nvPr>
            <p:ph idx="1"/>
          </p:nvPr>
        </p:nvSpPr>
        <p:spPr/>
        <p:txBody>
          <a:bodyPr/>
          <a:lstStyle/>
          <a:p>
            <a:r>
              <a:rPr lang="en-US" dirty="0" smtClean="0"/>
              <a:t>The Arch portion of the Linux kernel refers to code that links primary hardware like the processor to software. Arch differs from devices drivers, in that the device drivers can be added on to the system, but Arch code is platform specific. </a:t>
            </a:r>
            <a:endParaRPr lang="en-US" dirty="0"/>
          </a:p>
        </p:txBody>
      </p:sp>
      <p:pic>
        <p:nvPicPr>
          <p:cNvPr id="6146" name="Picture 2" descr="C:\Users\Andrew\AppData\Local\Microsoft\Windows\Temporary Internet Files\Content.IE5\I6ECXM3Z\MCj04359330000[1].wmf"/>
          <p:cNvPicPr>
            <a:picLocks noChangeAspect="1" noChangeArrowheads="1"/>
          </p:cNvPicPr>
          <p:nvPr/>
        </p:nvPicPr>
        <p:blipFill>
          <a:blip r:embed="rId2" cstate="print"/>
          <a:srcRect/>
          <a:stretch>
            <a:fillRect/>
          </a:stretch>
        </p:blipFill>
        <p:spPr bwMode="auto">
          <a:xfrm>
            <a:off x="1905000" y="762000"/>
            <a:ext cx="888408" cy="838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What is android ?</a:t>
            </a:r>
          </a:p>
          <a:p>
            <a:r>
              <a:rPr lang="en-US" dirty="0" smtClean="0"/>
              <a:t>History of android</a:t>
            </a:r>
          </a:p>
          <a:p>
            <a:r>
              <a:rPr lang="en-US" dirty="0" smtClean="0"/>
              <a:t>Overview of the Android operating system </a:t>
            </a:r>
          </a:p>
          <a:p>
            <a:r>
              <a:rPr lang="en-US" dirty="0" smtClean="0"/>
              <a:t>Android Runtime </a:t>
            </a:r>
          </a:p>
          <a:p>
            <a:r>
              <a:rPr lang="en-US" dirty="0" smtClean="0"/>
              <a:t>Linux Kernel </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Device Drivers (DD</a:t>
            </a:r>
            <a:r>
              <a:rPr lang="en-US" dirty="0" smtClean="0"/>
              <a:t>)</a:t>
            </a:r>
            <a:endParaRPr lang="en-US" dirty="0"/>
          </a:p>
        </p:txBody>
      </p:sp>
      <p:sp>
        <p:nvSpPr>
          <p:cNvPr id="3" name="Content Placeholder 2"/>
          <p:cNvSpPr>
            <a:spLocks noGrp="1"/>
          </p:cNvSpPr>
          <p:nvPr>
            <p:ph idx="1"/>
          </p:nvPr>
        </p:nvSpPr>
        <p:spPr/>
        <p:txBody>
          <a:bodyPr/>
          <a:lstStyle/>
          <a:p>
            <a:r>
              <a:rPr lang="en-US" dirty="0" smtClean="0"/>
              <a:t>Device drivers allow the Linux kernel to interact with external devices. In the context of the Android OS, a common device driver to have is a camera, so applications written that utilize a camera can run on phones that have camera hardware and the respective device drivers. External device functionality is accessed via the SCI. </a:t>
            </a:r>
          </a:p>
          <a:p>
            <a:endParaRPr lang="en-US" dirty="0"/>
          </a:p>
        </p:txBody>
      </p:sp>
      <p:pic>
        <p:nvPicPr>
          <p:cNvPr id="7170" name="Picture 2" descr="C:\Users\Andrew\AppData\Local\Microsoft\Windows\Temporary Internet Files\Content.IE5\IEWWRJX1\MCj03037770000[1].wmf"/>
          <p:cNvPicPr>
            <a:picLocks noChangeAspect="1" noChangeArrowheads="1"/>
          </p:cNvPicPr>
          <p:nvPr/>
        </p:nvPicPr>
        <p:blipFill>
          <a:blip r:embed="rId2" cstate="print"/>
          <a:srcRect/>
          <a:stretch>
            <a:fillRect/>
          </a:stretch>
        </p:blipFill>
        <p:spPr bwMode="auto">
          <a:xfrm>
            <a:off x="5334000" y="990600"/>
            <a:ext cx="382677" cy="533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And security</a:t>
            </a:r>
            <a:endParaRPr lang="en-US" dirty="0"/>
          </a:p>
        </p:txBody>
      </p:sp>
      <p:sp>
        <p:nvSpPr>
          <p:cNvPr id="3" name="Content Placeholder 2"/>
          <p:cNvSpPr>
            <a:spLocks noGrp="1"/>
          </p:cNvSpPr>
          <p:nvPr>
            <p:ph idx="1"/>
          </p:nvPr>
        </p:nvSpPr>
        <p:spPr/>
        <p:txBody>
          <a:bodyPr/>
          <a:lstStyle/>
          <a:p>
            <a:r>
              <a:rPr lang="en-US" dirty="0" smtClean="0"/>
              <a:t>The Linux kernel provides the basic standard OS protection rules such as thread safety and memory access boundaries. The Android runtime also adds a layer of protection to the system because it only allows manage code to be run on the system rather than native code. </a:t>
            </a:r>
            <a:endParaRPr lang="en-US" dirty="0" smtClean="0"/>
          </a:p>
          <a:p>
            <a:r>
              <a:rPr lang="en-US" dirty="0" smtClean="0"/>
              <a:t>Authentication is handled by the android system. </a:t>
            </a:r>
          </a:p>
          <a:p>
            <a:pPr lvl="1"/>
            <a:r>
              <a:rPr lang="en-US" dirty="0" smtClean="0"/>
              <a:t>Android is not multiuser, so there is no need for permissions tables.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47500" lnSpcReduction="20000"/>
          </a:bodyPr>
          <a:lstStyle/>
          <a:p>
            <a:r>
              <a:rPr lang="en-US" i="1" dirty="0" smtClean="0"/>
              <a:t>Android Developer</a:t>
            </a:r>
            <a:endParaRPr lang="en-US" dirty="0" smtClean="0"/>
          </a:p>
          <a:p>
            <a:pPr lvl="1"/>
            <a:r>
              <a:rPr lang="en-US" u="sng" dirty="0" smtClean="0">
                <a:hlinkClick r:id="rId2"/>
              </a:rPr>
              <a:t>http://developer.android.com/</a:t>
            </a:r>
            <a:r>
              <a:rPr lang="en-US" dirty="0" smtClean="0"/>
              <a:t> </a:t>
            </a:r>
          </a:p>
          <a:p>
            <a:r>
              <a:rPr lang="en-US" i="1" dirty="0" smtClean="0"/>
              <a:t>Linux Kernel IBM Analysis </a:t>
            </a:r>
            <a:endParaRPr lang="en-US" dirty="0" smtClean="0"/>
          </a:p>
          <a:p>
            <a:pPr lvl="1"/>
            <a:r>
              <a:rPr lang="en-US" u="sng" dirty="0" smtClean="0">
                <a:hlinkClick r:id="rId3"/>
              </a:rPr>
              <a:t>http://www.ibm.com/developerworks/linux/library/l-linux-kernel/</a:t>
            </a:r>
            <a:endParaRPr lang="en-US" dirty="0" smtClean="0"/>
          </a:p>
          <a:p>
            <a:r>
              <a:rPr lang="en-US" i="1" dirty="0" smtClean="0"/>
              <a:t>Open Handset Alliance</a:t>
            </a:r>
            <a:endParaRPr lang="en-US" dirty="0" smtClean="0"/>
          </a:p>
          <a:p>
            <a:pPr lvl="1"/>
            <a:r>
              <a:rPr lang="en-US" u="sng" dirty="0" smtClean="0">
                <a:hlinkClick r:id="rId4"/>
              </a:rPr>
              <a:t>http://www.openhandsetalliance.com/press_110507.html</a:t>
            </a:r>
            <a:endParaRPr lang="en-US" dirty="0" smtClean="0"/>
          </a:p>
          <a:p>
            <a:r>
              <a:rPr lang="en-US" i="1" dirty="0" smtClean="0"/>
              <a:t>Symbian OS Open Source</a:t>
            </a:r>
            <a:endParaRPr lang="en-US" dirty="0" smtClean="0"/>
          </a:p>
          <a:p>
            <a:pPr lvl="1"/>
            <a:r>
              <a:rPr lang="en-US" u="sng" dirty="0" smtClean="0">
                <a:hlinkClick r:id="rId5"/>
              </a:rPr>
              <a:t>http://www.symbian.org/symbian-feature-set/going-open-source</a:t>
            </a:r>
            <a:endParaRPr lang="en-US" dirty="0" smtClean="0"/>
          </a:p>
          <a:p>
            <a:r>
              <a:rPr lang="en-US" i="1" dirty="0" smtClean="0"/>
              <a:t>Android Basics</a:t>
            </a:r>
            <a:endParaRPr lang="en-US" dirty="0" smtClean="0"/>
          </a:p>
          <a:p>
            <a:pPr lvl="1"/>
            <a:r>
              <a:rPr lang="en-US" u="sng" dirty="0" smtClean="0">
                <a:hlinkClick r:id="rId6"/>
              </a:rPr>
              <a:t>http://developer.android.com/guide/basics/what-is-android.html</a:t>
            </a:r>
            <a:endParaRPr lang="en-US" dirty="0" smtClean="0"/>
          </a:p>
          <a:p>
            <a:r>
              <a:rPr lang="en-US" i="1" dirty="0" smtClean="0"/>
              <a:t>Ad Mob</a:t>
            </a:r>
            <a:endParaRPr lang="en-US" dirty="0" smtClean="0"/>
          </a:p>
          <a:p>
            <a:pPr lvl="1"/>
            <a:r>
              <a:rPr lang="en-US" u="sng" dirty="0" smtClean="0">
                <a:hlinkClick r:id="rId7"/>
              </a:rPr>
              <a:t>http://www.admob.com/</a:t>
            </a:r>
            <a:endParaRPr lang="en-US" dirty="0" smtClean="0"/>
          </a:p>
          <a:p>
            <a:r>
              <a:rPr lang="en-US" i="1" dirty="0" smtClean="0"/>
              <a:t>Linux Process Scheduler </a:t>
            </a:r>
            <a:endParaRPr lang="en-US" dirty="0" smtClean="0"/>
          </a:p>
          <a:p>
            <a:pPr lvl="1"/>
            <a:r>
              <a:rPr lang="en-US" u="sng" dirty="0" smtClean="0">
                <a:hlinkClick r:id="rId8"/>
              </a:rPr>
              <a:t>http://www.ibm.com/developerworks/linux/library/l-scheduler/</a:t>
            </a:r>
            <a:endParaRPr lang="en-US" dirty="0" smtClean="0"/>
          </a:p>
          <a:p>
            <a:r>
              <a:rPr lang="en-US" i="1" dirty="0" smtClean="0"/>
              <a:t>Linux Network Stack </a:t>
            </a:r>
            <a:endParaRPr lang="en-US" dirty="0" smtClean="0"/>
          </a:p>
          <a:p>
            <a:pPr lvl="1"/>
            <a:r>
              <a:rPr lang="en-US" u="sng" dirty="0" smtClean="0">
                <a:hlinkClick r:id="rId9"/>
              </a:rPr>
              <a:t>http://ldn.linuxfoundation.org/node/22518</a:t>
            </a:r>
            <a:endParaRPr lang="en-US" dirty="0" smtClean="0"/>
          </a:p>
          <a:p>
            <a:r>
              <a:rPr lang="en-US" i="1" dirty="0" smtClean="0"/>
              <a:t>Android Laptop </a:t>
            </a:r>
            <a:endParaRPr lang="en-US" dirty="0" smtClean="0"/>
          </a:p>
          <a:p>
            <a:pPr lvl="1"/>
            <a:r>
              <a:rPr lang="en-US" u="sng" dirty="0" smtClean="0">
                <a:hlinkClick r:id="rId10"/>
              </a:rPr>
              <a:t>http://www.youtube.com/watch?v=SXq__YWVAew</a:t>
            </a:r>
            <a:endParaRPr lang="en-US" dirty="0" smtClean="0"/>
          </a:p>
          <a:p>
            <a:r>
              <a:rPr lang="en-US" i="1" dirty="0" smtClean="0"/>
              <a:t>Android Logo</a:t>
            </a:r>
            <a:endParaRPr lang="en-US" dirty="0" smtClean="0"/>
          </a:p>
          <a:p>
            <a:pPr lvl="1"/>
            <a:r>
              <a:rPr lang="en-US" u="sng" dirty="0" smtClean="0">
                <a:hlinkClick r:id="rId11"/>
              </a:rPr>
              <a:t>http://www.topnews.in/arm-launches-solution-center-android-2237255</a:t>
            </a:r>
            <a:endParaRPr lang="en-US" dirty="0" smtClean="0"/>
          </a:p>
          <a:p>
            <a:r>
              <a:rPr lang="en-US" i="1" dirty="0" err="1" smtClean="0"/>
              <a:t>Dalvak</a:t>
            </a:r>
            <a:r>
              <a:rPr lang="en-US" i="1" dirty="0" smtClean="0"/>
              <a:t> Problem </a:t>
            </a:r>
            <a:endParaRPr lang="en-US" dirty="0" smtClean="0"/>
          </a:p>
          <a:p>
            <a:pPr lvl="1"/>
            <a:r>
              <a:rPr lang="en-US" u="sng" dirty="0" smtClean="0">
                <a:hlinkClick r:id="rId12"/>
              </a:rPr>
              <a:t>http://android-developers.blogspot.com/2009/02/track-memory-allocations.html</a:t>
            </a:r>
            <a:endParaRPr lang="en-US" dirty="0" smtClean="0"/>
          </a:p>
          <a:p>
            <a:endParaRPr lang="en-US" dirty="0"/>
          </a:p>
        </p:txBody>
      </p:sp>
      <p:pic>
        <p:nvPicPr>
          <p:cNvPr id="5122" name="Picture 2" descr="C:\Users\Andrew\AppData\Local\Microsoft\Windows\Temporary Internet Files\Content.IE5\3VAGG6OR\MCj04417920000[1].png"/>
          <p:cNvPicPr>
            <a:picLocks noChangeAspect="1" noChangeArrowheads="1"/>
          </p:cNvPicPr>
          <p:nvPr/>
        </p:nvPicPr>
        <p:blipFill>
          <a:blip r:embed="rId13" cstate="print"/>
          <a:srcRect/>
          <a:stretch>
            <a:fillRect/>
          </a:stretch>
        </p:blipFill>
        <p:spPr bwMode="auto">
          <a:xfrm>
            <a:off x="5791200" y="4114800"/>
            <a:ext cx="2743200" cy="2743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android</a:t>
            </a:r>
            <a:endParaRPr lang="en-US" dirty="0"/>
          </a:p>
        </p:txBody>
      </p:sp>
      <p:sp>
        <p:nvSpPr>
          <p:cNvPr id="3" name="Content Placeholder 2"/>
          <p:cNvSpPr>
            <a:spLocks noGrp="1"/>
          </p:cNvSpPr>
          <p:nvPr>
            <p:ph idx="1"/>
          </p:nvPr>
        </p:nvSpPr>
        <p:spPr/>
        <p:txBody>
          <a:bodyPr/>
          <a:lstStyle/>
          <a:p>
            <a:r>
              <a:rPr lang="en-US" dirty="0" smtClean="0"/>
              <a:t>Android is a mobile operating system that was created to be open, robust, and reliable. </a:t>
            </a:r>
          </a:p>
          <a:p>
            <a:r>
              <a:rPr lang="en-US" dirty="0" smtClean="0"/>
              <a:t>Design goals </a:t>
            </a:r>
          </a:p>
          <a:p>
            <a:pPr lvl="1"/>
            <a:r>
              <a:rPr lang="en-US" dirty="0" smtClean="0"/>
              <a:t>Robustness : since the android OS is a smart phone, it must rival the functionality of general computers. </a:t>
            </a:r>
          </a:p>
          <a:p>
            <a:pPr lvl="1"/>
            <a:r>
              <a:rPr lang="en-US" dirty="0" smtClean="0"/>
              <a:t>Reliability: as a real-time operating system, the operating system must perform under rough conditions. </a:t>
            </a:r>
          </a:p>
          <a:p>
            <a:pPr lvl="1"/>
            <a:r>
              <a:rPr lang="en-US" dirty="0" smtClean="0"/>
              <a:t>Open: the platform is open in order to stimulate further development for the platform. </a:t>
            </a:r>
          </a:p>
          <a:p>
            <a:pPr lvl="1">
              <a:buNone/>
            </a:pPr>
            <a:r>
              <a:rPr lang="en-US" dirty="0" smtClean="0"/>
              <a:t> </a:t>
            </a: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4572000" y="609600"/>
            <a:ext cx="776111"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Developed by Android Inc. </a:t>
            </a:r>
          </a:p>
          <a:p>
            <a:r>
              <a:rPr lang="en-US" dirty="0" smtClean="0"/>
              <a:t>Bought out by Google in 2005</a:t>
            </a:r>
          </a:p>
          <a:p>
            <a:r>
              <a:rPr lang="en-US" dirty="0" smtClean="0"/>
              <a:t>Google teamed up with the Open Handset Alliance to develop the OS.</a:t>
            </a:r>
          </a:p>
          <a:p>
            <a:r>
              <a:rPr lang="en-US" dirty="0" smtClean="0"/>
              <a:t>Release history</a:t>
            </a:r>
          </a:p>
          <a:p>
            <a:pPr lvl="1"/>
            <a:r>
              <a:rPr lang="en-US" dirty="0" smtClean="0"/>
              <a:t>The first version: November </a:t>
            </a:r>
            <a:r>
              <a:rPr lang="en-US" dirty="0" smtClean="0"/>
              <a:t>5, 2007. </a:t>
            </a:r>
            <a:endParaRPr lang="en-US" dirty="0" smtClean="0"/>
          </a:p>
          <a:p>
            <a:pPr lvl="1"/>
            <a:r>
              <a:rPr lang="en-US" dirty="0" smtClean="0"/>
              <a:t>The second version (</a:t>
            </a:r>
            <a:r>
              <a:rPr lang="en-US" dirty="0" smtClean="0"/>
              <a:t>cupcake): </a:t>
            </a:r>
            <a:r>
              <a:rPr lang="en-US" dirty="0" smtClean="0"/>
              <a:t>April 30, </a:t>
            </a:r>
            <a:r>
              <a:rPr lang="en-US" dirty="0" smtClean="0"/>
              <a:t>2009</a:t>
            </a:r>
            <a:endParaRPr lang="en-US" dirty="0" smtClean="0"/>
          </a:p>
          <a:p>
            <a:pPr lvl="1"/>
            <a:r>
              <a:rPr lang="en-US" dirty="0" smtClean="0"/>
              <a:t>The </a:t>
            </a:r>
            <a:r>
              <a:rPr lang="en-US" dirty="0" smtClean="0"/>
              <a:t>third version(donut): </a:t>
            </a:r>
            <a:r>
              <a:rPr lang="en-US" dirty="0" smtClean="0"/>
              <a:t>September 15, 2009</a:t>
            </a:r>
          </a:p>
          <a:p>
            <a:pPr lvl="1"/>
            <a:r>
              <a:rPr lang="en-US" dirty="0" smtClean="0"/>
              <a:t>The </a:t>
            </a:r>
            <a:r>
              <a:rPr lang="en-US" dirty="0" smtClean="0"/>
              <a:t>fourth </a:t>
            </a:r>
            <a:r>
              <a:rPr lang="en-US" dirty="0" smtClean="0"/>
              <a:t>version(éclair): October 26, </a:t>
            </a:r>
            <a:r>
              <a:rPr lang="en-US" dirty="0" smtClean="0"/>
              <a:t>2009</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362200" y="533400"/>
            <a:ext cx="9906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overview</a:t>
            </a:r>
            <a:endParaRPr lang="en-US" dirty="0"/>
          </a:p>
        </p:txBody>
      </p:sp>
      <p:pic>
        <p:nvPicPr>
          <p:cNvPr id="6" name="Picture 5" descr="system-architecture.jpg"/>
          <p:cNvPicPr>
            <a:picLocks noChangeAspect="1"/>
          </p:cNvPicPr>
          <p:nvPr/>
        </p:nvPicPr>
        <p:blipFill>
          <a:blip r:embed="rId3" cstate="print"/>
          <a:stretch>
            <a:fillRect/>
          </a:stretch>
        </p:blipFill>
        <p:spPr>
          <a:xfrm>
            <a:off x="533400" y="1676400"/>
            <a:ext cx="6685210" cy="4800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RUNTIME</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52400" y="1828800"/>
            <a:ext cx="2612029"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Runtime?</a:t>
            </a:r>
            <a:endParaRPr lang="en-US" dirty="0"/>
          </a:p>
        </p:txBody>
      </p:sp>
      <p:sp>
        <p:nvSpPr>
          <p:cNvPr id="3" name="Content Placeholder 2"/>
          <p:cNvSpPr>
            <a:spLocks noGrp="1"/>
          </p:cNvSpPr>
          <p:nvPr>
            <p:ph idx="1"/>
          </p:nvPr>
        </p:nvSpPr>
        <p:spPr/>
        <p:txBody>
          <a:bodyPr>
            <a:normAutofit/>
          </a:bodyPr>
          <a:lstStyle/>
          <a:p>
            <a:r>
              <a:rPr lang="en-US" dirty="0" smtClean="0"/>
              <a:t>Android includes a set of core libraries that provides most of the functionality available in the core libraries of the Java programming language.</a:t>
            </a:r>
          </a:p>
          <a:p>
            <a:r>
              <a:rPr lang="en-US" dirty="0" smtClean="0"/>
              <a:t>Every Android application runs in its own process, with its own instance of the Dalvik virtual machine.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processes </a:t>
            </a:r>
            <a:endParaRPr lang="en-US" dirty="0"/>
          </a:p>
        </p:txBody>
      </p:sp>
      <p:sp>
        <p:nvSpPr>
          <p:cNvPr id="3" name="Content Placeholder 2"/>
          <p:cNvSpPr>
            <a:spLocks noGrp="1"/>
          </p:cNvSpPr>
          <p:nvPr>
            <p:ph idx="1"/>
          </p:nvPr>
        </p:nvSpPr>
        <p:spPr/>
        <p:txBody>
          <a:bodyPr/>
          <a:lstStyle/>
          <a:p>
            <a:r>
              <a:rPr lang="en-US" dirty="0" smtClean="0"/>
              <a:t>An android process can be thought of as an system processes with an instance of a Dalvik virtual machine.</a:t>
            </a:r>
          </a:p>
          <a:p>
            <a:r>
              <a:rPr lang="en-US" dirty="0" smtClean="0"/>
              <a:t>An idol android process is a system process with the state of the application, but is not actively running a Dalvik virtual machine.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applications</a:t>
            </a:r>
            <a:endParaRPr lang="en-US" dirty="0"/>
          </a:p>
        </p:txBody>
      </p:sp>
      <p:sp>
        <p:nvSpPr>
          <p:cNvPr id="3" name="Content Placeholder 2"/>
          <p:cNvSpPr>
            <a:spLocks noGrp="1"/>
          </p:cNvSpPr>
          <p:nvPr>
            <p:ph idx="1"/>
          </p:nvPr>
        </p:nvSpPr>
        <p:spPr/>
        <p:txBody>
          <a:bodyPr>
            <a:normAutofit lnSpcReduction="10000"/>
          </a:bodyPr>
          <a:lstStyle/>
          <a:p>
            <a:r>
              <a:rPr lang="en-US" b="1" dirty="0" smtClean="0"/>
              <a:t>Activities: </a:t>
            </a:r>
            <a:r>
              <a:rPr lang="en-US" dirty="0" smtClean="0"/>
              <a:t>An </a:t>
            </a:r>
            <a:r>
              <a:rPr lang="en-US" i="1" dirty="0" smtClean="0"/>
              <a:t>activity</a:t>
            </a:r>
            <a:r>
              <a:rPr lang="en-US" dirty="0" smtClean="0"/>
              <a:t> presents a visual user interface for one focused endeavor the user can undertake. </a:t>
            </a:r>
            <a:endParaRPr lang="en-US" b="1" dirty="0" smtClean="0"/>
          </a:p>
          <a:p>
            <a:r>
              <a:rPr lang="en-US" b="1" dirty="0" smtClean="0"/>
              <a:t>Services: </a:t>
            </a:r>
            <a:r>
              <a:rPr lang="en-US" dirty="0" smtClean="0"/>
              <a:t>A </a:t>
            </a:r>
            <a:r>
              <a:rPr lang="en-US" i="1" dirty="0" smtClean="0"/>
              <a:t>service</a:t>
            </a:r>
            <a:r>
              <a:rPr lang="en-US" dirty="0" smtClean="0"/>
              <a:t> doesn't have a visual user interface, but rather runs in the background for an indefinite period of time.</a:t>
            </a:r>
            <a:endParaRPr lang="en-US" b="1" dirty="0" smtClean="0"/>
          </a:p>
          <a:p>
            <a:r>
              <a:rPr lang="en-US" b="1" dirty="0" smtClean="0"/>
              <a:t>Broadcast </a:t>
            </a:r>
            <a:r>
              <a:rPr lang="en-US" b="1" dirty="0" smtClean="0"/>
              <a:t>receivers: </a:t>
            </a:r>
            <a:r>
              <a:rPr lang="en-US" dirty="0" smtClean="0"/>
              <a:t>A </a:t>
            </a:r>
            <a:r>
              <a:rPr lang="en-US" i="1" dirty="0" smtClean="0"/>
              <a:t>broadcast receiver</a:t>
            </a:r>
            <a:r>
              <a:rPr lang="en-US" dirty="0" smtClean="0"/>
              <a:t> is a component that does nothing but receive and react to broadcast announcements.</a:t>
            </a:r>
            <a:endParaRPr lang="en-US" b="1" dirty="0" smtClean="0"/>
          </a:p>
          <a:p>
            <a:r>
              <a:rPr lang="en-US" b="1" dirty="0" smtClean="0"/>
              <a:t>Content </a:t>
            </a:r>
            <a:r>
              <a:rPr lang="en-US" b="1" dirty="0" smtClean="0"/>
              <a:t>providers: </a:t>
            </a:r>
            <a:r>
              <a:rPr lang="en-US" dirty="0" smtClean="0"/>
              <a:t>A </a:t>
            </a:r>
            <a:r>
              <a:rPr lang="en-US" i="1" dirty="0" smtClean="0"/>
              <a:t>content provider</a:t>
            </a:r>
            <a:r>
              <a:rPr lang="en-US" dirty="0" smtClean="0"/>
              <a:t> makes a specific set of the application's data available to other applications.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165</TotalTime>
  <Words>1380</Words>
  <Application>Microsoft Office PowerPoint</Application>
  <PresentationFormat>On-screen Show (4:3)</PresentationFormat>
  <Paragraphs>161</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Opulent</vt:lpstr>
      <vt:lpstr>Android</vt:lpstr>
      <vt:lpstr>Outline</vt:lpstr>
      <vt:lpstr>What is android</vt:lpstr>
      <vt:lpstr>History</vt:lpstr>
      <vt:lpstr>Android overview</vt:lpstr>
      <vt:lpstr>ANDROID RUNTIME</vt:lpstr>
      <vt:lpstr>Android Runtime?</vt:lpstr>
      <vt:lpstr>Android processes </vt:lpstr>
      <vt:lpstr>Android applications</vt:lpstr>
      <vt:lpstr>Application life cycle Example</vt:lpstr>
      <vt:lpstr>Dalvik Virtual Machine</vt:lpstr>
      <vt:lpstr>Linux Kernel</vt:lpstr>
      <vt:lpstr>Linux Kernel Overview</vt:lpstr>
      <vt:lpstr>System Call Interface (SCI)</vt:lpstr>
      <vt:lpstr>Process Management (PM)</vt:lpstr>
      <vt:lpstr>Virtual File System (VFS)</vt:lpstr>
      <vt:lpstr>Memory Management (MM)</vt:lpstr>
      <vt:lpstr>Network Stack (NS)</vt:lpstr>
      <vt:lpstr>Arch </vt:lpstr>
      <vt:lpstr>Device Drivers (DD)</vt:lpstr>
      <vt:lpstr>Protection And security</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dc:creator>
  <cp:lastModifiedBy>Andrew</cp:lastModifiedBy>
  <cp:revision>17</cp:revision>
  <dcterms:created xsi:type="dcterms:W3CDTF">2009-12-10T11:33:05Z</dcterms:created>
  <dcterms:modified xsi:type="dcterms:W3CDTF">2009-12-10T14:18:50Z</dcterms:modified>
</cp:coreProperties>
</file>