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7620000" cx="10160000"/>
  <p:notesSz cx="7620000" cy="10160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62000" y="4826000"/>
            <a:ext cx="6096000" cy="45720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Discrete_signal" TargetMode="External"/><Relationship Id="rId3" Type="http://schemas.openxmlformats.org/officeDocument/2006/relationships/hyperlink" Target="http://en.wikipedia.org/wiki/Telecommunications" TargetMode="External"/><Relationship Id="rId4" Type="http://schemas.openxmlformats.org/officeDocument/2006/relationships/hyperlink" Target="http://en.wikipedia.org/wiki/Carrier_frequency" TargetMode="External"/><Relationship Id="rId5" Type="http://schemas.openxmlformats.org/officeDocument/2006/relationships/hyperlink" Target="http://en.wikipedia.org/wiki/Pulse-code_modulation"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eko.co.uk/antialias.shtml" TargetMode="External"/><Relationship Id="rId3" Type="http://schemas.openxmlformats.org/officeDocument/2006/relationships/hyperlink" Target="http://www.analog.com/library/analogDialogue/"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 name="Shape 19"/>
        <p:cNvGrpSpPr/>
        <p:nvPr/>
      </p:nvGrpSpPr>
      <p:grpSpPr>
        <a:xfrm>
          <a:off x="0" y="0"/>
          <a:ext cx="0" cy="0"/>
          <a:chOff x="0" y="0"/>
          <a:chExt cx="0" cy="0"/>
        </a:xfrm>
      </p:grpSpPr>
      <p:sp>
        <p:nvSpPr>
          <p:cNvPr id="20" name="Shape 2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1" name="Shape 2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762000" y="4826000"/>
            <a:ext cx="6096000" cy="4572000"/>
          </a:xfrm>
          <a:prstGeom prst="rect">
            <a:avLst/>
          </a:prstGeom>
        </p:spPr>
        <p:txBody>
          <a:bodyPr anchorCtr="0" anchor="t" bIns="91425" lIns="91425" rIns="91425" tIns="91425">
            <a:noAutofit/>
          </a:bodyPr>
          <a:lstStyle/>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Anti-Aliasing does not allow higher frequency signals in so that the output signal is not distorted.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762000" y="4826000"/>
            <a:ext cx="6096000" cy="4572000"/>
          </a:xfrm>
          <a:prstGeom prst="rect">
            <a:avLst/>
          </a:prstGeom>
        </p:spPr>
        <p:txBody>
          <a:bodyPr anchorCtr="0" anchor="t" bIns="91425" lIns="91425" rIns="91425" tIns="91425">
            <a:noAutofit/>
          </a:bodyPr>
          <a:lstStyle/>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he </a:t>
            </a:r>
            <a:r>
              <a:rPr b="1" lang="en-US" sz="1466">
                <a:solidFill>
                  <a:srgbClr val="000000"/>
                </a:solidFill>
                <a:latin typeface="Arial"/>
                <a:ea typeface="Arial"/>
                <a:cs typeface="Arial"/>
                <a:sym typeface="Arial"/>
              </a:rPr>
              <a:t>sampling rate</a:t>
            </a:r>
            <a:r>
              <a:rPr lang="en-US" sz="1466">
                <a:solidFill>
                  <a:srgbClr val="000000"/>
                </a:solidFill>
                <a:latin typeface="Arial"/>
                <a:ea typeface="Arial"/>
                <a:cs typeface="Arial"/>
                <a:sym typeface="Arial"/>
              </a:rPr>
              <a:t>, </a:t>
            </a:r>
            <a:r>
              <a:rPr b="1" lang="en-US" sz="1466">
                <a:solidFill>
                  <a:srgbClr val="000000"/>
                </a:solidFill>
                <a:latin typeface="Arial"/>
                <a:ea typeface="Arial"/>
                <a:cs typeface="Arial"/>
                <a:sym typeface="Arial"/>
              </a:rPr>
              <a:t>sample rate</a:t>
            </a:r>
            <a:r>
              <a:rPr lang="en-US" sz="1466">
                <a:solidFill>
                  <a:srgbClr val="000000"/>
                </a:solidFill>
                <a:latin typeface="Arial"/>
                <a:ea typeface="Arial"/>
                <a:cs typeface="Arial"/>
                <a:sym typeface="Arial"/>
              </a:rPr>
              <a:t>, or </a:t>
            </a:r>
            <a:r>
              <a:rPr b="1" lang="en-US" sz="1466">
                <a:solidFill>
                  <a:srgbClr val="000000"/>
                </a:solidFill>
                <a:latin typeface="Arial"/>
                <a:ea typeface="Arial"/>
                <a:cs typeface="Arial"/>
                <a:sym typeface="Arial"/>
              </a:rPr>
              <a:t>sampling frequency</a:t>
            </a:r>
            <a:r>
              <a:rPr lang="en-US" sz="1466">
                <a:solidFill>
                  <a:srgbClr val="000000"/>
                </a:solidFill>
                <a:latin typeface="Arial"/>
                <a:ea typeface="Arial"/>
                <a:cs typeface="Arial"/>
                <a:sym typeface="Arial"/>
              </a:rPr>
              <a:t> defines the number of </a:t>
            </a:r>
            <a:r>
              <a:rPr lang="en-US" sz="1466" u="sng">
                <a:solidFill>
                  <a:srgbClr val="0000FF"/>
                </a:solidFill>
                <a:latin typeface="Arial"/>
                <a:ea typeface="Arial"/>
                <a:cs typeface="Arial"/>
                <a:sym typeface="Arial"/>
                <a:hlinkClick r:id="rId2"/>
              </a:rPr>
              <a:t>samples</a:t>
            </a:r>
            <a:r>
              <a:rPr lang="en-US" sz="1466">
                <a:solidFill>
                  <a:srgbClr val="000000"/>
                </a:solidFill>
                <a:latin typeface="Arial"/>
                <a:ea typeface="Arial"/>
                <a:cs typeface="Arial"/>
                <a:sym typeface="Arial"/>
              </a:rPr>
              <a:t> per </a:t>
            </a:r>
            <a:r>
              <a:rPr lang="en-US" sz="1466" u="sng">
                <a:solidFill>
                  <a:srgbClr val="0000FF"/>
                </a:solidFill>
                <a:latin typeface="Arial"/>
                <a:ea typeface="Arial"/>
                <a:cs typeface="Arial"/>
                <a:sym typeface="Arial"/>
                <a:hlinkClick r:id="rId3"/>
              </a:rPr>
              <a:t>second</a:t>
            </a:r>
            <a:r>
              <a:rPr lang="en-US" sz="1466">
                <a:solidFill>
                  <a:srgbClr val="000000"/>
                </a:solidFill>
                <a:latin typeface="Arial"/>
                <a:ea typeface="Arial"/>
                <a:cs typeface="Arial"/>
                <a:sym typeface="Arial"/>
              </a:rPr>
              <a:t> (or per other unit) taken from a </a:t>
            </a:r>
            <a:r>
              <a:rPr lang="en-US" sz="1466" u="sng">
                <a:solidFill>
                  <a:srgbClr val="0000FF"/>
                </a:solidFill>
                <a:latin typeface="Arial"/>
                <a:ea typeface="Arial"/>
                <a:cs typeface="Arial"/>
                <a:sym typeface="Arial"/>
                <a:hlinkClick r:id="rId4"/>
              </a:rPr>
              <a:t>continuous signal</a:t>
            </a:r>
            <a:r>
              <a:rPr lang="en-US" sz="1466">
                <a:solidFill>
                  <a:srgbClr val="000000"/>
                </a:solidFill>
                <a:latin typeface="Arial"/>
                <a:ea typeface="Arial"/>
                <a:cs typeface="Arial"/>
                <a:sym typeface="Arial"/>
              </a:rPr>
              <a:t> to make a </a:t>
            </a:r>
            <a:r>
              <a:rPr lang="en-US" sz="1466" u="sng">
                <a:solidFill>
                  <a:srgbClr val="0000FF"/>
                </a:solidFill>
                <a:latin typeface="Arial"/>
                <a:ea typeface="Arial"/>
                <a:cs typeface="Arial"/>
                <a:sym typeface="Arial"/>
                <a:hlinkClick r:id="rId5"/>
              </a:rPr>
              <a:t>discrete signal</a:t>
            </a:r>
            <a:r>
              <a:rPr lang="en-US" sz="1466">
                <a:solidFill>
                  <a:srgbClr val="000000"/>
                </a:solidFill>
                <a:latin typeface="Arial"/>
                <a:ea typeface="Arial"/>
                <a:cs typeface="Arial"/>
                <a:sym typeface="Arial"/>
              </a:rPr>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762000" y="4826000"/>
            <a:ext cx="6096000" cy="4572000"/>
          </a:xfrm>
          <a:prstGeom prst="rect">
            <a:avLst/>
          </a:prstGeom>
        </p:spPr>
        <p:txBody>
          <a:bodyPr anchorCtr="0" anchor="t" bIns="91425" lIns="91425" rIns="91425" tIns="91425">
            <a:noAutofit/>
          </a:bodyPr>
          <a:lstStyle/>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Will focus on one of the DAC’s: Pulse Width Modulator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762000" y="4826000"/>
            <a:ext cx="6096000" cy="4572000"/>
          </a:xfrm>
          <a:prstGeom prst="rect">
            <a:avLst/>
          </a:prstGeom>
        </p:spPr>
        <p:txBody>
          <a:bodyPr anchorCtr="0" anchor="t" bIns="91425" lIns="91425" rIns="91425" tIns="91425">
            <a:noAutofit/>
          </a:bodyPr>
          <a:lstStyle/>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Can cause variable voltage output by doing this.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762000" y="4826000"/>
            <a:ext cx="6096000" cy="4572000"/>
          </a:xfrm>
          <a:prstGeom prst="rect">
            <a:avLst/>
          </a:prstGeom>
        </p:spPr>
        <p:txBody>
          <a:bodyPr anchorCtr="0" anchor="t" bIns="91425" lIns="91425" rIns="91425" tIns="91425">
            <a:noAutofit/>
          </a:bodyPr>
          <a:lstStyle/>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Telecommunications: In </a:t>
            </a:r>
            <a:r>
              <a:rPr lang="en-US" sz="1466" u="sng">
                <a:solidFill>
                  <a:srgbClr val="0000FF"/>
                </a:solidFill>
                <a:latin typeface="Arial"/>
                <a:ea typeface="Arial"/>
                <a:cs typeface="Arial"/>
                <a:sym typeface="Arial"/>
                <a:hlinkClick r:id="rId2"/>
              </a:rPr>
              <a:t>telecommunications</a:t>
            </a:r>
            <a:r>
              <a:rPr lang="en-US" sz="1466">
                <a:solidFill>
                  <a:srgbClr val="000000"/>
                </a:solidFill>
                <a:latin typeface="Arial"/>
                <a:ea typeface="Arial"/>
                <a:cs typeface="Arial"/>
                <a:sym typeface="Arial"/>
              </a:rPr>
              <a:t>, the widths of the pulses correspond to specific data values encoded at one end and decoded at the other.</a:t>
            </a:r>
          </a:p>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Pulses of various lengths (the information itself) will be sent at regular intervals (the </a:t>
            </a:r>
            <a:r>
              <a:rPr lang="en-US" sz="1466" u="sng">
                <a:solidFill>
                  <a:srgbClr val="0000FF"/>
                </a:solidFill>
                <a:latin typeface="Arial"/>
                <a:ea typeface="Arial"/>
                <a:cs typeface="Arial"/>
                <a:sym typeface="Arial"/>
                <a:hlinkClick r:id="rId3"/>
              </a:rPr>
              <a:t>carrier frequency</a:t>
            </a:r>
            <a:r>
              <a:rPr lang="en-US" sz="1466">
                <a:solidFill>
                  <a:srgbClr val="000000"/>
                </a:solidFill>
                <a:latin typeface="Arial"/>
                <a:ea typeface="Arial"/>
                <a:cs typeface="Arial"/>
                <a:sym typeface="Arial"/>
              </a:rPr>
              <a:t> of the modulation).</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40" name="Shape 40"/>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762000" y="4826000"/>
            <a:ext cx="6096000" cy="4572000"/>
          </a:xfrm>
          <a:prstGeom prst="rect">
            <a:avLst/>
          </a:prstGeom>
        </p:spPr>
        <p:txBody>
          <a:bodyPr anchorCtr="0" anchor="t" bIns="91425" lIns="91425" rIns="91425" tIns="91425">
            <a:noAutofit/>
          </a:bodyPr>
          <a:lstStyle/>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Will focus on one of the ADC’s: Pulse Code Modulation</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914400" y="3048000"/>
            <a:ext cx="8331200" cy="1219199"/>
          </a:xfrm>
          <a:prstGeom prst="rect">
            <a:avLst/>
          </a:prstGeom>
          <a:noFill/>
          <a:ln>
            <a:noFill/>
          </a:ln>
        </p:spPr>
        <p:txBody>
          <a:bodyPr anchorCtr="0" anchor="t"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9" name="Shape 9"/>
          <p:cNvSpPr txBox="1"/>
          <p:nvPr>
            <p:ph idx="1" type="subTitle"/>
          </p:nvPr>
        </p:nvSpPr>
        <p:spPr>
          <a:xfrm>
            <a:off x="1828800" y="4572000"/>
            <a:ext cx="6502399" cy="914400"/>
          </a:xfrm>
          <a:prstGeom prst="rect">
            <a:avLst/>
          </a:prstGeom>
          <a:noFill/>
          <a:ln>
            <a:noFill/>
          </a:ln>
        </p:spPr>
        <p:txBody>
          <a:bodyPr anchorCtr="0" anchor="t" bIns="91425" lIns="91425" rIns="91425"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304800" y="304800"/>
            <a:ext cx="9550400" cy="914400"/>
          </a:xfrm>
          <a:prstGeom prst="rect">
            <a:avLst/>
          </a:prstGeom>
          <a:noFill/>
          <a:ln>
            <a:noFill/>
          </a:ln>
        </p:spPr>
        <p:txBody>
          <a:bodyPr anchorCtr="0" anchor="t" bIns="91425" lIns="91425" rIns="91425" tIns="91425"/>
          <a:lstStyle>
            <a:lvl1pPr lvl="0">
              <a:spcBef>
                <a:spcPts val="0"/>
              </a:spcBef>
              <a:buSzPct val="99224"/>
              <a:defRPr sz="4266"/>
            </a:lvl1pPr>
            <a:lvl2pPr lvl="1">
              <a:spcBef>
                <a:spcPts val="0"/>
              </a:spcBef>
              <a:buSzPct val="99224"/>
              <a:defRPr sz="4266"/>
            </a:lvl2pPr>
            <a:lvl3pPr lvl="2">
              <a:spcBef>
                <a:spcPts val="0"/>
              </a:spcBef>
              <a:buSzPct val="99224"/>
              <a:defRPr sz="4266"/>
            </a:lvl3pPr>
            <a:lvl4pPr lvl="3">
              <a:spcBef>
                <a:spcPts val="0"/>
              </a:spcBef>
              <a:buSzPct val="99224"/>
              <a:defRPr sz="4266"/>
            </a:lvl4pPr>
            <a:lvl5pPr lvl="4">
              <a:spcBef>
                <a:spcPts val="0"/>
              </a:spcBef>
              <a:buSzPct val="99224"/>
              <a:defRPr sz="4266"/>
            </a:lvl5pPr>
            <a:lvl6pPr lvl="5">
              <a:spcBef>
                <a:spcPts val="0"/>
              </a:spcBef>
              <a:buSzPct val="99224"/>
              <a:defRPr sz="4266"/>
            </a:lvl6pPr>
            <a:lvl7pPr lvl="6">
              <a:spcBef>
                <a:spcPts val="0"/>
              </a:spcBef>
              <a:buSzPct val="99224"/>
              <a:defRPr sz="4266"/>
            </a:lvl7pPr>
            <a:lvl8pPr lvl="7">
              <a:spcBef>
                <a:spcPts val="0"/>
              </a:spcBef>
              <a:buSzPct val="99224"/>
              <a:defRPr sz="4266"/>
            </a:lvl8pPr>
            <a:lvl9pPr lvl="8">
              <a:spcBef>
                <a:spcPts val="0"/>
              </a:spcBef>
              <a:buSzPct val="99224"/>
              <a:defRPr sz="4266"/>
            </a:lvl9pPr>
          </a:lstStyle>
          <a:p/>
        </p:txBody>
      </p:sp>
      <p:sp>
        <p:nvSpPr>
          <p:cNvPr id="12" name="Shape 12"/>
          <p:cNvSpPr txBox="1"/>
          <p:nvPr>
            <p:ph idx="1" type="body"/>
          </p:nvPr>
        </p:nvSpPr>
        <p:spPr>
          <a:xfrm>
            <a:off x="304800" y="1828800"/>
            <a:ext cx="9550400"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304800" y="304800"/>
            <a:ext cx="9550400" cy="914400"/>
          </a:xfrm>
          <a:prstGeom prst="rect">
            <a:avLst/>
          </a:prstGeom>
          <a:noFill/>
          <a:ln>
            <a:noFill/>
          </a:ln>
        </p:spPr>
        <p:txBody>
          <a:bodyPr anchorCtr="0" anchor="t" bIns="91425" lIns="91425" rIns="91425" tIns="91425"/>
          <a:lstStyle>
            <a:lvl1pPr lvl="0">
              <a:spcBef>
                <a:spcPts val="0"/>
              </a:spcBef>
              <a:buSzPct val="99224"/>
              <a:defRPr sz="4266"/>
            </a:lvl1pPr>
            <a:lvl2pPr lvl="1">
              <a:spcBef>
                <a:spcPts val="0"/>
              </a:spcBef>
              <a:buSzPct val="99224"/>
              <a:defRPr sz="4266"/>
            </a:lvl2pPr>
            <a:lvl3pPr lvl="2">
              <a:spcBef>
                <a:spcPts val="0"/>
              </a:spcBef>
              <a:buSzPct val="99224"/>
              <a:defRPr sz="4266"/>
            </a:lvl3pPr>
            <a:lvl4pPr lvl="3">
              <a:spcBef>
                <a:spcPts val="0"/>
              </a:spcBef>
              <a:buSzPct val="99224"/>
              <a:defRPr sz="4266"/>
            </a:lvl4pPr>
            <a:lvl5pPr lvl="4">
              <a:spcBef>
                <a:spcPts val="0"/>
              </a:spcBef>
              <a:buSzPct val="99224"/>
              <a:defRPr sz="4266"/>
            </a:lvl5pPr>
            <a:lvl6pPr lvl="5">
              <a:spcBef>
                <a:spcPts val="0"/>
              </a:spcBef>
              <a:buSzPct val="99224"/>
              <a:defRPr sz="4266"/>
            </a:lvl6pPr>
            <a:lvl7pPr lvl="6">
              <a:spcBef>
                <a:spcPts val="0"/>
              </a:spcBef>
              <a:buSzPct val="99224"/>
              <a:defRPr sz="4266"/>
            </a:lvl7pPr>
            <a:lvl8pPr lvl="7">
              <a:spcBef>
                <a:spcPts val="0"/>
              </a:spcBef>
              <a:buSzPct val="99224"/>
              <a:defRPr sz="4266"/>
            </a:lvl8pPr>
            <a:lvl9pPr lvl="8">
              <a:spcBef>
                <a:spcPts val="0"/>
              </a:spcBef>
              <a:buSzPct val="99224"/>
              <a:defRPr sz="4266"/>
            </a:lvl9pPr>
          </a:lstStyle>
          <a:p/>
        </p:txBody>
      </p:sp>
      <p:sp>
        <p:nvSpPr>
          <p:cNvPr id="15" name="Shape 15"/>
          <p:cNvSpPr txBox="1"/>
          <p:nvPr>
            <p:ph idx="1" type="body"/>
          </p:nvPr>
        </p:nvSpPr>
        <p:spPr>
          <a:xfrm>
            <a:off x="304800" y="1828800"/>
            <a:ext cx="4470399"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
        <p:nvSpPr>
          <p:cNvPr id="16" name="Shape 16"/>
          <p:cNvSpPr txBox="1"/>
          <p:nvPr>
            <p:ph idx="2" type="body"/>
          </p:nvPr>
        </p:nvSpPr>
        <p:spPr>
          <a:xfrm>
            <a:off x="5384800" y="1828800"/>
            <a:ext cx="4470399"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7" name="Shape 17"/>
        <p:cNvGrpSpPr/>
        <p:nvPr/>
      </p:nvGrpSpPr>
      <p:grpSpPr>
        <a:xfrm>
          <a:off x="0" y="0"/>
          <a:ext cx="0" cy="0"/>
          <a:chOff x="0" y="0"/>
          <a:chExt cx="0" cy="0"/>
        </a:xfrm>
      </p:grpSpPr>
      <p:sp>
        <p:nvSpPr>
          <p:cNvPr id="18" name="Shape 18"/>
          <p:cNvSpPr txBox="1"/>
          <p:nvPr>
            <p:ph idx="1" type="body"/>
          </p:nvPr>
        </p:nvSpPr>
        <p:spPr>
          <a:xfrm>
            <a:off x="304800" y="6705600"/>
            <a:ext cx="9550400" cy="609599"/>
          </a:xfrm>
          <a:prstGeom prst="rect">
            <a:avLst/>
          </a:prstGeom>
          <a:noFill/>
          <a:ln>
            <a:noFill/>
          </a:ln>
        </p:spPr>
        <p:txBody>
          <a:bodyPr anchorCtr="0" anchor="t" bIns="91425" lIns="91425" rIns="91425"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4.png"/><Relationship Id="rId6" Type="http://schemas.openxmlformats.org/officeDocument/2006/relationships/image" Target="../media/image07.png"/><Relationship Id="rId7" Type="http://schemas.openxmlformats.org/officeDocument/2006/relationships/image" Target="../media/image05.png"/><Relationship Id="rId8" Type="http://schemas.openxmlformats.org/officeDocument/2006/relationships/image" Target="../media/image0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0.png"/><Relationship Id="rId4" Type="http://schemas.openxmlformats.org/officeDocument/2006/relationships/image" Target="../media/image17.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0.png"/><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0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0.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00.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00.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0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0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00.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0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0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00.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00.png"/><Relationship Id="rId4" Type="http://schemas.openxmlformats.org/officeDocument/2006/relationships/image" Target="../media/image35.png"/><Relationship Id="rId5" Type="http://schemas.openxmlformats.org/officeDocument/2006/relationships/hyperlink" Target="http://en.wikipedia.org/wiki/Sample_(signal)" TargetMode="External"/><Relationship Id="rId6" Type="http://schemas.openxmlformats.org/officeDocument/2006/relationships/hyperlink" Target="http://en.wikipedia.org/wiki/Second" TargetMode="External"/><Relationship Id="rId7" Type="http://schemas.openxmlformats.org/officeDocument/2006/relationships/hyperlink" Target="http://en.wikipedia.org/wiki/Continuous_signa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0.png"/><Relationship Id="rId4" Type="http://schemas.openxmlformats.org/officeDocument/2006/relationships/image" Target="../media/image0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8.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0.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0.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0.png"/><Relationship Id="rId4" Type="http://schemas.openxmlformats.org/officeDocument/2006/relationships/image" Target="../media/image13.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0.png"/><Relationship Id="rId4" Type="http://schemas.openxmlformats.org/officeDocument/2006/relationships/image" Target="../media/image16.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2" name="Shape 22"/>
        <p:cNvGrpSpPr/>
        <p:nvPr/>
      </p:nvGrpSpPr>
      <p:grpSpPr>
        <a:xfrm>
          <a:off x="0" y="0"/>
          <a:ext cx="0" cy="0"/>
          <a:chOff x="0" y="0"/>
          <a:chExt cx="0" cy="0"/>
        </a:xfrm>
      </p:grpSpPr>
      <p:pic>
        <p:nvPicPr>
          <p:cNvPr id="23" name="Shape 23"/>
          <p:cNvPicPr preferRelativeResize="0"/>
          <p:nvPr/>
        </p:nvPicPr>
        <p:blipFill>
          <a:blip r:embed="rId4">
            <a:alphaModFix/>
          </a:blip>
          <a:stretch>
            <a:fillRect/>
          </a:stretch>
        </p:blipFill>
        <p:spPr>
          <a:xfrm>
            <a:off x="0" y="0"/>
            <a:ext cx="10160000" cy="7620000"/>
          </a:xfrm>
          <a:prstGeom prst="rect">
            <a:avLst/>
          </a:prstGeom>
          <a:noFill/>
          <a:ln>
            <a:noFill/>
          </a:ln>
        </p:spPr>
      </p:pic>
      <p:pic>
        <p:nvPicPr>
          <p:cNvPr id="24" name="Shape 24"/>
          <p:cNvPicPr preferRelativeResize="0"/>
          <p:nvPr/>
        </p:nvPicPr>
        <p:blipFill>
          <a:blip r:embed="rId5">
            <a:alphaModFix/>
          </a:blip>
          <a:stretch>
            <a:fillRect/>
          </a:stretch>
        </p:blipFill>
        <p:spPr>
          <a:xfrm>
            <a:off x="0" y="2614075"/>
            <a:ext cx="10160000" cy="2169574"/>
          </a:xfrm>
          <a:prstGeom prst="rect">
            <a:avLst/>
          </a:prstGeom>
          <a:noFill/>
          <a:ln>
            <a:noFill/>
          </a:ln>
        </p:spPr>
      </p:pic>
      <p:sp>
        <p:nvSpPr>
          <p:cNvPr id="25" name="Shape 25"/>
          <p:cNvSpPr txBox="1"/>
          <p:nvPr>
            <p:ph idx="1" type="subTitle"/>
          </p:nvPr>
        </p:nvSpPr>
        <p:spPr>
          <a:xfrm>
            <a:off x="1710950" y="5893150"/>
            <a:ext cx="6983575" cy="1921225"/>
          </a:xfrm>
          <a:prstGeom prst="rect">
            <a:avLst/>
          </a:prstGeom>
          <a:noFill/>
          <a:ln>
            <a:noFill/>
          </a:ln>
        </p:spPr>
        <p:txBody>
          <a:bodyPr anchorCtr="0" anchor="t" bIns="38100" lIns="38100" rIns="38100" tIns="38100">
            <a:noAutofit/>
          </a:bodyPr>
          <a:lstStyle/>
          <a:p>
            <a:pPr indent="0" lvl="0" marL="0" marR="0" algn="ctr">
              <a:lnSpc>
                <a:spcPct val="120089"/>
              </a:lnSpc>
              <a:spcBef>
                <a:spcPts val="0"/>
              </a:spcBef>
              <a:spcAft>
                <a:spcPts val="0"/>
              </a:spcAft>
              <a:buNone/>
            </a:pPr>
            <a:r>
              <a:rPr lang="en-US" sz="3111">
                <a:solidFill>
                  <a:srgbClr val="FFFFFF"/>
                </a:solidFill>
                <a:latin typeface="Arial"/>
                <a:ea typeface="Arial"/>
                <a:cs typeface="Arial"/>
                <a:sym typeface="Arial"/>
              </a:rPr>
              <a:t>By Andrew Ribeiro</a:t>
            </a:r>
          </a:p>
        </p:txBody>
      </p:sp>
      <p:pic>
        <p:nvPicPr>
          <p:cNvPr id="26" name="Shape 26"/>
          <p:cNvPicPr preferRelativeResize="0"/>
          <p:nvPr/>
        </p:nvPicPr>
        <p:blipFill>
          <a:blip r:embed="rId6">
            <a:alphaModFix/>
          </a:blip>
          <a:stretch>
            <a:fillRect/>
          </a:stretch>
        </p:blipFill>
        <p:spPr>
          <a:xfrm>
            <a:off x="5408075" y="5662075"/>
            <a:ext cx="402150" cy="455075"/>
          </a:xfrm>
          <a:prstGeom prst="rect">
            <a:avLst/>
          </a:prstGeom>
          <a:noFill/>
          <a:ln>
            <a:noFill/>
          </a:ln>
        </p:spPr>
      </p:pic>
      <p:pic>
        <p:nvPicPr>
          <p:cNvPr id="27" name="Shape 27"/>
          <p:cNvPicPr preferRelativeResize="0"/>
          <p:nvPr/>
        </p:nvPicPr>
        <p:blipFill>
          <a:blip r:embed="rId7">
            <a:alphaModFix/>
          </a:blip>
          <a:stretch>
            <a:fillRect/>
          </a:stretch>
        </p:blipFill>
        <p:spPr>
          <a:xfrm>
            <a:off x="0" y="931325"/>
            <a:ext cx="10160000" cy="1100650"/>
          </a:xfrm>
          <a:prstGeom prst="rect">
            <a:avLst/>
          </a:prstGeom>
          <a:noFill/>
          <a:ln>
            <a:noFill/>
          </a:ln>
        </p:spPr>
      </p:pic>
      <p:pic>
        <p:nvPicPr>
          <p:cNvPr id="28" name="Shape 28"/>
          <p:cNvPicPr preferRelativeResize="0"/>
          <p:nvPr/>
        </p:nvPicPr>
        <p:blipFill>
          <a:blip r:embed="rId8">
            <a:alphaModFix/>
          </a:blip>
          <a:stretch>
            <a:fillRect/>
          </a:stretch>
        </p:blipFill>
        <p:spPr>
          <a:xfrm>
            <a:off x="0" y="6350000"/>
            <a:ext cx="10160000" cy="126997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1" name="Shape 101"/>
        <p:cNvGrpSpPr/>
        <p:nvPr/>
      </p:nvGrpSpPr>
      <p:grpSpPr>
        <a:xfrm>
          <a:off x="0" y="0"/>
          <a:ext cx="0" cy="0"/>
          <a:chOff x="0" y="0"/>
          <a:chExt cx="0" cy="0"/>
        </a:xfrm>
      </p:grpSpPr>
      <p:pic>
        <p:nvPicPr>
          <p:cNvPr id="102" name="Shape 102"/>
          <p:cNvPicPr preferRelativeResize="0"/>
          <p:nvPr/>
        </p:nvPicPr>
        <p:blipFill>
          <a:blip r:embed="rId4">
            <a:alphaModFix/>
          </a:blip>
          <a:stretch>
            <a:fillRect/>
          </a:stretch>
        </p:blipFill>
        <p:spPr>
          <a:xfrm>
            <a:off x="497400" y="105825"/>
            <a:ext cx="9165149" cy="1608650"/>
          </a:xfrm>
          <a:prstGeom prst="rect">
            <a:avLst/>
          </a:prstGeom>
          <a:noFill/>
          <a:ln>
            <a:noFill/>
          </a:ln>
        </p:spPr>
      </p:pic>
      <p:sp>
        <p:nvSpPr>
          <p:cNvPr id="103" name="Shape 103"/>
          <p:cNvSpPr txBox="1"/>
          <p:nvPr/>
        </p:nvSpPr>
        <p:spPr>
          <a:xfrm>
            <a:off x="610300" y="1829150"/>
            <a:ext cx="9015574" cy="5205575"/>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Aliasing is an issue when converting analog signals that have a higher frequency than the sampling rate that degrades the integrity of the original analog signal. </a:t>
            </a:r>
          </a:p>
          <a:p>
            <a:pPr indent="-220133" lvl="1" marL="762000" marR="0" algn="l">
              <a:lnSpc>
                <a:spcPct val="108035"/>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For example, a 2 kHz sine wave being sampled at 1.5 kHz would be reconstructed as a 500 Hz sine wave. (From Wikipedia) </a:t>
            </a:r>
          </a:p>
          <a:p>
            <a:pPr indent="-248355" lvl="0" marL="381000" marR="0" algn="l">
              <a:lnSpc>
                <a:spcPct val="108035"/>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Anti-aliasing is used to reduced Aliasing. This is done by implementing a low-pass filter on an ADC. This removes the analog signal that would cause Aliasing (or distortion of the data when put outputted through a DAC). </a:t>
            </a:r>
          </a:p>
        </p:txBody>
      </p:sp>
      <p:sp>
        <p:nvSpPr>
          <p:cNvPr id="104" name="Shape 104"/>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
        <p:nvSpPr>
          <p:cNvPr id="105" name="Shape 105"/>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pic>
        <p:nvPicPr>
          <p:cNvPr id="106" name="Shape 106"/>
          <p:cNvPicPr preferRelativeResize="0"/>
          <p:nvPr/>
        </p:nvPicPr>
        <p:blipFill>
          <a:blip r:embed="rId5">
            <a:alphaModFix/>
          </a:blip>
          <a:stretch>
            <a:fillRect/>
          </a:stretch>
        </p:blipFill>
        <p:spPr>
          <a:xfrm>
            <a:off x="2201325" y="1947325"/>
            <a:ext cx="6180649" cy="503765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0" name="Shape 110"/>
        <p:cNvGrpSpPr/>
        <p:nvPr/>
      </p:nvGrpSpPr>
      <p:grpSpPr>
        <a:xfrm>
          <a:off x="0" y="0"/>
          <a:ext cx="0" cy="0"/>
          <a:chOff x="0" y="0"/>
          <a:chExt cx="0" cy="0"/>
        </a:xfrm>
      </p:grpSpPr>
      <p:pic>
        <p:nvPicPr>
          <p:cNvPr id="111" name="Shape 111"/>
          <p:cNvPicPr preferRelativeResize="0"/>
          <p:nvPr/>
        </p:nvPicPr>
        <p:blipFill>
          <a:blip r:embed="rId4">
            <a:alphaModFix/>
          </a:blip>
          <a:stretch>
            <a:fillRect/>
          </a:stretch>
        </p:blipFill>
        <p:spPr>
          <a:xfrm>
            <a:off x="497400" y="105825"/>
            <a:ext cx="9165149" cy="1608650"/>
          </a:xfrm>
          <a:prstGeom prst="rect">
            <a:avLst/>
          </a:prstGeom>
          <a:noFill/>
          <a:ln>
            <a:noFill/>
          </a:ln>
        </p:spPr>
      </p:pic>
      <p:sp>
        <p:nvSpPr>
          <p:cNvPr id="112" name="Shape 112"/>
          <p:cNvSpPr txBox="1"/>
          <p:nvPr/>
        </p:nvSpPr>
        <p:spPr>
          <a:xfrm>
            <a:off x="610300" y="1829150"/>
            <a:ext cx="9015574" cy="520557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Sampling Rate: is the efficiency with which a signal can be digitized. The sampling rate depends on the frequency( time per interval) at which the sampling is done. </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Sampling rate must be at least twice the highest data frequency. </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Commercial voice standard sampling rate is 8 kHz. </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Hi-fi digital sampling rate is 44.1 kHz. </a:t>
            </a:r>
          </a:p>
        </p:txBody>
      </p:sp>
      <p:sp>
        <p:nvSpPr>
          <p:cNvPr id="113" name="Shape 113"/>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
        <p:nvSpPr>
          <p:cNvPr id="114" name="Shape 114"/>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pic>
        <p:nvPicPr>
          <p:cNvPr id="115" name="Shape 115"/>
          <p:cNvPicPr preferRelativeResize="0"/>
          <p:nvPr/>
        </p:nvPicPr>
        <p:blipFill>
          <a:blip r:embed="rId5">
            <a:alphaModFix/>
          </a:blip>
          <a:stretch>
            <a:fillRect/>
          </a:stretch>
        </p:blipFill>
        <p:spPr>
          <a:xfrm>
            <a:off x="1301750" y="2148400"/>
            <a:ext cx="7588250" cy="3947574"/>
          </a:xfrm>
          <a:prstGeom prst="rect">
            <a:avLst/>
          </a:prstGeom>
          <a:noFill/>
          <a:ln>
            <a:noFill/>
          </a:ln>
        </p:spPr>
      </p:pic>
      <p:pic>
        <p:nvPicPr>
          <p:cNvPr id="116" name="Shape 116"/>
          <p:cNvPicPr preferRelativeResize="0"/>
          <p:nvPr/>
        </p:nvPicPr>
        <p:blipFill>
          <a:blip r:embed="rId6">
            <a:alphaModFix/>
          </a:blip>
          <a:stretch>
            <a:fillRect/>
          </a:stretch>
        </p:blipFill>
        <p:spPr>
          <a:xfrm>
            <a:off x="1270000" y="2116650"/>
            <a:ext cx="7641149" cy="4053400"/>
          </a:xfrm>
          <a:prstGeom prst="rect">
            <a:avLst/>
          </a:prstGeom>
          <a:noFill/>
          <a:ln>
            <a:noFill/>
          </a:ln>
        </p:spPr>
      </p:pic>
      <p:sp>
        <p:nvSpPr>
          <p:cNvPr id="117" name="Shape 117"/>
          <p:cNvSpPr txBox="1"/>
          <p:nvPr/>
        </p:nvSpPr>
        <p:spPr>
          <a:xfrm>
            <a:off x="2303625" y="6316475"/>
            <a:ext cx="5561875" cy="384874"/>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FFFFFF"/>
                </a:solidFill>
                <a:latin typeface="Arial"/>
                <a:ea typeface="Arial"/>
                <a:cs typeface="Arial"/>
                <a:sym typeface="Arial"/>
              </a:rPr>
              <a:t>Sampled signal (with quantified discrete values)</a:t>
            </a:r>
          </a:p>
        </p:txBody>
      </p:sp>
      <p:sp>
        <p:nvSpPr>
          <p:cNvPr id="118" name="Shape 118"/>
          <p:cNvSpPr txBox="1"/>
          <p:nvPr/>
        </p:nvSpPr>
        <p:spPr>
          <a:xfrm>
            <a:off x="2134300" y="6316475"/>
            <a:ext cx="6024024" cy="384874"/>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FFFFFF"/>
                </a:solidFill>
                <a:latin typeface="Arial"/>
                <a:ea typeface="Arial"/>
                <a:cs typeface="Arial"/>
                <a:sym typeface="Arial"/>
              </a:rPr>
              <a:t>Analog signal (continuous variable range of values)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22" name="Shape 122"/>
        <p:cNvGrpSpPr/>
        <p:nvPr/>
      </p:nvGrpSpPr>
      <p:grpSpPr>
        <a:xfrm>
          <a:off x="0" y="0"/>
          <a:ext cx="0" cy="0"/>
          <a:chOff x="0" y="0"/>
          <a:chExt cx="0" cy="0"/>
        </a:xfrm>
      </p:grpSpPr>
      <p:pic>
        <p:nvPicPr>
          <p:cNvPr id="123" name="Shape 123"/>
          <p:cNvPicPr preferRelativeResize="0"/>
          <p:nvPr/>
        </p:nvPicPr>
        <p:blipFill>
          <a:blip r:embed="rId4">
            <a:alphaModFix/>
          </a:blip>
          <a:stretch>
            <a:fillRect/>
          </a:stretch>
        </p:blipFill>
        <p:spPr>
          <a:xfrm>
            <a:off x="497400" y="105825"/>
            <a:ext cx="9165149" cy="1608650"/>
          </a:xfrm>
          <a:prstGeom prst="rect">
            <a:avLst/>
          </a:prstGeom>
          <a:noFill/>
          <a:ln>
            <a:noFill/>
          </a:ln>
        </p:spPr>
      </p:pic>
      <p:sp>
        <p:nvSpPr>
          <p:cNvPr id="124" name="Shape 124"/>
          <p:cNvSpPr txBox="1"/>
          <p:nvPr/>
        </p:nvSpPr>
        <p:spPr>
          <a:xfrm>
            <a:off x="610300" y="1829150"/>
            <a:ext cx="9015574" cy="520557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Pulse code modulation is used to convert analog-to-digital in various applications. Such as: </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Digital telephone systems </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Musical keyboards </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Digital audio in computers.</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Digital video </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CD “Red Book Format” – CD standard. </a:t>
            </a:r>
          </a:p>
          <a:p>
            <a:pPr indent="-248355" lvl="0" marL="381000" marR="0" algn="l">
              <a:lnSpc>
                <a:spcPct val="120089"/>
              </a:lnSpc>
              <a:spcBef>
                <a:spcPts val="563"/>
              </a:spcBef>
              <a:spcAft>
                <a:spcPts val="0"/>
              </a:spcAft>
              <a:buClr>
                <a:srgbClr val="FFFFFF"/>
              </a:buClr>
              <a:buSzPct val="100358"/>
              <a:buFont typeface="Arial"/>
              <a:buChar char="●"/>
            </a:pPr>
            <a:r>
              <a:rPr lang="en-US" sz="3111" u="sng">
                <a:solidFill>
                  <a:srgbClr val="FFFFFF"/>
                </a:solidFill>
                <a:latin typeface="Arial"/>
                <a:ea typeface="Arial"/>
                <a:cs typeface="Arial"/>
                <a:sym typeface="Arial"/>
              </a:rPr>
              <a:t>Note</a:t>
            </a:r>
            <a:r>
              <a:rPr lang="en-US" sz="3111">
                <a:solidFill>
                  <a:srgbClr val="FFFFFF"/>
                </a:solidFill>
                <a:latin typeface="Arial"/>
                <a:ea typeface="Arial"/>
                <a:cs typeface="Arial"/>
                <a:sym typeface="Arial"/>
              </a:rPr>
              <a:t>: Not used typically for standard video and DVD or DVDR because of the high bit rate. </a:t>
            </a:r>
          </a:p>
          <a:p>
            <a:pPr indent="-50800" lvl="1" marL="762000" marR="0" algn="l">
              <a:lnSpc>
                <a:spcPct val="120089"/>
              </a:lnSpc>
              <a:spcBef>
                <a:spcPts val="479"/>
              </a:spcBef>
              <a:spcAft>
                <a:spcPts val="0"/>
              </a:spcAft>
              <a:buClr>
                <a:srgbClr val="FFFFFF"/>
              </a:buClr>
              <a:buNone/>
            </a:pPr>
            <a:r>
              <a:t/>
            </a:r>
            <a:endParaRPr sz="2666">
              <a:solidFill>
                <a:srgbClr val="FFFFFF"/>
              </a:solidFill>
              <a:latin typeface="Arial"/>
              <a:ea typeface="Arial"/>
              <a:cs typeface="Arial"/>
              <a:sym typeface="Arial"/>
            </a:endParaRPr>
          </a:p>
        </p:txBody>
      </p:sp>
      <p:sp>
        <p:nvSpPr>
          <p:cNvPr id="125" name="Shape 125"/>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
        <p:nvSpPr>
          <p:cNvPr id="126" name="Shape 126"/>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30" name="Shape 130"/>
        <p:cNvGrpSpPr/>
        <p:nvPr/>
      </p:nvGrpSpPr>
      <p:grpSpPr>
        <a:xfrm>
          <a:off x="0" y="0"/>
          <a:ext cx="0" cy="0"/>
          <a:chOff x="0" y="0"/>
          <a:chExt cx="0" cy="0"/>
        </a:xfrm>
      </p:grpSpPr>
      <p:pic>
        <p:nvPicPr>
          <p:cNvPr id="131" name="Shape 131"/>
          <p:cNvPicPr preferRelativeResize="0"/>
          <p:nvPr/>
        </p:nvPicPr>
        <p:blipFill>
          <a:blip r:embed="rId4">
            <a:alphaModFix/>
          </a:blip>
          <a:stretch>
            <a:fillRect/>
          </a:stretch>
        </p:blipFill>
        <p:spPr>
          <a:xfrm>
            <a:off x="338650" y="296325"/>
            <a:ext cx="9577900" cy="1291150"/>
          </a:xfrm>
          <a:prstGeom prst="rect">
            <a:avLst/>
          </a:prstGeom>
          <a:noFill/>
          <a:ln>
            <a:noFill/>
          </a:ln>
        </p:spPr>
      </p:pic>
      <p:sp>
        <p:nvSpPr>
          <p:cNvPr id="132" name="Shape 132"/>
          <p:cNvSpPr txBox="1"/>
          <p:nvPr/>
        </p:nvSpPr>
        <p:spPr>
          <a:xfrm>
            <a:off x="610300" y="1829150"/>
            <a:ext cx="9015574" cy="5205575"/>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Analog-to-digital converters are used in many applications. These include:</a:t>
            </a:r>
          </a:p>
          <a:p>
            <a:pPr indent="-220133" lvl="1" marL="762000" marR="0" algn="l">
              <a:lnSpc>
                <a:spcPct val="108035"/>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Process Control (of machine systems)</a:t>
            </a:r>
          </a:p>
          <a:p>
            <a:pPr indent="-220133" lvl="1" marL="762000" marR="0" algn="l">
              <a:lnSpc>
                <a:spcPct val="108035"/>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Sensors </a:t>
            </a:r>
          </a:p>
          <a:p>
            <a:pPr indent="-206022" lvl="2" marL="1143000" marR="0" algn="l">
              <a:lnSpc>
                <a:spcPct val="108035"/>
              </a:lnSpc>
              <a:spcBef>
                <a:spcPts val="438"/>
              </a:spcBef>
              <a:spcAft>
                <a:spcPts val="0"/>
              </a:spcAft>
              <a:buClr>
                <a:srgbClr val="FFFFFF"/>
              </a:buClr>
              <a:buSzPct val="101851"/>
              <a:buFont typeface="Wingdings"/>
              <a:buChar char="§"/>
            </a:pPr>
            <a:r>
              <a:rPr lang="en-US" sz="2444">
                <a:solidFill>
                  <a:srgbClr val="FFFFFF"/>
                </a:solidFill>
                <a:latin typeface="Arial"/>
                <a:ea typeface="Arial"/>
                <a:cs typeface="Arial"/>
                <a:sym typeface="Arial"/>
              </a:rPr>
              <a:t>Weigh Scale</a:t>
            </a:r>
          </a:p>
          <a:p>
            <a:pPr indent="-206022" lvl="2" marL="1143000" marR="0" algn="l">
              <a:lnSpc>
                <a:spcPct val="108035"/>
              </a:lnSpc>
              <a:spcBef>
                <a:spcPts val="438"/>
              </a:spcBef>
              <a:spcAft>
                <a:spcPts val="0"/>
              </a:spcAft>
              <a:buClr>
                <a:srgbClr val="FFFFFF"/>
              </a:buClr>
              <a:buSzPct val="101851"/>
              <a:buFont typeface="Wingdings"/>
              <a:buChar char="§"/>
            </a:pPr>
            <a:r>
              <a:rPr lang="en-US" sz="2444">
                <a:solidFill>
                  <a:srgbClr val="FFFFFF"/>
                </a:solidFill>
                <a:latin typeface="Arial"/>
                <a:ea typeface="Arial"/>
                <a:cs typeface="Arial"/>
                <a:sym typeface="Arial"/>
              </a:rPr>
              <a:t>Pressure </a:t>
            </a:r>
          </a:p>
          <a:p>
            <a:pPr indent="-206022" lvl="2" marL="1143000" marR="0" algn="l">
              <a:lnSpc>
                <a:spcPct val="108035"/>
              </a:lnSpc>
              <a:spcBef>
                <a:spcPts val="438"/>
              </a:spcBef>
              <a:spcAft>
                <a:spcPts val="0"/>
              </a:spcAft>
              <a:buClr>
                <a:srgbClr val="FFFFFF"/>
              </a:buClr>
              <a:buSzPct val="101851"/>
              <a:buFont typeface="Wingdings"/>
              <a:buChar char="§"/>
            </a:pPr>
            <a:r>
              <a:rPr lang="en-US" sz="2444">
                <a:solidFill>
                  <a:srgbClr val="FFFFFF"/>
                </a:solidFill>
                <a:latin typeface="Arial"/>
                <a:ea typeface="Arial"/>
                <a:cs typeface="Arial"/>
                <a:sym typeface="Arial"/>
              </a:rPr>
              <a:t>Temperature </a:t>
            </a:r>
          </a:p>
          <a:p>
            <a:pPr indent="-206022" lvl="2" marL="1143000" marR="0" algn="l">
              <a:lnSpc>
                <a:spcPct val="108035"/>
              </a:lnSpc>
              <a:spcBef>
                <a:spcPts val="438"/>
              </a:spcBef>
              <a:spcAft>
                <a:spcPts val="0"/>
              </a:spcAft>
              <a:buClr>
                <a:srgbClr val="FFFFFF"/>
              </a:buClr>
              <a:buSzPct val="101851"/>
              <a:buFont typeface="Wingdings"/>
              <a:buChar char="§"/>
            </a:pPr>
            <a:r>
              <a:rPr lang="en-US" sz="2444">
                <a:solidFill>
                  <a:srgbClr val="FFFFFF"/>
                </a:solidFill>
                <a:latin typeface="Arial"/>
                <a:ea typeface="Arial"/>
                <a:cs typeface="Arial"/>
                <a:sym typeface="Arial"/>
              </a:rPr>
              <a:t>Etc..</a:t>
            </a:r>
          </a:p>
          <a:p>
            <a:pPr indent="-220133" lvl="1" marL="762000" marR="0" algn="l">
              <a:lnSpc>
                <a:spcPct val="108035"/>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Instrumentation </a:t>
            </a:r>
          </a:p>
          <a:p>
            <a:pPr indent="-206022" lvl="2" marL="1143000" marR="0" algn="l">
              <a:lnSpc>
                <a:spcPct val="108035"/>
              </a:lnSpc>
              <a:spcBef>
                <a:spcPts val="438"/>
              </a:spcBef>
              <a:spcAft>
                <a:spcPts val="0"/>
              </a:spcAft>
              <a:buClr>
                <a:srgbClr val="FFFFFF"/>
              </a:buClr>
              <a:buSzPct val="101851"/>
              <a:buFont typeface="Wingdings"/>
              <a:buChar char="§"/>
            </a:pPr>
            <a:r>
              <a:rPr lang="en-US" sz="2444">
                <a:solidFill>
                  <a:srgbClr val="FFFFFF"/>
                </a:solidFill>
                <a:latin typeface="Arial"/>
                <a:ea typeface="Arial"/>
                <a:cs typeface="Arial"/>
                <a:sym typeface="Arial"/>
              </a:rPr>
              <a:t>Gas Monitoring </a:t>
            </a:r>
          </a:p>
          <a:p>
            <a:pPr indent="-206022" lvl="2" marL="1143000" marR="0" algn="l">
              <a:lnSpc>
                <a:spcPct val="108035"/>
              </a:lnSpc>
              <a:spcBef>
                <a:spcPts val="438"/>
              </a:spcBef>
              <a:spcAft>
                <a:spcPts val="0"/>
              </a:spcAft>
              <a:buClr>
                <a:srgbClr val="FFFFFF"/>
              </a:buClr>
              <a:buSzPct val="101851"/>
              <a:buFont typeface="Wingdings"/>
              <a:buChar char="§"/>
            </a:pPr>
            <a:r>
              <a:rPr lang="en-US" sz="2444">
                <a:solidFill>
                  <a:srgbClr val="FFFFFF"/>
                </a:solidFill>
                <a:latin typeface="Arial"/>
                <a:ea typeface="Arial"/>
                <a:cs typeface="Arial"/>
                <a:sym typeface="Arial"/>
              </a:rPr>
              <a:t>Medical instrumentation (EKG’s)</a:t>
            </a:r>
          </a:p>
          <a:p>
            <a:pPr indent="-220133" lvl="1" marL="762000" marR="0" algn="l">
              <a:lnSpc>
                <a:spcPct val="108035"/>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A/V devises </a:t>
            </a:r>
          </a:p>
          <a:p>
            <a:pPr indent="-50800" lvl="1" marL="762000" marR="0" algn="l">
              <a:lnSpc>
                <a:spcPct val="108035"/>
              </a:lnSpc>
              <a:spcBef>
                <a:spcPts val="479"/>
              </a:spcBef>
              <a:spcAft>
                <a:spcPts val="0"/>
              </a:spcAft>
              <a:buClr>
                <a:srgbClr val="FFFFFF"/>
              </a:buClr>
              <a:buNone/>
            </a:pPr>
            <a:r>
              <a:t/>
            </a:r>
            <a:endParaRPr sz="2666">
              <a:solidFill>
                <a:srgbClr val="FFFFFF"/>
              </a:solidFill>
              <a:latin typeface="Arial"/>
              <a:ea typeface="Arial"/>
              <a:cs typeface="Arial"/>
              <a:sym typeface="Arial"/>
            </a:endParaRPr>
          </a:p>
          <a:p>
            <a:pPr indent="-50800" lvl="2" marL="1143000" marR="0" algn="l">
              <a:lnSpc>
                <a:spcPct val="108035"/>
              </a:lnSpc>
              <a:spcBef>
                <a:spcPts val="438"/>
              </a:spcBef>
              <a:spcAft>
                <a:spcPts val="0"/>
              </a:spcAft>
              <a:buClr>
                <a:srgbClr val="FFFFFF"/>
              </a:buClr>
              <a:buNone/>
            </a:pPr>
            <a:r>
              <a:t/>
            </a:r>
            <a:endParaRPr sz="2444">
              <a:solidFill>
                <a:srgbClr val="FFFFFF"/>
              </a:solidFill>
              <a:latin typeface="Arial"/>
              <a:ea typeface="Arial"/>
              <a:cs typeface="Arial"/>
              <a:sym typeface="Arial"/>
            </a:endParaRPr>
          </a:p>
        </p:txBody>
      </p:sp>
      <p:sp>
        <p:nvSpPr>
          <p:cNvPr id="133" name="Shape 133"/>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
        <p:nvSpPr>
          <p:cNvPr id="134" name="Shape 134"/>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pic>
        <p:nvPicPr>
          <p:cNvPr id="139" name="Shape 139"/>
          <p:cNvPicPr preferRelativeResize="0"/>
          <p:nvPr/>
        </p:nvPicPr>
        <p:blipFill>
          <a:blip r:embed="rId3">
            <a:alphaModFix/>
          </a:blip>
          <a:stretch>
            <a:fillRect/>
          </a:stretch>
        </p:blipFill>
        <p:spPr>
          <a:xfrm>
            <a:off x="1365250" y="1365225"/>
            <a:ext cx="7429500" cy="4889475"/>
          </a:xfrm>
          <a:prstGeom prst="rect">
            <a:avLst/>
          </a:prstGeom>
          <a:noFill/>
          <a:ln>
            <a:noFill/>
          </a:ln>
        </p:spPr>
      </p:pic>
      <p:pic>
        <p:nvPicPr>
          <p:cNvPr id="140" name="Shape 140"/>
          <p:cNvPicPr preferRelativeResize="0"/>
          <p:nvPr/>
        </p:nvPicPr>
        <p:blipFill>
          <a:blip r:embed="rId4">
            <a:alphaModFix/>
          </a:blip>
          <a:stretch>
            <a:fillRect/>
          </a:stretch>
        </p:blipFill>
        <p:spPr>
          <a:xfrm>
            <a:off x="1936750" y="656150"/>
            <a:ext cx="6635750" cy="5482149"/>
          </a:xfrm>
          <a:prstGeom prst="rect">
            <a:avLst/>
          </a:prstGeom>
          <a:noFill/>
          <a:ln>
            <a:noFill/>
          </a:ln>
        </p:spPr>
      </p:pic>
      <p:sp>
        <p:nvSpPr>
          <p:cNvPr id="141" name="Shape 141"/>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
        <p:nvSpPr>
          <p:cNvPr id="142" name="Shape 142"/>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46" name="Shape 146"/>
        <p:cNvGrpSpPr/>
        <p:nvPr/>
      </p:nvGrpSpPr>
      <p:grpSpPr>
        <a:xfrm>
          <a:off x="0" y="0"/>
          <a:ext cx="0" cy="0"/>
          <a:chOff x="0" y="0"/>
          <a:chExt cx="0" cy="0"/>
        </a:xfrm>
      </p:grpSpPr>
      <p:pic>
        <p:nvPicPr>
          <p:cNvPr id="147" name="Shape 147"/>
          <p:cNvPicPr preferRelativeResize="0"/>
          <p:nvPr/>
        </p:nvPicPr>
        <p:blipFill>
          <a:blip r:embed="rId4">
            <a:alphaModFix/>
          </a:blip>
          <a:stretch>
            <a:fillRect/>
          </a:stretch>
        </p:blipFill>
        <p:spPr>
          <a:xfrm>
            <a:off x="497400" y="296325"/>
            <a:ext cx="9165149" cy="1291150"/>
          </a:xfrm>
          <a:prstGeom prst="rect">
            <a:avLst/>
          </a:prstGeom>
          <a:noFill/>
          <a:ln>
            <a:noFill/>
          </a:ln>
        </p:spPr>
      </p:pic>
      <p:sp>
        <p:nvSpPr>
          <p:cNvPr id="148" name="Shape 148"/>
          <p:cNvSpPr txBox="1"/>
          <p:nvPr/>
        </p:nvSpPr>
        <p:spPr>
          <a:xfrm>
            <a:off x="610300" y="1829150"/>
            <a:ext cx="9015574" cy="520557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Converts discrete value into analog signal- usually in the form of voltage. </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Devices called Digital-to-analog converters (DAC’s) are used.</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There are many ways to implement DAC’s. </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Each have their own benefit and downfall. </a:t>
            </a:r>
          </a:p>
          <a:p>
            <a:pPr indent="0" lvl="0" marL="0" marR="0" algn="l">
              <a:lnSpc>
                <a:spcPct val="120089"/>
              </a:lnSpc>
              <a:spcBef>
                <a:spcPts val="563"/>
              </a:spcBef>
              <a:spcAft>
                <a:spcPts val="0"/>
              </a:spcAft>
              <a:buNone/>
            </a:pPr>
            <a:r>
              <a:t/>
            </a:r>
            <a:endParaRPr sz="3111">
              <a:solidFill>
                <a:srgbClr val="FFFFFF"/>
              </a:solidFill>
              <a:latin typeface="Arial"/>
              <a:ea typeface="Arial"/>
              <a:cs typeface="Arial"/>
              <a:sym typeface="Arial"/>
            </a:endParaRPr>
          </a:p>
        </p:txBody>
      </p:sp>
      <p:sp>
        <p:nvSpPr>
          <p:cNvPr id="149" name="Shape 149"/>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
        <p:nvSpPr>
          <p:cNvPr id="150" name="Shape 150"/>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54" name="Shape 154"/>
        <p:cNvGrpSpPr/>
        <p:nvPr/>
      </p:nvGrpSpPr>
      <p:grpSpPr>
        <a:xfrm>
          <a:off x="0" y="0"/>
          <a:ext cx="0" cy="0"/>
          <a:chOff x="0" y="0"/>
          <a:chExt cx="0" cy="0"/>
        </a:xfrm>
      </p:grpSpPr>
      <p:pic>
        <p:nvPicPr>
          <p:cNvPr id="155" name="Shape 155"/>
          <p:cNvPicPr preferRelativeResize="0"/>
          <p:nvPr/>
        </p:nvPicPr>
        <p:blipFill>
          <a:blip r:embed="rId4">
            <a:alphaModFix/>
          </a:blip>
          <a:stretch>
            <a:fillRect/>
          </a:stretch>
        </p:blipFill>
        <p:spPr>
          <a:xfrm>
            <a:off x="497400" y="296325"/>
            <a:ext cx="9165149" cy="1291150"/>
          </a:xfrm>
          <a:prstGeom prst="rect">
            <a:avLst/>
          </a:prstGeom>
          <a:noFill/>
          <a:ln>
            <a:noFill/>
          </a:ln>
        </p:spPr>
      </p:pic>
      <p:sp>
        <p:nvSpPr>
          <p:cNvPr id="156" name="Shape 156"/>
          <p:cNvSpPr txBox="1"/>
          <p:nvPr/>
        </p:nvSpPr>
        <p:spPr>
          <a:xfrm>
            <a:off x="610300" y="1829150"/>
            <a:ext cx="9015574" cy="520557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Pulse Width Modulator </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Simplest type</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Oversampling </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Thermometer Coded </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Binary Weighted</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Hybrid</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Segmented DAC</a:t>
            </a:r>
          </a:p>
          <a:p>
            <a:pPr indent="0" lvl="0" marL="0" marR="0" algn="l">
              <a:lnSpc>
                <a:spcPct val="120089"/>
              </a:lnSpc>
              <a:spcBef>
                <a:spcPts val="563"/>
              </a:spcBef>
              <a:spcAft>
                <a:spcPts val="0"/>
              </a:spcAft>
              <a:buNone/>
            </a:pPr>
            <a:r>
              <a:t/>
            </a:r>
            <a:endParaRPr sz="3111">
              <a:solidFill>
                <a:srgbClr val="FFFFFF"/>
              </a:solidFill>
              <a:latin typeface="Arial"/>
              <a:ea typeface="Arial"/>
              <a:cs typeface="Arial"/>
              <a:sym typeface="Arial"/>
            </a:endParaRPr>
          </a:p>
        </p:txBody>
      </p:sp>
      <p:sp>
        <p:nvSpPr>
          <p:cNvPr id="157" name="Shape 157"/>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
        <p:nvSpPr>
          <p:cNvPr id="158" name="Shape 158"/>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62" name="Shape 162"/>
        <p:cNvGrpSpPr/>
        <p:nvPr/>
      </p:nvGrpSpPr>
      <p:grpSpPr>
        <a:xfrm>
          <a:off x="0" y="0"/>
          <a:ext cx="0" cy="0"/>
          <a:chOff x="0" y="0"/>
          <a:chExt cx="0" cy="0"/>
        </a:xfrm>
      </p:grpSpPr>
      <p:pic>
        <p:nvPicPr>
          <p:cNvPr id="163" name="Shape 163"/>
          <p:cNvPicPr preferRelativeResize="0"/>
          <p:nvPr/>
        </p:nvPicPr>
        <p:blipFill>
          <a:blip r:embed="rId4">
            <a:alphaModFix/>
          </a:blip>
          <a:stretch>
            <a:fillRect/>
          </a:stretch>
        </p:blipFill>
        <p:spPr>
          <a:xfrm>
            <a:off x="497400" y="296325"/>
            <a:ext cx="9165149" cy="1291150"/>
          </a:xfrm>
          <a:prstGeom prst="rect">
            <a:avLst/>
          </a:prstGeom>
          <a:noFill/>
          <a:ln>
            <a:noFill/>
          </a:ln>
        </p:spPr>
      </p:pic>
      <p:sp>
        <p:nvSpPr>
          <p:cNvPr id="164" name="Shape 164"/>
          <p:cNvSpPr txBox="1"/>
          <p:nvPr/>
        </p:nvSpPr>
        <p:spPr>
          <a:xfrm>
            <a:off x="610300" y="1829150"/>
            <a:ext cx="9015574" cy="520557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Pulse width modulation is used to:</a:t>
            </a:r>
          </a:p>
          <a:p>
            <a:pPr indent="-220133" lvl="1" marL="762000" marR="0" algn="l">
              <a:lnSpc>
                <a:spcPct val="120089"/>
              </a:lnSpc>
              <a:spcBef>
                <a:spcPts val="479"/>
              </a:spcBef>
              <a:spcAft>
                <a:spcPts val="0"/>
              </a:spcAft>
              <a:buClr>
                <a:srgbClr val="FFFFFF"/>
              </a:buClr>
              <a:buSzPct val="98765"/>
              <a:buAutoNum type="arabicPeriod"/>
            </a:pPr>
            <a:r>
              <a:rPr lang="en-US" sz="2666">
                <a:solidFill>
                  <a:srgbClr val="FFFFFF"/>
                </a:solidFill>
                <a:latin typeface="Arial"/>
                <a:ea typeface="Arial"/>
                <a:cs typeface="Arial"/>
                <a:sym typeface="Arial"/>
              </a:rPr>
              <a:t>To digitally create an analog output voltage level for control functions and power supplies.</a:t>
            </a:r>
          </a:p>
          <a:p>
            <a:pPr indent="-220133" lvl="1" marL="762000" marR="0" algn="l">
              <a:lnSpc>
                <a:spcPct val="120089"/>
              </a:lnSpc>
              <a:spcBef>
                <a:spcPts val="479"/>
              </a:spcBef>
              <a:spcAft>
                <a:spcPts val="0"/>
              </a:spcAft>
              <a:buClr>
                <a:srgbClr val="FFFFFF"/>
              </a:buClr>
              <a:buSzPct val="98765"/>
              <a:buAutoNum type="arabicPeriod"/>
            </a:pPr>
            <a:r>
              <a:rPr lang="en-US" sz="2666">
                <a:solidFill>
                  <a:srgbClr val="FFFFFF"/>
                </a:solidFill>
                <a:latin typeface="Arial"/>
                <a:ea typeface="Arial"/>
                <a:cs typeface="Arial"/>
                <a:sym typeface="Arial"/>
              </a:rPr>
              <a:t>To digitally create analog signals for arbitrary waveforms, sounds, music and speech.</a:t>
            </a:r>
          </a:p>
        </p:txBody>
      </p:sp>
      <p:sp>
        <p:nvSpPr>
          <p:cNvPr id="165" name="Shape 165"/>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
        <p:nvSpPr>
          <p:cNvPr id="166" name="Shape 166"/>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70" name="Shape 170"/>
        <p:cNvGrpSpPr/>
        <p:nvPr/>
      </p:nvGrpSpPr>
      <p:grpSpPr>
        <a:xfrm>
          <a:off x="0" y="0"/>
          <a:ext cx="0" cy="0"/>
          <a:chOff x="0" y="0"/>
          <a:chExt cx="0" cy="0"/>
        </a:xfrm>
      </p:grpSpPr>
      <p:pic>
        <p:nvPicPr>
          <p:cNvPr id="171" name="Shape 171"/>
          <p:cNvPicPr preferRelativeResize="0"/>
          <p:nvPr/>
        </p:nvPicPr>
        <p:blipFill>
          <a:blip r:embed="rId4">
            <a:alphaModFix/>
          </a:blip>
          <a:stretch>
            <a:fillRect/>
          </a:stretch>
        </p:blipFill>
        <p:spPr>
          <a:xfrm>
            <a:off x="497400" y="105825"/>
            <a:ext cx="9165149" cy="1608650"/>
          </a:xfrm>
          <a:prstGeom prst="rect">
            <a:avLst/>
          </a:prstGeom>
          <a:noFill/>
          <a:ln>
            <a:noFill/>
          </a:ln>
        </p:spPr>
      </p:pic>
      <p:sp>
        <p:nvSpPr>
          <p:cNvPr id="172" name="Shape 172"/>
          <p:cNvSpPr txBox="1"/>
          <p:nvPr/>
        </p:nvSpPr>
        <p:spPr>
          <a:xfrm>
            <a:off x="610300" y="1829150"/>
            <a:ext cx="9015574" cy="520557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Pulse width modulation modulates its duty cycle( width of pulses of zeroes and ones) to convey digital information over an analog signal.</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The way Pulse width modulation works is by increasing or decreasing the average output voltage by increasing or decreasing the width of the pulses. </a:t>
            </a:r>
          </a:p>
          <a:p>
            <a:pPr indent="-50800" lvl="2" marL="1143000" marR="0" algn="l">
              <a:lnSpc>
                <a:spcPct val="120089"/>
              </a:lnSpc>
              <a:spcBef>
                <a:spcPts val="438"/>
              </a:spcBef>
              <a:spcAft>
                <a:spcPts val="0"/>
              </a:spcAft>
              <a:buClr>
                <a:srgbClr val="FFFFFF"/>
              </a:buClr>
              <a:buNone/>
            </a:pPr>
            <a:r>
              <a:t/>
            </a:r>
            <a:endParaRPr sz="2444">
              <a:solidFill>
                <a:srgbClr val="FFFFFF"/>
              </a:solidFill>
              <a:latin typeface="Arial"/>
              <a:ea typeface="Arial"/>
              <a:cs typeface="Arial"/>
              <a:sym typeface="Arial"/>
            </a:endParaRPr>
          </a:p>
        </p:txBody>
      </p:sp>
      <p:sp>
        <p:nvSpPr>
          <p:cNvPr id="173" name="Shape 173"/>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
        <p:nvSpPr>
          <p:cNvPr id="174" name="Shape 174"/>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pic>
        <p:nvPicPr>
          <p:cNvPr id="175" name="Shape 175"/>
          <p:cNvPicPr preferRelativeResize="0"/>
          <p:nvPr/>
        </p:nvPicPr>
        <p:blipFill>
          <a:blip r:embed="rId5">
            <a:alphaModFix/>
          </a:blip>
          <a:stretch>
            <a:fillRect/>
          </a:stretch>
        </p:blipFill>
        <p:spPr>
          <a:xfrm>
            <a:off x="1778000" y="2624650"/>
            <a:ext cx="6805075" cy="2539974"/>
          </a:xfrm>
          <a:prstGeom prst="rect">
            <a:avLst/>
          </a:prstGeom>
          <a:noFill/>
          <a:ln>
            <a:noFill/>
          </a:ln>
        </p:spPr>
      </p:pic>
      <p:sp>
        <p:nvSpPr>
          <p:cNvPr id="176" name="Shape 176"/>
          <p:cNvSpPr txBox="1"/>
          <p:nvPr/>
        </p:nvSpPr>
        <p:spPr>
          <a:xfrm>
            <a:off x="1372300" y="5300475"/>
            <a:ext cx="7685600" cy="691775"/>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FFFFFF"/>
                </a:solidFill>
                <a:latin typeface="Arial"/>
                <a:ea typeface="Arial"/>
                <a:cs typeface="Arial"/>
                <a:sym typeface="Arial"/>
              </a:rPr>
              <a:t>The average voltage for this duty cycle is 6 volts. Because the width</a:t>
            </a:r>
          </a:p>
          <a:p>
            <a:pPr indent="0" lvl="0" marL="0" marR="0" algn="l">
              <a:lnSpc>
                <a:spcPct val="120138"/>
              </a:lnSpc>
              <a:spcBef>
                <a:spcPts val="0"/>
              </a:spcBef>
              <a:spcAft>
                <a:spcPts val="0"/>
              </a:spcAft>
              <a:buNone/>
            </a:pPr>
            <a:r>
              <a:rPr lang="en-US" sz="2000">
                <a:solidFill>
                  <a:srgbClr val="FFFFFF"/>
                </a:solidFill>
                <a:latin typeface="Arial"/>
                <a:ea typeface="Arial"/>
                <a:cs typeface="Arial"/>
                <a:sym typeface="Arial"/>
              </a:rPr>
              <a:t>Of each pulse is the same.</a:t>
            </a:r>
          </a:p>
        </p:txBody>
      </p:sp>
      <p:pic>
        <p:nvPicPr>
          <p:cNvPr id="177" name="Shape 177"/>
          <p:cNvPicPr preferRelativeResize="0"/>
          <p:nvPr/>
        </p:nvPicPr>
        <p:blipFill>
          <a:blip r:embed="rId6">
            <a:alphaModFix/>
          </a:blip>
          <a:stretch>
            <a:fillRect/>
          </a:stretch>
        </p:blipFill>
        <p:spPr>
          <a:xfrm>
            <a:off x="1778000" y="2031975"/>
            <a:ext cx="6826250" cy="3153824"/>
          </a:xfrm>
          <a:prstGeom prst="rect">
            <a:avLst/>
          </a:prstGeom>
          <a:noFill/>
          <a:ln>
            <a:noFill/>
          </a:ln>
        </p:spPr>
      </p:pic>
      <p:sp>
        <p:nvSpPr>
          <p:cNvPr id="178" name="Shape 178"/>
          <p:cNvSpPr txBox="1"/>
          <p:nvPr/>
        </p:nvSpPr>
        <p:spPr>
          <a:xfrm>
            <a:off x="1372300" y="5300475"/>
            <a:ext cx="8202424" cy="691775"/>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FFFFFF"/>
                </a:solidFill>
                <a:latin typeface="Arial"/>
                <a:ea typeface="Arial"/>
                <a:cs typeface="Arial"/>
                <a:sym typeface="Arial"/>
              </a:rPr>
              <a:t>The pulse width here is increased thereby changing the average voltage</a:t>
            </a:r>
          </a:p>
          <a:p>
            <a:pPr indent="0" lvl="0" marL="0" marR="0" algn="l">
              <a:lnSpc>
                <a:spcPct val="120138"/>
              </a:lnSpc>
              <a:spcBef>
                <a:spcPts val="0"/>
              </a:spcBef>
              <a:spcAft>
                <a:spcPts val="0"/>
              </a:spcAft>
              <a:buNone/>
            </a:pPr>
            <a:r>
              <a:rPr lang="en-US" sz="2000">
                <a:solidFill>
                  <a:srgbClr val="FFFFFF"/>
                </a:solidFill>
                <a:latin typeface="Arial"/>
                <a:ea typeface="Arial"/>
                <a:cs typeface="Arial"/>
                <a:sym typeface="Arial"/>
              </a:rPr>
              <a:t>In this duty cycle to 9v.</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82" name="Shape 182"/>
        <p:cNvGrpSpPr/>
        <p:nvPr/>
      </p:nvGrpSpPr>
      <p:grpSpPr>
        <a:xfrm>
          <a:off x="0" y="0"/>
          <a:ext cx="0" cy="0"/>
          <a:chOff x="0" y="0"/>
          <a:chExt cx="0" cy="0"/>
        </a:xfrm>
      </p:grpSpPr>
      <p:pic>
        <p:nvPicPr>
          <p:cNvPr id="183" name="Shape 183"/>
          <p:cNvPicPr preferRelativeResize="0"/>
          <p:nvPr/>
        </p:nvPicPr>
        <p:blipFill>
          <a:blip r:embed="rId4">
            <a:alphaModFix/>
          </a:blip>
          <a:stretch>
            <a:fillRect/>
          </a:stretch>
        </p:blipFill>
        <p:spPr>
          <a:xfrm>
            <a:off x="497400" y="105825"/>
            <a:ext cx="9165149" cy="1608650"/>
          </a:xfrm>
          <a:prstGeom prst="rect">
            <a:avLst/>
          </a:prstGeom>
          <a:noFill/>
          <a:ln>
            <a:noFill/>
          </a:ln>
        </p:spPr>
      </p:pic>
      <p:sp>
        <p:nvSpPr>
          <p:cNvPr id="184" name="Shape 184"/>
          <p:cNvSpPr txBox="1"/>
          <p:nvPr/>
        </p:nvSpPr>
        <p:spPr>
          <a:xfrm>
            <a:off x="610300" y="1829150"/>
            <a:ext cx="9015574" cy="520557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Note that an analog signal that is pulse modulated must be read into a tuned device or proper device that can use pulse modulated waves. </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Any shape waveform can be generated by outputting a sequence of PWM values that correspond to multiple points on the waveform. When you use more points, heavier filtering and greater PWM resolution, you can represent fast waveforms with great accuracy. </a:t>
            </a:r>
          </a:p>
        </p:txBody>
      </p:sp>
      <p:sp>
        <p:nvSpPr>
          <p:cNvPr id="185" name="Shape 185"/>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
        <p:nvSpPr>
          <p:cNvPr id="186" name="Shape 186"/>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2" name="Shape 32"/>
        <p:cNvGrpSpPr/>
        <p:nvPr/>
      </p:nvGrpSpPr>
      <p:grpSpPr>
        <a:xfrm>
          <a:off x="0" y="0"/>
          <a:ext cx="0" cy="0"/>
          <a:chOff x="0" y="0"/>
          <a:chExt cx="0" cy="0"/>
        </a:xfrm>
      </p:grpSpPr>
      <p:pic>
        <p:nvPicPr>
          <p:cNvPr id="33" name="Shape 33"/>
          <p:cNvPicPr preferRelativeResize="0"/>
          <p:nvPr/>
        </p:nvPicPr>
        <p:blipFill>
          <a:blip r:embed="rId4">
            <a:alphaModFix/>
          </a:blip>
          <a:stretch>
            <a:fillRect/>
          </a:stretch>
        </p:blipFill>
        <p:spPr>
          <a:xfrm>
            <a:off x="0" y="0"/>
            <a:ext cx="10160000" cy="7620000"/>
          </a:xfrm>
          <a:prstGeom prst="rect">
            <a:avLst/>
          </a:prstGeom>
          <a:noFill/>
          <a:ln>
            <a:noFill/>
          </a:ln>
        </p:spPr>
      </p:pic>
      <p:pic>
        <p:nvPicPr>
          <p:cNvPr id="34" name="Shape 34"/>
          <p:cNvPicPr preferRelativeResize="0"/>
          <p:nvPr/>
        </p:nvPicPr>
        <p:blipFill>
          <a:blip r:embed="rId5">
            <a:alphaModFix/>
          </a:blip>
          <a:stretch>
            <a:fillRect/>
          </a:stretch>
        </p:blipFill>
        <p:spPr>
          <a:xfrm>
            <a:off x="497400" y="296325"/>
            <a:ext cx="9165149" cy="1291150"/>
          </a:xfrm>
          <a:prstGeom prst="rect">
            <a:avLst/>
          </a:prstGeom>
          <a:noFill/>
          <a:ln>
            <a:noFill/>
          </a:ln>
        </p:spPr>
      </p:pic>
      <p:sp>
        <p:nvSpPr>
          <p:cNvPr id="35" name="Shape 35"/>
          <p:cNvSpPr txBox="1"/>
          <p:nvPr/>
        </p:nvSpPr>
        <p:spPr>
          <a:xfrm>
            <a:off x="610300" y="1829150"/>
            <a:ext cx="9015574" cy="5477224"/>
          </a:xfrm>
          <a:prstGeom prst="rect">
            <a:avLst/>
          </a:prstGeom>
          <a:noFill/>
          <a:ln>
            <a:noFill/>
          </a:ln>
        </p:spPr>
        <p:txBody>
          <a:bodyPr anchorCtr="0" anchor="t" bIns="38100" lIns="38100" rIns="38100" tIns="38100">
            <a:noAutofit/>
          </a:bodyPr>
          <a:lstStyle/>
          <a:p>
            <a:pPr indent="-234244" lvl="0" marL="381000" marR="0" algn="l">
              <a:lnSpc>
                <a:spcPct val="108173"/>
              </a:lnSpc>
              <a:spcBef>
                <a:spcPts val="0"/>
              </a:spcBef>
              <a:spcAft>
                <a:spcPts val="0"/>
              </a:spcAft>
              <a:buClr>
                <a:srgbClr val="FFFFFF"/>
              </a:buClr>
              <a:buSzPct val="99616"/>
              <a:buFont typeface="Arial"/>
              <a:buChar char="●"/>
            </a:pPr>
            <a:r>
              <a:rPr lang="en-US" sz="2888">
                <a:solidFill>
                  <a:srgbClr val="FFFFFF"/>
                </a:solidFill>
                <a:latin typeface="Arial"/>
                <a:ea typeface="Arial"/>
                <a:cs typeface="Arial"/>
                <a:sym typeface="Arial"/>
              </a:rPr>
              <a:t>What is analog and digital?</a:t>
            </a:r>
          </a:p>
          <a:p>
            <a:pPr indent="-234244" lvl="0" marL="381000" marR="0" algn="l">
              <a:lnSpc>
                <a:spcPct val="108173"/>
              </a:lnSpc>
              <a:spcBef>
                <a:spcPts val="521"/>
              </a:spcBef>
              <a:spcAft>
                <a:spcPts val="0"/>
              </a:spcAft>
              <a:buClr>
                <a:srgbClr val="FFFFFF"/>
              </a:buClr>
              <a:buSzPct val="99616"/>
              <a:buFont typeface="Arial"/>
              <a:buChar char="●"/>
            </a:pPr>
            <a:r>
              <a:rPr lang="en-US" sz="2888">
                <a:solidFill>
                  <a:srgbClr val="FFFFFF"/>
                </a:solidFill>
                <a:latin typeface="Arial"/>
                <a:ea typeface="Arial"/>
                <a:cs typeface="Arial"/>
                <a:sym typeface="Arial"/>
              </a:rPr>
              <a:t>Analog-to-digital converters (ADC’s)</a:t>
            </a:r>
          </a:p>
          <a:p>
            <a:pPr indent="-206022" lvl="1" marL="762000" marR="0" algn="l">
              <a:lnSpc>
                <a:spcPct val="108173"/>
              </a:lnSpc>
              <a:spcBef>
                <a:spcPts val="438"/>
              </a:spcBef>
              <a:spcAft>
                <a:spcPts val="0"/>
              </a:spcAft>
              <a:buClr>
                <a:srgbClr val="FFFFFF"/>
              </a:buClr>
              <a:buSzPct val="101851"/>
              <a:buFont typeface="Courier New"/>
              <a:buChar char="o"/>
            </a:pPr>
            <a:r>
              <a:rPr lang="en-US" sz="2444">
                <a:solidFill>
                  <a:srgbClr val="FFFFFF"/>
                </a:solidFill>
                <a:latin typeface="Arial"/>
                <a:ea typeface="Arial"/>
                <a:cs typeface="Arial"/>
                <a:sym typeface="Arial"/>
              </a:rPr>
              <a:t>Types of ADC’s </a:t>
            </a:r>
          </a:p>
          <a:p>
            <a:pPr indent="-206022" lvl="1" marL="762000" marR="0" algn="l">
              <a:lnSpc>
                <a:spcPct val="108173"/>
              </a:lnSpc>
              <a:spcBef>
                <a:spcPts val="438"/>
              </a:spcBef>
              <a:spcAft>
                <a:spcPts val="0"/>
              </a:spcAft>
              <a:buClr>
                <a:srgbClr val="FFFFFF"/>
              </a:buClr>
              <a:buSzPct val="101851"/>
              <a:buFont typeface="Courier New"/>
              <a:buChar char="o"/>
            </a:pPr>
            <a:r>
              <a:rPr lang="en-US" sz="2444">
                <a:solidFill>
                  <a:srgbClr val="FFFFFF"/>
                </a:solidFill>
                <a:latin typeface="Arial"/>
                <a:ea typeface="Arial"/>
                <a:cs typeface="Arial"/>
                <a:sym typeface="Arial"/>
              </a:rPr>
              <a:t>Pulse Code Modulation </a:t>
            </a:r>
          </a:p>
          <a:p>
            <a:pPr indent="-206022" lvl="1" marL="762000" marR="0" algn="l">
              <a:lnSpc>
                <a:spcPct val="108173"/>
              </a:lnSpc>
              <a:spcBef>
                <a:spcPts val="438"/>
              </a:spcBef>
              <a:spcAft>
                <a:spcPts val="0"/>
              </a:spcAft>
              <a:buClr>
                <a:srgbClr val="FFFFFF"/>
              </a:buClr>
              <a:buSzPct val="101851"/>
              <a:buFont typeface="Courier New"/>
              <a:buChar char="o"/>
            </a:pPr>
            <a:r>
              <a:rPr lang="en-US" sz="2444">
                <a:solidFill>
                  <a:srgbClr val="FFFFFF"/>
                </a:solidFill>
                <a:latin typeface="Arial"/>
                <a:ea typeface="Arial"/>
                <a:cs typeface="Arial"/>
                <a:sym typeface="Arial"/>
              </a:rPr>
              <a:t>Factors in Analog-to-Digital Conversion</a:t>
            </a:r>
          </a:p>
          <a:p>
            <a:pPr indent="-206022" lvl="1" marL="762000" marR="0" algn="l">
              <a:lnSpc>
                <a:spcPct val="108173"/>
              </a:lnSpc>
              <a:spcBef>
                <a:spcPts val="438"/>
              </a:spcBef>
              <a:spcAft>
                <a:spcPts val="0"/>
              </a:spcAft>
              <a:buClr>
                <a:srgbClr val="FFFFFF"/>
              </a:buClr>
              <a:buSzPct val="101851"/>
              <a:buFont typeface="Courier New"/>
              <a:buChar char="o"/>
            </a:pPr>
            <a:r>
              <a:rPr lang="en-US" sz="2444">
                <a:solidFill>
                  <a:srgbClr val="FFFFFF"/>
                </a:solidFill>
                <a:latin typeface="Arial"/>
                <a:ea typeface="Arial"/>
                <a:cs typeface="Arial"/>
                <a:sym typeface="Arial"/>
              </a:rPr>
              <a:t>Applications of ADC’s </a:t>
            </a:r>
          </a:p>
          <a:p>
            <a:pPr indent="-234244" lvl="0" marL="381000" marR="0" algn="l">
              <a:lnSpc>
                <a:spcPct val="108173"/>
              </a:lnSpc>
              <a:spcBef>
                <a:spcPts val="521"/>
              </a:spcBef>
              <a:spcAft>
                <a:spcPts val="0"/>
              </a:spcAft>
              <a:buClr>
                <a:srgbClr val="FFFFFF"/>
              </a:buClr>
              <a:buSzPct val="99616"/>
              <a:buFont typeface="Arial"/>
              <a:buChar char="●"/>
            </a:pPr>
            <a:r>
              <a:rPr lang="en-US" sz="2888">
                <a:solidFill>
                  <a:srgbClr val="FFFFFF"/>
                </a:solidFill>
                <a:latin typeface="Arial"/>
                <a:ea typeface="Arial"/>
                <a:cs typeface="Arial"/>
                <a:sym typeface="Arial"/>
              </a:rPr>
              <a:t>Digital-to-analog converters (DAC’s)</a:t>
            </a:r>
          </a:p>
          <a:p>
            <a:pPr indent="-206022" lvl="1" marL="762000" marR="0" algn="l">
              <a:lnSpc>
                <a:spcPct val="108173"/>
              </a:lnSpc>
              <a:spcBef>
                <a:spcPts val="438"/>
              </a:spcBef>
              <a:spcAft>
                <a:spcPts val="0"/>
              </a:spcAft>
              <a:buClr>
                <a:srgbClr val="FFFFFF"/>
              </a:buClr>
              <a:buSzPct val="101851"/>
              <a:buFont typeface="Courier New"/>
              <a:buChar char="o"/>
            </a:pPr>
            <a:r>
              <a:rPr lang="en-US" sz="2444">
                <a:solidFill>
                  <a:srgbClr val="FFFFFF"/>
                </a:solidFill>
                <a:latin typeface="Arial"/>
                <a:ea typeface="Arial"/>
                <a:cs typeface="Arial"/>
                <a:sym typeface="Arial"/>
              </a:rPr>
              <a:t>Types of DAC’s </a:t>
            </a:r>
          </a:p>
          <a:p>
            <a:pPr indent="-206022" lvl="1" marL="762000" marR="0" algn="l">
              <a:lnSpc>
                <a:spcPct val="108173"/>
              </a:lnSpc>
              <a:spcBef>
                <a:spcPts val="438"/>
              </a:spcBef>
              <a:spcAft>
                <a:spcPts val="0"/>
              </a:spcAft>
              <a:buClr>
                <a:srgbClr val="FFFFFF"/>
              </a:buClr>
              <a:buSzPct val="101851"/>
              <a:buFont typeface="Courier New"/>
              <a:buChar char="o"/>
            </a:pPr>
            <a:r>
              <a:rPr lang="en-US" sz="2444">
                <a:solidFill>
                  <a:srgbClr val="FFFFFF"/>
                </a:solidFill>
                <a:latin typeface="Arial"/>
                <a:ea typeface="Arial"/>
                <a:cs typeface="Arial"/>
                <a:sym typeface="Arial"/>
              </a:rPr>
              <a:t>Pulse width modulation </a:t>
            </a:r>
          </a:p>
          <a:p>
            <a:pPr indent="-206022" lvl="1" marL="762000" marR="0" algn="l">
              <a:lnSpc>
                <a:spcPct val="108173"/>
              </a:lnSpc>
              <a:spcBef>
                <a:spcPts val="438"/>
              </a:spcBef>
              <a:spcAft>
                <a:spcPts val="0"/>
              </a:spcAft>
              <a:buClr>
                <a:srgbClr val="FFFFFF"/>
              </a:buClr>
              <a:buSzPct val="101851"/>
              <a:buFont typeface="Courier New"/>
              <a:buChar char="o"/>
            </a:pPr>
            <a:r>
              <a:rPr lang="en-US" sz="2444">
                <a:solidFill>
                  <a:srgbClr val="FFFFFF"/>
                </a:solidFill>
                <a:latin typeface="Arial"/>
                <a:ea typeface="Arial"/>
                <a:cs typeface="Arial"/>
                <a:sym typeface="Arial"/>
              </a:rPr>
              <a:t>Applications of DAC’s</a:t>
            </a:r>
          </a:p>
          <a:p>
            <a:pPr indent="-234244" lvl="0" marL="381000" marR="0" algn="l">
              <a:lnSpc>
                <a:spcPct val="108173"/>
              </a:lnSpc>
              <a:spcBef>
                <a:spcPts val="521"/>
              </a:spcBef>
              <a:spcAft>
                <a:spcPts val="0"/>
              </a:spcAft>
              <a:buClr>
                <a:srgbClr val="FFFFFF"/>
              </a:buClr>
              <a:buSzPct val="99616"/>
              <a:buFont typeface="Arial"/>
              <a:buChar char="●"/>
            </a:pPr>
            <a:r>
              <a:rPr lang="en-US" sz="2888">
                <a:solidFill>
                  <a:srgbClr val="FFFFFF"/>
                </a:solidFill>
                <a:latin typeface="Arial"/>
                <a:ea typeface="Arial"/>
                <a:cs typeface="Arial"/>
                <a:sym typeface="Arial"/>
              </a:rPr>
              <a:t>Examples</a:t>
            </a:r>
          </a:p>
          <a:p>
            <a:pPr indent="-234244" lvl="0" marL="381000" marR="0" algn="l">
              <a:lnSpc>
                <a:spcPct val="108173"/>
              </a:lnSpc>
              <a:spcBef>
                <a:spcPts val="521"/>
              </a:spcBef>
              <a:spcAft>
                <a:spcPts val="0"/>
              </a:spcAft>
              <a:buClr>
                <a:srgbClr val="FFFFFF"/>
              </a:buClr>
              <a:buSzPct val="99616"/>
              <a:buFont typeface="Arial"/>
              <a:buChar char="●"/>
            </a:pPr>
            <a:r>
              <a:rPr lang="en-US" sz="2888">
                <a:solidFill>
                  <a:srgbClr val="FFFFFF"/>
                </a:solidFill>
                <a:latin typeface="Arial"/>
                <a:ea typeface="Arial"/>
                <a:cs typeface="Arial"/>
                <a:sym typeface="Arial"/>
              </a:rPr>
              <a:t>Q &amp; A</a:t>
            </a:r>
          </a:p>
          <a:p>
            <a:pPr indent="-50800" lvl="1" marL="762000" marR="0" algn="l">
              <a:lnSpc>
                <a:spcPct val="108173"/>
              </a:lnSpc>
              <a:spcBef>
                <a:spcPts val="438"/>
              </a:spcBef>
              <a:spcAft>
                <a:spcPts val="0"/>
              </a:spcAft>
              <a:buClr>
                <a:srgbClr val="FFFFFF"/>
              </a:buClr>
              <a:buNone/>
            </a:pPr>
            <a:r>
              <a:t/>
            </a:r>
            <a:endParaRPr sz="2444">
              <a:solidFill>
                <a:srgbClr val="FFFFFF"/>
              </a:solidFill>
              <a:latin typeface="Arial"/>
              <a:ea typeface="Arial"/>
              <a:cs typeface="Arial"/>
              <a:sym typeface="Arial"/>
            </a:endParaRPr>
          </a:p>
          <a:p>
            <a:pPr indent="0" lvl="0" marL="0" marR="0" algn="l">
              <a:lnSpc>
                <a:spcPct val="108173"/>
              </a:lnSpc>
              <a:spcBef>
                <a:spcPts val="521"/>
              </a:spcBef>
              <a:spcAft>
                <a:spcPts val="0"/>
              </a:spcAft>
              <a:buNone/>
            </a:pPr>
            <a:r>
              <a:t/>
            </a:r>
            <a:endParaRPr sz="2888">
              <a:solidFill>
                <a:srgbClr val="FFFFFF"/>
              </a:solidFill>
              <a:latin typeface="Arial"/>
              <a:ea typeface="Arial"/>
              <a:cs typeface="Arial"/>
              <a:sym typeface="Arial"/>
            </a:endParaRPr>
          </a:p>
        </p:txBody>
      </p:sp>
      <p:sp>
        <p:nvSpPr>
          <p:cNvPr id="36" name="Shape 36"/>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
        <p:nvSpPr>
          <p:cNvPr id="37" name="Shape 37"/>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90" name="Shape 190"/>
        <p:cNvGrpSpPr/>
        <p:nvPr/>
      </p:nvGrpSpPr>
      <p:grpSpPr>
        <a:xfrm>
          <a:off x="0" y="0"/>
          <a:ext cx="0" cy="0"/>
          <a:chOff x="0" y="0"/>
          <a:chExt cx="0" cy="0"/>
        </a:xfrm>
      </p:grpSpPr>
      <p:pic>
        <p:nvPicPr>
          <p:cNvPr id="191" name="Shape 191"/>
          <p:cNvPicPr preferRelativeResize="0"/>
          <p:nvPr/>
        </p:nvPicPr>
        <p:blipFill>
          <a:blip r:embed="rId4">
            <a:alphaModFix/>
          </a:blip>
          <a:stretch>
            <a:fillRect/>
          </a:stretch>
        </p:blipFill>
        <p:spPr>
          <a:xfrm>
            <a:off x="497400" y="105825"/>
            <a:ext cx="9165149" cy="1608650"/>
          </a:xfrm>
          <a:prstGeom prst="rect">
            <a:avLst/>
          </a:prstGeom>
          <a:noFill/>
          <a:ln>
            <a:noFill/>
          </a:ln>
        </p:spPr>
      </p:pic>
      <p:sp>
        <p:nvSpPr>
          <p:cNvPr id="192" name="Shape 192"/>
          <p:cNvSpPr txBox="1"/>
          <p:nvPr/>
        </p:nvSpPr>
        <p:spPr>
          <a:xfrm>
            <a:off x="610300" y="1829150"/>
            <a:ext cx="9015574" cy="520557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Audio amplification</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Motor control</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Primary use </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Micro controller analog output</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Telecommunications </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High-Fidelity audio</a:t>
            </a:r>
          </a:p>
        </p:txBody>
      </p:sp>
      <p:sp>
        <p:nvSpPr>
          <p:cNvPr id="193" name="Shape 193"/>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
        <p:nvSpPr>
          <p:cNvPr id="194" name="Shape 194"/>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98" name="Shape 198"/>
        <p:cNvGrpSpPr/>
        <p:nvPr/>
      </p:nvGrpSpPr>
      <p:grpSpPr>
        <a:xfrm>
          <a:off x="0" y="0"/>
          <a:ext cx="0" cy="0"/>
          <a:chOff x="0" y="0"/>
          <a:chExt cx="0" cy="0"/>
        </a:xfrm>
      </p:grpSpPr>
      <p:pic>
        <p:nvPicPr>
          <p:cNvPr id="199" name="Shape 199"/>
          <p:cNvPicPr preferRelativeResize="0"/>
          <p:nvPr/>
        </p:nvPicPr>
        <p:blipFill>
          <a:blip r:embed="rId4">
            <a:alphaModFix/>
          </a:blip>
          <a:stretch>
            <a:fillRect/>
          </a:stretch>
        </p:blipFill>
        <p:spPr>
          <a:xfrm>
            <a:off x="338650" y="296325"/>
            <a:ext cx="9577900" cy="1291150"/>
          </a:xfrm>
          <a:prstGeom prst="rect">
            <a:avLst/>
          </a:prstGeom>
          <a:noFill/>
          <a:ln>
            <a:noFill/>
          </a:ln>
        </p:spPr>
      </p:pic>
      <p:sp>
        <p:nvSpPr>
          <p:cNvPr id="200" name="Shape 200"/>
          <p:cNvSpPr txBox="1"/>
          <p:nvPr/>
        </p:nvSpPr>
        <p:spPr>
          <a:xfrm>
            <a:off x="610300" y="1829150"/>
            <a:ext cx="9015574" cy="520557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CD players </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Mp3 Players</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Sound cards </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Video</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RAMDAC</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Used to display digital information on a monitor. </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I.e. displaying an image.</a:t>
            </a:r>
          </a:p>
          <a:p>
            <a:pPr indent="0" lvl="0" marL="0" marR="0" algn="l">
              <a:lnSpc>
                <a:spcPct val="120089"/>
              </a:lnSpc>
              <a:spcBef>
                <a:spcPts val="563"/>
              </a:spcBef>
              <a:spcAft>
                <a:spcPts val="0"/>
              </a:spcAft>
              <a:buNone/>
            </a:pPr>
            <a:r>
              <a:t/>
            </a:r>
            <a:endParaRPr sz="3111">
              <a:solidFill>
                <a:srgbClr val="FFFFFF"/>
              </a:solidFill>
              <a:latin typeface="Arial"/>
              <a:ea typeface="Arial"/>
              <a:cs typeface="Arial"/>
              <a:sym typeface="Arial"/>
            </a:endParaRPr>
          </a:p>
        </p:txBody>
      </p:sp>
      <p:sp>
        <p:nvSpPr>
          <p:cNvPr id="201" name="Shape 201"/>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
        <p:nvSpPr>
          <p:cNvPr id="202" name="Shape 202"/>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06" name="Shape 206"/>
        <p:cNvGrpSpPr/>
        <p:nvPr/>
      </p:nvGrpSpPr>
      <p:grpSpPr>
        <a:xfrm>
          <a:off x="0" y="0"/>
          <a:ext cx="0" cy="0"/>
          <a:chOff x="0" y="0"/>
          <a:chExt cx="0" cy="0"/>
        </a:xfrm>
      </p:grpSpPr>
      <p:pic>
        <p:nvPicPr>
          <p:cNvPr id="207" name="Shape 207"/>
          <p:cNvPicPr preferRelativeResize="0"/>
          <p:nvPr/>
        </p:nvPicPr>
        <p:blipFill>
          <a:blip r:embed="rId4">
            <a:alphaModFix/>
          </a:blip>
          <a:stretch>
            <a:fillRect/>
          </a:stretch>
        </p:blipFill>
        <p:spPr>
          <a:xfrm>
            <a:off x="497400" y="296325"/>
            <a:ext cx="9165149" cy="1291150"/>
          </a:xfrm>
          <a:prstGeom prst="rect">
            <a:avLst/>
          </a:prstGeom>
          <a:noFill/>
          <a:ln>
            <a:noFill/>
          </a:ln>
        </p:spPr>
      </p:pic>
      <p:sp>
        <p:nvSpPr>
          <p:cNvPr id="208" name="Shape 208"/>
          <p:cNvSpPr txBox="1"/>
          <p:nvPr/>
        </p:nvSpPr>
        <p:spPr>
          <a:xfrm>
            <a:off x="610300" y="1829150"/>
            <a:ext cx="9015574" cy="520557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b="1" lang="en-US" sz="3111">
                <a:solidFill>
                  <a:srgbClr val="FFFFFF"/>
                </a:solidFill>
                <a:latin typeface="Arial"/>
                <a:ea typeface="Arial"/>
                <a:cs typeface="Arial"/>
                <a:sym typeface="Arial"/>
              </a:rPr>
              <a:t>Wikipedia (Images)</a:t>
            </a:r>
          </a:p>
          <a:p>
            <a:pPr indent="-149577" lvl="1" marL="762000" marR="0" algn="l">
              <a:lnSpc>
                <a:spcPct val="120089"/>
              </a:lnSpc>
              <a:spcBef>
                <a:spcPts val="281"/>
              </a:spcBef>
              <a:spcAft>
                <a:spcPts val="0"/>
              </a:spcAft>
              <a:buClr>
                <a:srgbClr val="410082"/>
              </a:buClr>
              <a:buSzPct val="97222"/>
              <a:buFont typeface="Courier New"/>
              <a:buChar char="o"/>
            </a:pPr>
            <a:r>
              <a:rPr i="1" lang="en-US" sz="1555" u="sng">
                <a:solidFill>
                  <a:srgbClr val="410082"/>
                </a:solidFill>
                <a:latin typeface="Arial"/>
                <a:ea typeface="Arial"/>
                <a:cs typeface="Arial"/>
                <a:sym typeface="Arial"/>
                <a:hlinkClick r:id="rId5"/>
              </a:rPr>
              <a:t>http://en.wikipedia.org/wiki/Pulse-code_modulation</a:t>
            </a:r>
          </a:p>
          <a:p>
            <a:pPr indent="-248355" lvl="0" marL="381000" marR="0" algn="l">
              <a:lnSpc>
                <a:spcPct val="120089"/>
              </a:lnSpc>
              <a:spcBef>
                <a:spcPts val="563"/>
              </a:spcBef>
              <a:spcAft>
                <a:spcPts val="0"/>
              </a:spcAft>
              <a:buClr>
                <a:srgbClr val="FFFFFF"/>
              </a:buClr>
              <a:buSzPct val="100358"/>
              <a:buFont typeface="Arial"/>
              <a:buChar char="●"/>
            </a:pPr>
            <a:r>
              <a:rPr b="1" lang="en-US" sz="3111">
                <a:solidFill>
                  <a:srgbClr val="FFFFFF"/>
                </a:solidFill>
                <a:latin typeface="Arial"/>
                <a:ea typeface="Arial"/>
                <a:cs typeface="Arial"/>
                <a:sym typeface="Arial"/>
              </a:rPr>
              <a:t>Teach yourself electricity and electronics </a:t>
            </a:r>
          </a:p>
          <a:p>
            <a:pPr indent="-220133" lvl="1" marL="762000" marR="0" algn="l">
              <a:lnSpc>
                <a:spcPct val="120089"/>
              </a:lnSpc>
              <a:spcBef>
                <a:spcPts val="479"/>
              </a:spcBef>
              <a:spcAft>
                <a:spcPts val="0"/>
              </a:spcAft>
              <a:buClr>
                <a:srgbClr val="FFFFFF"/>
              </a:buClr>
              <a:buSzPct val="98765"/>
              <a:buFont typeface="Courier New"/>
              <a:buChar char="o"/>
            </a:pPr>
            <a:r>
              <a:rPr i="1" lang="en-US" sz="2666">
                <a:solidFill>
                  <a:srgbClr val="FFFFFF"/>
                </a:solidFill>
                <a:latin typeface="Arial"/>
                <a:ea typeface="Arial"/>
                <a:cs typeface="Arial"/>
                <a:sym typeface="Arial"/>
              </a:rPr>
              <a:t>Author: Stan Gibilisco </a:t>
            </a:r>
          </a:p>
          <a:p>
            <a:pPr indent="-220133" lvl="1" marL="762000" marR="0" algn="l">
              <a:lnSpc>
                <a:spcPct val="120089"/>
              </a:lnSpc>
              <a:spcBef>
                <a:spcPts val="479"/>
              </a:spcBef>
              <a:spcAft>
                <a:spcPts val="0"/>
              </a:spcAft>
              <a:buClr>
                <a:srgbClr val="FFFFFF"/>
              </a:buClr>
              <a:buSzPct val="98765"/>
              <a:buFont typeface="Courier New"/>
              <a:buChar char="o"/>
            </a:pPr>
            <a:r>
              <a:rPr i="1" lang="en-US" sz="2666">
                <a:solidFill>
                  <a:srgbClr val="FFFFFF"/>
                </a:solidFill>
                <a:latin typeface="Arial"/>
                <a:ea typeface="Arial"/>
                <a:cs typeface="Arial"/>
                <a:sym typeface="Arial"/>
              </a:rPr>
              <a:t>Published by: McGraw-Hill (2006)</a:t>
            </a:r>
          </a:p>
          <a:p>
            <a:pPr indent="-248355" lvl="0" marL="381000" marR="0" algn="l">
              <a:lnSpc>
                <a:spcPct val="120089"/>
              </a:lnSpc>
              <a:spcBef>
                <a:spcPts val="563"/>
              </a:spcBef>
              <a:spcAft>
                <a:spcPts val="0"/>
              </a:spcAft>
              <a:buClr>
                <a:srgbClr val="FFFFFF"/>
              </a:buClr>
              <a:buSzPct val="100358"/>
              <a:buFont typeface="Arial"/>
              <a:buChar char="●"/>
            </a:pPr>
            <a:r>
              <a:rPr b="1" lang="en-US" sz="3111">
                <a:solidFill>
                  <a:srgbClr val="FFFFFF"/>
                </a:solidFill>
                <a:latin typeface="Arial"/>
                <a:ea typeface="Arial"/>
                <a:cs typeface="Arial"/>
                <a:sym typeface="Arial"/>
              </a:rPr>
              <a:t>Analog.com</a:t>
            </a:r>
          </a:p>
          <a:p>
            <a:pPr indent="-149577" lvl="1" marL="762000" marR="0" algn="l">
              <a:lnSpc>
                <a:spcPct val="120089"/>
              </a:lnSpc>
              <a:spcBef>
                <a:spcPts val="281"/>
              </a:spcBef>
              <a:spcAft>
                <a:spcPts val="0"/>
              </a:spcAft>
              <a:buClr>
                <a:srgbClr val="410082"/>
              </a:buClr>
              <a:buSzPct val="97222"/>
              <a:buFont typeface="Courier New"/>
              <a:buChar char="o"/>
            </a:pPr>
            <a:r>
              <a:rPr i="1" lang="en-US" sz="1555" u="sng">
                <a:solidFill>
                  <a:srgbClr val="410082"/>
                </a:solidFill>
                <a:latin typeface="Arial"/>
                <a:ea typeface="Arial"/>
                <a:cs typeface="Arial"/>
                <a:sym typeface="Arial"/>
                <a:hlinkClick r:id="rId6"/>
              </a:rPr>
              <a:t>http:/</a:t>
            </a:r>
            <a:r>
              <a:rPr i="1" lang="en-US" sz="1555" u="sng">
                <a:solidFill>
                  <a:srgbClr val="410082"/>
                </a:solidFill>
                <a:latin typeface="Arial"/>
                <a:ea typeface="Arial"/>
                <a:cs typeface="Arial"/>
                <a:sym typeface="Arial"/>
                <a:hlinkClick r:id="rId7"/>
              </a:rPr>
              <a:t>http://www.analog.com/library/analogDialogue/</a:t>
            </a:r>
          </a:p>
          <a:p>
            <a:pPr indent="-248355" lvl="0" marL="381000" marR="0" algn="l">
              <a:lnSpc>
                <a:spcPct val="120089"/>
              </a:lnSpc>
              <a:spcBef>
                <a:spcPts val="563"/>
              </a:spcBef>
              <a:spcAft>
                <a:spcPts val="0"/>
              </a:spcAft>
              <a:buClr>
                <a:srgbClr val="FFFFFF"/>
              </a:buClr>
              <a:buSzPct val="100358"/>
              <a:buFont typeface="Arial"/>
              <a:buChar char="●"/>
            </a:pPr>
            <a:r>
              <a:rPr b="1" lang="en-US" sz="3111">
                <a:solidFill>
                  <a:srgbClr val="FFFFFF"/>
                </a:solidFill>
                <a:latin typeface="Arial"/>
                <a:ea typeface="Arial"/>
                <a:cs typeface="Arial"/>
                <a:sym typeface="Arial"/>
              </a:rPr>
              <a:t>Curtin University Of Technology</a:t>
            </a:r>
          </a:p>
          <a:p>
            <a:pPr indent="-149577" lvl="1" marL="762000" marR="0" algn="l">
              <a:lnSpc>
                <a:spcPct val="120089"/>
              </a:lnSpc>
              <a:spcBef>
                <a:spcPts val="281"/>
              </a:spcBef>
              <a:spcAft>
                <a:spcPts val="0"/>
              </a:spcAft>
              <a:buClr>
                <a:srgbClr val="FFFFFF"/>
              </a:buClr>
              <a:buSzPct val="97222"/>
              <a:buFont typeface="Courier New"/>
              <a:buChar char="o"/>
            </a:pPr>
            <a:r>
              <a:rPr i="1" lang="en-US" sz="1555">
                <a:solidFill>
                  <a:srgbClr val="FFFFFF"/>
                </a:solidFill>
                <a:latin typeface="Arial"/>
                <a:ea typeface="Arial"/>
                <a:cs typeface="Arial"/>
                <a:sym typeface="Arial"/>
              </a:rPr>
              <a:t>http://www.cage.curtin.edu.au/mechanical/info/vibrations/tut3.htm </a:t>
            </a:r>
          </a:p>
          <a:p>
            <a:pPr indent="-248355" lvl="0" marL="381000" marR="0" algn="l">
              <a:lnSpc>
                <a:spcPct val="120089"/>
              </a:lnSpc>
              <a:spcBef>
                <a:spcPts val="563"/>
              </a:spcBef>
              <a:spcAft>
                <a:spcPts val="0"/>
              </a:spcAft>
              <a:buClr>
                <a:srgbClr val="FFFFFF"/>
              </a:buClr>
              <a:buSzPct val="100358"/>
              <a:buFont typeface="Arial"/>
              <a:buChar char="●"/>
            </a:pPr>
            <a:r>
              <a:rPr b="1" lang="en-US" sz="3111">
                <a:solidFill>
                  <a:srgbClr val="FFFFFF"/>
                </a:solidFill>
                <a:latin typeface="Arial"/>
                <a:ea typeface="Arial"/>
                <a:cs typeface="Arial"/>
                <a:sym typeface="Arial"/>
              </a:rPr>
              <a:t>DataDog.com</a:t>
            </a:r>
          </a:p>
          <a:p>
            <a:pPr indent="-149577" lvl="1" marL="762000" marR="0" algn="l">
              <a:lnSpc>
                <a:spcPct val="120089"/>
              </a:lnSpc>
              <a:spcBef>
                <a:spcPts val="281"/>
              </a:spcBef>
              <a:spcAft>
                <a:spcPts val="0"/>
              </a:spcAft>
              <a:buClr>
                <a:srgbClr val="FFFFFF"/>
              </a:buClr>
              <a:buSzPct val="97222"/>
              <a:buFont typeface="Courier New"/>
              <a:buChar char="o"/>
            </a:pPr>
            <a:r>
              <a:rPr i="1" lang="en-US" sz="1555">
                <a:solidFill>
                  <a:srgbClr val="FFFFFF"/>
                </a:solidFill>
                <a:latin typeface="Arial"/>
                <a:ea typeface="Arial"/>
                <a:cs typeface="Arial"/>
                <a:sym typeface="Arial"/>
              </a:rPr>
              <a:t>http://www.datadog.com/</a:t>
            </a:r>
          </a:p>
        </p:txBody>
      </p:sp>
      <p:sp>
        <p:nvSpPr>
          <p:cNvPr id="209" name="Shape 209"/>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
        <p:nvSpPr>
          <p:cNvPr id="210" name="Shape 210"/>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
        <p:nvSpPr>
          <p:cNvPr id="216" name="Shape 216"/>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pic>
        <p:nvPicPr>
          <p:cNvPr id="217" name="Shape 217"/>
          <p:cNvPicPr preferRelativeResize="0"/>
          <p:nvPr/>
        </p:nvPicPr>
        <p:blipFill>
          <a:blip r:embed="rId3">
            <a:alphaModFix/>
          </a:blip>
          <a:stretch>
            <a:fillRect/>
          </a:stretch>
        </p:blipFill>
        <p:spPr>
          <a:xfrm>
            <a:off x="1693325" y="0"/>
            <a:ext cx="8466649" cy="6350000"/>
          </a:xfrm>
          <a:prstGeom prst="rect">
            <a:avLst/>
          </a:prstGeom>
          <a:noFill/>
          <a:ln>
            <a:noFill/>
          </a:ln>
        </p:spPr>
      </p:pic>
      <p:pic>
        <p:nvPicPr>
          <p:cNvPr id="218" name="Shape 218"/>
          <p:cNvPicPr preferRelativeResize="0"/>
          <p:nvPr/>
        </p:nvPicPr>
        <p:blipFill>
          <a:blip r:embed="rId4">
            <a:alphaModFix/>
          </a:blip>
          <a:stretch>
            <a:fillRect/>
          </a:stretch>
        </p:blipFill>
        <p:spPr>
          <a:xfrm>
            <a:off x="63500" y="5619750"/>
            <a:ext cx="4953000" cy="13017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1" name="Shape 41"/>
        <p:cNvGrpSpPr/>
        <p:nvPr/>
      </p:nvGrpSpPr>
      <p:grpSpPr>
        <a:xfrm>
          <a:off x="0" y="0"/>
          <a:ext cx="0" cy="0"/>
          <a:chOff x="0" y="0"/>
          <a:chExt cx="0" cy="0"/>
        </a:xfrm>
      </p:grpSpPr>
      <p:pic>
        <p:nvPicPr>
          <p:cNvPr id="42" name="Shape 42"/>
          <p:cNvPicPr preferRelativeResize="0"/>
          <p:nvPr/>
        </p:nvPicPr>
        <p:blipFill>
          <a:blip r:embed="rId4">
            <a:alphaModFix/>
          </a:blip>
          <a:stretch>
            <a:fillRect/>
          </a:stretch>
        </p:blipFill>
        <p:spPr>
          <a:xfrm>
            <a:off x="497400" y="296325"/>
            <a:ext cx="9165149" cy="1291150"/>
          </a:xfrm>
          <a:prstGeom prst="rect">
            <a:avLst/>
          </a:prstGeom>
          <a:noFill/>
          <a:ln>
            <a:noFill/>
          </a:ln>
        </p:spPr>
      </p:pic>
      <p:sp>
        <p:nvSpPr>
          <p:cNvPr id="43" name="Shape 43"/>
          <p:cNvSpPr txBox="1"/>
          <p:nvPr/>
        </p:nvSpPr>
        <p:spPr>
          <a:xfrm>
            <a:off x="610300" y="1829150"/>
            <a:ext cx="9015574" cy="520557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Analog is a term that is used to describe continuous (infinite range of values) variable signals that occur in the physical world. </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Examples of analog signals:</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Pressure</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Voltage </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Current </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Sound </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Light </a:t>
            </a:r>
          </a:p>
        </p:txBody>
      </p:sp>
      <p:sp>
        <p:nvSpPr>
          <p:cNvPr id="44" name="Shape 44"/>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
        <p:nvSpPr>
          <p:cNvPr id="45" name="Shape 45"/>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9" name="Shape 49"/>
        <p:cNvGrpSpPr/>
        <p:nvPr/>
      </p:nvGrpSpPr>
      <p:grpSpPr>
        <a:xfrm>
          <a:off x="0" y="0"/>
          <a:ext cx="0" cy="0"/>
          <a:chOff x="0" y="0"/>
          <a:chExt cx="0" cy="0"/>
        </a:xfrm>
      </p:grpSpPr>
      <p:pic>
        <p:nvPicPr>
          <p:cNvPr id="50" name="Shape 50"/>
          <p:cNvPicPr preferRelativeResize="0"/>
          <p:nvPr/>
        </p:nvPicPr>
        <p:blipFill>
          <a:blip r:embed="rId4">
            <a:alphaModFix/>
          </a:blip>
          <a:stretch>
            <a:fillRect/>
          </a:stretch>
        </p:blipFill>
        <p:spPr>
          <a:xfrm>
            <a:off x="497400" y="296325"/>
            <a:ext cx="9165149" cy="1291150"/>
          </a:xfrm>
          <a:prstGeom prst="rect">
            <a:avLst/>
          </a:prstGeom>
          <a:noFill/>
          <a:ln>
            <a:noFill/>
          </a:ln>
        </p:spPr>
      </p:pic>
      <p:sp>
        <p:nvSpPr>
          <p:cNvPr id="51" name="Shape 51"/>
          <p:cNvSpPr txBox="1"/>
          <p:nvPr/>
        </p:nvSpPr>
        <p:spPr>
          <a:xfrm>
            <a:off x="610300" y="1829150"/>
            <a:ext cx="9015574" cy="520557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Digital is a signal that consists of two discrete values- 0 and 1. </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Digital signals are usually in the form of voltage, where high voltage near +5v is considered a one and low voltage near +0v is considered a zero. </a:t>
            </a:r>
          </a:p>
        </p:txBody>
      </p:sp>
      <p:sp>
        <p:nvSpPr>
          <p:cNvPr id="52" name="Shape 52"/>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
        <p:nvSpPr>
          <p:cNvPr id="53" name="Shape 53"/>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pic>
        <p:nvPicPr>
          <p:cNvPr id="58" name="Shape 58"/>
          <p:cNvPicPr preferRelativeResize="0"/>
          <p:nvPr/>
        </p:nvPicPr>
        <p:blipFill>
          <a:blip r:embed="rId3">
            <a:alphaModFix/>
          </a:blip>
          <a:stretch>
            <a:fillRect/>
          </a:stretch>
        </p:blipFill>
        <p:spPr>
          <a:xfrm>
            <a:off x="1947325" y="10575"/>
            <a:ext cx="6519325" cy="7609399"/>
          </a:xfrm>
          <a:prstGeom prst="rect">
            <a:avLst/>
          </a:prstGeom>
          <a:noFill/>
          <a:ln>
            <a:noFill/>
          </a:ln>
        </p:spPr>
      </p:pic>
      <p:sp>
        <p:nvSpPr>
          <p:cNvPr id="59" name="Shape 59"/>
          <p:cNvSpPr txBox="1"/>
          <p:nvPr/>
        </p:nvSpPr>
        <p:spPr>
          <a:xfrm>
            <a:off x="1118300" y="2252475"/>
            <a:ext cx="2064100" cy="384874"/>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FFFFFF"/>
                </a:solidFill>
                <a:latin typeface="Arial"/>
                <a:ea typeface="Arial"/>
                <a:cs typeface="Arial"/>
                <a:sym typeface="Arial"/>
              </a:rPr>
              <a:t>Analog to digital </a:t>
            </a:r>
          </a:p>
        </p:txBody>
      </p:sp>
      <p:pic>
        <p:nvPicPr>
          <p:cNvPr id="60" name="Shape 60"/>
          <p:cNvPicPr preferRelativeResize="0"/>
          <p:nvPr/>
        </p:nvPicPr>
        <p:blipFill>
          <a:blip r:embed="rId4">
            <a:alphaModFix/>
          </a:blip>
          <a:stretch>
            <a:fillRect/>
          </a:stretch>
        </p:blipFill>
        <p:spPr>
          <a:xfrm>
            <a:off x="0" y="0"/>
            <a:ext cx="10160000" cy="7112000"/>
          </a:xfrm>
          <a:prstGeom prst="rect">
            <a:avLst/>
          </a:prstGeom>
          <a:noFill/>
          <a:ln>
            <a:noFill/>
          </a:ln>
        </p:spPr>
      </p:pic>
      <p:sp>
        <p:nvSpPr>
          <p:cNvPr id="61" name="Shape 61"/>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
        <p:nvSpPr>
          <p:cNvPr id="62" name="Shape 62"/>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6" name="Shape 66"/>
        <p:cNvGrpSpPr/>
        <p:nvPr/>
      </p:nvGrpSpPr>
      <p:grpSpPr>
        <a:xfrm>
          <a:off x="0" y="0"/>
          <a:ext cx="0" cy="0"/>
          <a:chOff x="0" y="0"/>
          <a:chExt cx="0" cy="0"/>
        </a:xfrm>
      </p:grpSpPr>
      <p:pic>
        <p:nvPicPr>
          <p:cNvPr id="67" name="Shape 67"/>
          <p:cNvPicPr preferRelativeResize="0"/>
          <p:nvPr/>
        </p:nvPicPr>
        <p:blipFill>
          <a:blip r:embed="rId4">
            <a:alphaModFix/>
          </a:blip>
          <a:stretch>
            <a:fillRect/>
          </a:stretch>
        </p:blipFill>
        <p:spPr>
          <a:xfrm>
            <a:off x="497400" y="296325"/>
            <a:ext cx="9165149" cy="1291150"/>
          </a:xfrm>
          <a:prstGeom prst="rect">
            <a:avLst/>
          </a:prstGeom>
          <a:noFill/>
          <a:ln>
            <a:noFill/>
          </a:ln>
        </p:spPr>
      </p:pic>
      <p:sp>
        <p:nvSpPr>
          <p:cNvPr id="68" name="Shape 68"/>
          <p:cNvSpPr txBox="1"/>
          <p:nvPr/>
        </p:nvSpPr>
        <p:spPr>
          <a:xfrm>
            <a:off x="610300" y="1829150"/>
            <a:ext cx="9015574" cy="5205575"/>
          </a:xfrm>
          <a:prstGeom prst="rect">
            <a:avLst/>
          </a:prstGeom>
          <a:noFill/>
          <a:ln>
            <a:noFill/>
          </a:ln>
        </p:spPr>
        <p:txBody>
          <a:bodyPr anchorCtr="0" anchor="t" bIns="38100" lIns="38100" rIns="38100" tIns="38100">
            <a:noAutofit/>
          </a:bodyPr>
          <a:lstStyle/>
          <a:p>
            <a:pPr indent="0" lvl="0" marL="0" marR="0" algn="l">
              <a:lnSpc>
                <a:spcPct val="120089"/>
              </a:lnSpc>
              <a:spcBef>
                <a:spcPts val="0"/>
              </a:spcBef>
              <a:spcAft>
                <a:spcPts val="0"/>
              </a:spcAft>
              <a:buNone/>
            </a:pPr>
            <a:r>
              <a:t/>
            </a:r>
            <a:endParaRPr sz="3111">
              <a:solidFill>
                <a:srgbClr val="FFFFFF"/>
              </a:solidFill>
              <a:latin typeface="Arial"/>
              <a:ea typeface="Arial"/>
              <a:cs typeface="Arial"/>
              <a:sym typeface="Arial"/>
            </a:endParaRP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Devices called Analog-to-digital converters (ADC’s) are used.</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There are many ways to implement ADC’s. </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Each have their own benefit and downfall. </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Not every ADC is equally applicable to every application</a:t>
            </a:r>
          </a:p>
          <a:p>
            <a:pPr indent="0" lvl="0" marL="0" marR="0" algn="l">
              <a:lnSpc>
                <a:spcPct val="120089"/>
              </a:lnSpc>
              <a:spcBef>
                <a:spcPts val="563"/>
              </a:spcBef>
              <a:spcAft>
                <a:spcPts val="0"/>
              </a:spcAft>
              <a:buNone/>
            </a:pPr>
            <a:r>
              <a:t/>
            </a:r>
            <a:endParaRPr sz="3111">
              <a:solidFill>
                <a:srgbClr val="FFFFFF"/>
              </a:solidFill>
              <a:latin typeface="Arial"/>
              <a:ea typeface="Arial"/>
              <a:cs typeface="Arial"/>
              <a:sym typeface="Arial"/>
            </a:endParaRPr>
          </a:p>
        </p:txBody>
      </p:sp>
      <p:sp>
        <p:nvSpPr>
          <p:cNvPr id="69" name="Shape 69"/>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
        <p:nvSpPr>
          <p:cNvPr id="70" name="Shape 70"/>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4" name="Shape 74"/>
        <p:cNvGrpSpPr/>
        <p:nvPr/>
      </p:nvGrpSpPr>
      <p:grpSpPr>
        <a:xfrm>
          <a:off x="0" y="0"/>
          <a:ext cx="0" cy="0"/>
          <a:chOff x="0" y="0"/>
          <a:chExt cx="0" cy="0"/>
        </a:xfrm>
      </p:grpSpPr>
      <p:pic>
        <p:nvPicPr>
          <p:cNvPr id="75" name="Shape 75"/>
          <p:cNvPicPr preferRelativeResize="0"/>
          <p:nvPr/>
        </p:nvPicPr>
        <p:blipFill>
          <a:blip r:embed="rId4">
            <a:alphaModFix/>
          </a:blip>
          <a:stretch>
            <a:fillRect/>
          </a:stretch>
        </p:blipFill>
        <p:spPr>
          <a:xfrm>
            <a:off x="497400" y="296325"/>
            <a:ext cx="9165149" cy="1291150"/>
          </a:xfrm>
          <a:prstGeom prst="rect">
            <a:avLst/>
          </a:prstGeom>
          <a:noFill/>
          <a:ln>
            <a:noFill/>
          </a:ln>
        </p:spPr>
      </p:pic>
      <p:sp>
        <p:nvSpPr>
          <p:cNvPr id="76" name="Shape 76"/>
          <p:cNvSpPr txBox="1"/>
          <p:nvPr/>
        </p:nvSpPr>
        <p:spPr>
          <a:xfrm>
            <a:off x="610300" y="1829150"/>
            <a:ext cx="9015574" cy="520557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Pulse Code Modulation</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Simplest type</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Direct Conversion</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Ramp-Compare</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Wilkinson</a:t>
            </a:r>
          </a:p>
          <a:p>
            <a:pPr indent="-220133" lvl="1" marL="762000" marR="0" algn="l">
              <a:lnSpc>
                <a:spcPct val="120089"/>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First type of ADC</a:t>
            </a:r>
          </a:p>
          <a:p>
            <a:pPr indent="-248355" lvl="0" marL="381000" marR="0" algn="l">
              <a:lnSpc>
                <a:spcPct val="120089"/>
              </a:lnSpc>
              <a:spcBef>
                <a:spcPts val="563"/>
              </a:spcBef>
              <a:spcAft>
                <a:spcPts val="0"/>
              </a:spcAft>
              <a:buClr>
                <a:srgbClr val="FFFFFF"/>
              </a:buClr>
              <a:buSzPct val="100358"/>
              <a:buFont typeface="Arial"/>
              <a:buChar char="●"/>
            </a:pPr>
            <a:r>
              <a:rPr lang="en-US" sz="3111">
                <a:solidFill>
                  <a:srgbClr val="FFFFFF"/>
                </a:solidFill>
                <a:latin typeface="Arial"/>
                <a:ea typeface="Arial"/>
                <a:cs typeface="Arial"/>
                <a:sym typeface="Arial"/>
              </a:rPr>
              <a:t>Successive-Approximation </a:t>
            </a:r>
          </a:p>
        </p:txBody>
      </p:sp>
      <p:sp>
        <p:nvSpPr>
          <p:cNvPr id="77" name="Shape 77"/>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
        <p:nvSpPr>
          <p:cNvPr id="78" name="Shape 78"/>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2" name="Shape 82"/>
        <p:cNvGrpSpPr/>
        <p:nvPr/>
      </p:nvGrpSpPr>
      <p:grpSpPr>
        <a:xfrm>
          <a:off x="0" y="0"/>
          <a:ext cx="0" cy="0"/>
          <a:chOff x="0" y="0"/>
          <a:chExt cx="0" cy="0"/>
        </a:xfrm>
      </p:grpSpPr>
      <p:pic>
        <p:nvPicPr>
          <p:cNvPr id="83" name="Shape 83"/>
          <p:cNvPicPr preferRelativeResize="0"/>
          <p:nvPr/>
        </p:nvPicPr>
        <p:blipFill>
          <a:blip r:embed="rId4">
            <a:alphaModFix/>
          </a:blip>
          <a:stretch>
            <a:fillRect/>
          </a:stretch>
        </p:blipFill>
        <p:spPr>
          <a:xfrm>
            <a:off x="497400" y="296325"/>
            <a:ext cx="9165149" cy="1291150"/>
          </a:xfrm>
          <a:prstGeom prst="rect">
            <a:avLst/>
          </a:prstGeom>
          <a:noFill/>
          <a:ln>
            <a:noFill/>
          </a:ln>
        </p:spPr>
      </p:pic>
      <p:pic>
        <p:nvPicPr>
          <p:cNvPr id="84" name="Shape 84"/>
          <p:cNvPicPr preferRelativeResize="0"/>
          <p:nvPr/>
        </p:nvPicPr>
        <p:blipFill>
          <a:blip r:embed="rId5">
            <a:alphaModFix/>
          </a:blip>
          <a:stretch>
            <a:fillRect/>
          </a:stretch>
        </p:blipFill>
        <p:spPr>
          <a:xfrm>
            <a:off x="592650" y="1862650"/>
            <a:ext cx="8942900" cy="5238750"/>
          </a:xfrm>
          <a:prstGeom prst="rect">
            <a:avLst/>
          </a:prstGeom>
          <a:noFill/>
          <a:ln>
            <a:noFill/>
          </a:ln>
        </p:spPr>
      </p:pic>
      <p:sp>
        <p:nvSpPr>
          <p:cNvPr id="85" name="Shape 85"/>
          <p:cNvSpPr txBox="1"/>
          <p:nvPr/>
        </p:nvSpPr>
        <p:spPr>
          <a:xfrm>
            <a:off x="271625" y="1998475"/>
            <a:ext cx="9959250" cy="3358775"/>
          </a:xfrm>
          <a:prstGeom prst="rect">
            <a:avLst/>
          </a:prstGeom>
          <a:noFill/>
          <a:ln>
            <a:noFill/>
          </a:ln>
        </p:spPr>
        <p:txBody>
          <a:bodyPr anchorCtr="0" anchor="t" bIns="38100" lIns="38100" rIns="38100" tIns="38100">
            <a:noAutofit/>
          </a:bodyPr>
          <a:lstStyle/>
          <a:p>
            <a:pPr indent="-220133" lvl="0" marL="381000" marR="0" algn="l">
              <a:lnSpc>
                <a:spcPct val="119791"/>
              </a:lnSpc>
              <a:spcBef>
                <a:spcPts val="0"/>
              </a:spcBef>
              <a:spcAft>
                <a:spcPts val="0"/>
              </a:spcAft>
              <a:buClr>
                <a:srgbClr val="FFFFFF"/>
              </a:buClr>
              <a:buSzPct val="98765"/>
              <a:buFont typeface="Arial"/>
              <a:buChar char="●"/>
            </a:pPr>
            <a:r>
              <a:rPr lang="en-US" sz="2666">
                <a:solidFill>
                  <a:srgbClr val="FFFFFF"/>
                </a:solidFill>
                <a:latin typeface="Arial"/>
                <a:ea typeface="Arial"/>
                <a:cs typeface="Arial"/>
                <a:sym typeface="Arial"/>
              </a:rPr>
              <a:t>Pulse code modulation is a way to quantify( assign a number to)</a:t>
            </a:r>
          </a:p>
          <a:p>
            <a:pPr indent="0" lvl="0" marL="0" marR="0" algn="l">
              <a:lnSpc>
                <a:spcPct val="119791"/>
              </a:lnSpc>
              <a:spcBef>
                <a:spcPts val="0"/>
              </a:spcBef>
              <a:spcAft>
                <a:spcPts val="0"/>
              </a:spcAft>
              <a:buNone/>
            </a:pPr>
            <a:r>
              <a:rPr lang="en-US" sz="2666">
                <a:solidFill>
                  <a:srgbClr val="FFFFFF"/>
                </a:solidFill>
                <a:latin typeface="Arial"/>
                <a:ea typeface="Arial"/>
                <a:cs typeface="Arial"/>
                <a:sym typeface="Arial"/>
              </a:rPr>
              <a:t>analog data. This form of quantification is also a convenient way</a:t>
            </a:r>
          </a:p>
          <a:p>
            <a:pPr indent="0" lvl="0" marL="0" marR="0" algn="l">
              <a:lnSpc>
                <a:spcPct val="119791"/>
              </a:lnSpc>
              <a:spcBef>
                <a:spcPts val="0"/>
              </a:spcBef>
              <a:spcAft>
                <a:spcPts val="0"/>
              </a:spcAft>
              <a:buNone/>
            </a:pPr>
            <a:r>
              <a:rPr lang="en-US" sz="2666">
                <a:solidFill>
                  <a:srgbClr val="FFFFFF"/>
                </a:solidFill>
                <a:latin typeface="Arial"/>
                <a:ea typeface="Arial"/>
                <a:cs typeface="Arial"/>
                <a:sym typeface="Arial"/>
              </a:rPr>
              <a:t>to convert analog-to-digital.</a:t>
            </a:r>
          </a:p>
          <a:p>
            <a:pPr indent="0" lvl="0" marL="0" marR="0" algn="l">
              <a:lnSpc>
                <a:spcPct val="119791"/>
              </a:lnSpc>
              <a:spcBef>
                <a:spcPts val="0"/>
              </a:spcBef>
              <a:spcAft>
                <a:spcPts val="0"/>
              </a:spcAft>
              <a:buNone/>
            </a:pPr>
            <a:r>
              <a:t/>
            </a:r>
            <a:endParaRPr sz="2666">
              <a:solidFill>
                <a:srgbClr val="FFFFFF"/>
              </a:solidFill>
              <a:latin typeface="Arial"/>
              <a:ea typeface="Arial"/>
              <a:cs typeface="Arial"/>
              <a:sym typeface="Arial"/>
            </a:endParaRPr>
          </a:p>
          <a:p>
            <a:pPr indent="0" lvl="0" marL="0" marR="0" algn="l">
              <a:lnSpc>
                <a:spcPct val="119791"/>
              </a:lnSpc>
              <a:spcBef>
                <a:spcPts val="0"/>
              </a:spcBef>
              <a:spcAft>
                <a:spcPts val="0"/>
              </a:spcAft>
              <a:buNone/>
            </a:pPr>
            <a:r>
              <a:t/>
            </a:r>
            <a:endParaRPr sz="2666">
              <a:solidFill>
                <a:srgbClr val="FFFFFF"/>
              </a:solidFill>
              <a:latin typeface="Arial"/>
              <a:ea typeface="Arial"/>
              <a:cs typeface="Arial"/>
              <a:sym typeface="Arial"/>
            </a:endParaRPr>
          </a:p>
          <a:p>
            <a:pPr indent="-220133" lvl="0" marL="381000" marR="0" algn="l">
              <a:lnSpc>
                <a:spcPct val="119791"/>
              </a:lnSpc>
              <a:spcBef>
                <a:spcPts val="0"/>
              </a:spcBef>
              <a:spcAft>
                <a:spcPts val="0"/>
              </a:spcAft>
              <a:buClr>
                <a:srgbClr val="FFFFFF"/>
              </a:buClr>
              <a:buSzPct val="98765"/>
              <a:buFont typeface="Arial"/>
              <a:buChar char="●"/>
            </a:pPr>
            <a:r>
              <a:rPr lang="en-US" sz="2666">
                <a:solidFill>
                  <a:srgbClr val="FFFFFF"/>
                </a:solidFill>
                <a:latin typeface="Arial"/>
                <a:ea typeface="Arial"/>
                <a:cs typeface="Arial"/>
                <a:sym typeface="Arial"/>
              </a:rPr>
              <a:t>Analog signals such as voice, or any continuous variable signals,</a:t>
            </a:r>
          </a:p>
          <a:p>
            <a:pPr indent="0" lvl="0" marL="0" marR="0" algn="l">
              <a:lnSpc>
                <a:spcPct val="119791"/>
              </a:lnSpc>
              <a:spcBef>
                <a:spcPts val="0"/>
              </a:spcBef>
              <a:spcAft>
                <a:spcPts val="0"/>
              </a:spcAft>
              <a:buNone/>
            </a:pPr>
            <a:r>
              <a:rPr lang="en-US" sz="2666">
                <a:solidFill>
                  <a:srgbClr val="FFFFFF"/>
                </a:solidFill>
                <a:latin typeface="Arial"/>
                <a:ea typeface="Arial"/>
                <a:cs typeface="Arial"/>
                <a:sym typeface="Arial"/>
              </a:rPr>
              <a:t>can be digitized, or converted into a train of pulses( or a series </a:t>
            </a:r>
          </a:p>
          <a:p>
            <a:pPr indent="0" lvl="0" marL="0" marR="0" algn="l">
              <a:lnSpc>
                <a:spcPct val="119791"/>
              </a:lnSpc>
              <a:spcBef>
                <a:spcPts val="0"/>
              </a:spcBef>
              <a:spcAft>
                <a:spcPts val="0"/>
              </a:spcAft>
              <a:buNone/>
            </a:pPr>
            <a:r>
              <a:rPr lang="en-US" sz="2666">
                <a:solidFill>
                  <a:srgbClr val="FFFFFF"/>
                </a:solidFill>
                <a:latin typeface="Arial"/>
                <a:ea typeface="Arial"/>
                <a:cs typeface="Arial"/>
                <a:sym typeface="Arial"/>
              </a:rPr>
              <a:t>of pulses) whose amplitude can achieve certain discrete levels. </a:t>
            </a:r>
          </a:p>
        </p:txBody>
      </p:sp>
      <p:sp>
        <p:nvSpPr>
          <p:cNvPr id="86" name="Shape 86"/>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
        <p:nvSpPr>
          <p:cNvPr id="87" name="Shape 87"/>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1" name="Shape 91"/>
        <p:cNvGrpSpPr/>
        <p:nvPr/>
      </p:nvGrpSpPr>
      <p:grpSpPr>
        <a:xfrm>
          <a:off x="0" y="0"/>
          <a:ext cx="0" cy="0"/>
          <a:chOff x="0" y="0"/>
          <a:chExt cx="0" cy="0"/>
        </a:xfrm>
      </p:grpSpPr>
      <p:pic>
        <p:nvPicPr>
          <p:cNvPr id="92" name="Shape 92"/>
          <p:cNvPicPr preferRelativeResize="0"/>
          <p:nvPr/>
        </p:nvPicPr>
        <p:blipFill>
          <a:blip r:embed="rId4">
            <a:alphaModFix/>
          </a:blip>
          <a:stretch>
            <a:fillRect/>
          </a:stretch>
        </p:blipFill>
        <p:spPr>
          <a:xfrm>
            <a:off x="497400" y="105825"/>
            <a:ext cx="9165149" cy="1608650"/>
          </a:xfrm>
          <a:prstGeom prst="rect">
            <a:avLst/>
          </a:prstGeom>
          <a:noFill/>
          <a:ln>
            <a:noFill/>
          </a:ln>
        </p:spPr>
      </p:pic>
      <p:sp>
        <p:nvSpPr>
          <p:cNvPr id="93" name="Shape 93"/>
          <p:cNvSpPr txBox="1"/>
          <p:nvPr/>
        </p:nvSpPr>
        <p:spPr>
          <a:xfrm>
            <a:off x="610300" y="2167800"/>
            <a:ext cx="9015574" cy="5477224"/>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Resolution: also known as the sampling resolution. Is the range or scope of numbers that analog data can be converted to. The resolution is always a power of 2 so it can be represented in binary. </a:t>
            </a:r>
          </a:p>
          <a:p>
            <a:pPr indent="-220133" lvl="1" marL="762000" marR="0" algn="l">
              <a:lnSpc>
                <a:spcPct val="108035"/>
              </a:lnSpc>
              <a:spcBef>
                <a:spcPts val="479"/>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Standard voice transmission has a resolution of 2</a:t>
            </a:r>
            <a:r>
              <a:rPr baseline="30000" lang="en-US" sz="3111">
                <a:solidFill>
                  <a:srgbClr val="FFFFFF"/>
                </a:solidFill>
                <a:latin typeface="Arial"/>
                <a:ea typeface="Arial"/>
                <a:cs typeface="Arial"/>
                <a:sym typeface="Arial"/>
              </a:rPr>
              <a:t>3</a:t>
            </a:r>
            <a:r>
              <a:rPr lang="en-US" sz="3111">
                <a:solidFill>
                  <a:srgbClr val="FFFFFF"/>
                </a:solidFill>
                <a:latin typeface="Arial"/>
                <a:ea typeface="Arial"/>
                <a:cs typeface="Arial"/>
                <a:sym typeface="Arial"/>
              </a:rPr>
              <a:t> = 8 bits. Also, this is the standard for commercial digital voice circuits. </a:t>
            </a:r>
          </a:p>
          <a:p>
            <a:pPr indent="-248355" lvl="1" marL="762000" marR="0" algn="l">
              <a:lnSpc>
                <a:spcPct val="108035"/>
              </a:lnSpc>
              <a:spcBef>
                <a:spcPts val="563"/>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Hi-fi (high fidelity) has a resolution of 2</a:t>
            </a:r>
            <a:r>
              <a:rPr baseline="30000" lang="en-US" sz="3111">
                <a:solidFill>
                  <a:srgbClr val="FFFFFF"/>
                </a:solidFill>
                <a:latin typeface="Arial"/>
                <a:ea typeface="Arial"/>
                <a:cs typeface="Arial"/>
                <a:sym typeface="Arial"/>
              </a:rPr>
              <a:t>4</a:t>
            </a:r>
            <a:r>
              <a:rPr lang="en-US" sz="3111">
                <a:solidFill>
                  <a:srgbClr val="FFFFFF"/>
                </a:solidFill>
                <a:latin typeface="Arial"/>
                <a:ea typeface="Arial"/>
                <a:cs typeface="Arial"/>
                <a:sym typeface="Arial"/>
              </a:rPr>
              <a:t> = 16 bits. This sampling resolution is adequate for things such as music production. </a:t>
            </a:r>
          </a:p>
          <a:p>
            <a:pPr indent="-50800" lvl="1" marL="762000" marR="0" algn="l">
              <a:lnSpc>
                <a:spcPct val="108035"/>
              </a:lnSpc>
              <a:spcBef>
                <a:spcPts val="479"/>
              </a:spcBef>
              <a:spcAft>
                <a:spcPts val="0"/>
              </a:spcAft>
              <a:buClr>
                <a:srgbClr val="FFFFFF"/>
              </a:buClr>
              <a:buNone/>
            </a:pPr>
            <a:r>
              <a:t/>
            </a:r>
            <a:endParaRPr baseline="30000" sz="2666">
              <a:solidFill>
                <a:srgbClr val="FFFFFF"/>
              </a:solidFill>
              <a:latin typeface="Arial"/>
              <a:ea typeface="Arial"/>
              <a:cs typeface="Arial"/>
              <a:sym typeface="Arial"/>
            </a:endParaRPr>
          </a:p>
        </p:txBody>
      </p:sp>
      <p:sp>
        <p:nvSpPr>
          <p:cNvPr id="94" name="Shape 94"/>
          <p:cNvSpPr txBox="1"/>
          <p:nvPr/>
        </p:nvSpPr>
        <p:spPr>
          <a:xfrm>
            <a:off x="3573625" y="7180775"/>
            <a:ext cx="3088899" cy="379574"/>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1333">
                <a:solidFill>
                  <a:srgbClr val="BCBCBC"/>
                </a:solidFill>
                <a:latin typeface="Arial"/>
                <a:ea typeface="Arial"/>
                <a:cs typeface="Arial"/>
                <a:sym typeface="Arial"/>
              </a:rPr>
              <a:t>Andrew Ribeiro- CS 215</a:t>
            </a:r>
          </a:p>
        </p:txBody>
      </p:sp>
      <p:sp>
        <p:nvSpPr>
          <p:cNvPr id="95" name="Shape 95"/>
          <p:cNvSpPr txBox="1"/>
          <p:nvPr/>
        </p:nvSpPr>
        <p:spPr>
          <a:xfrm>
            <a:off x="610300" y="7180775"/>
            <a:ext cx="2242250" cy="379574"/>
          </a:xfrm>
          <a:prstGeom prst="rect">
            <a:avLst/>
          </a:prstGeom>
          <a:noFill/>
          <a:ln>
            <a:noFill/>
          </a:ln>
        </p:spPr>
        <p:txBody>
          <a:bodyPr anchorCtr="0" anchor="b" bIns="38100" lIns="38100" rIns="38100" tIns="38100">
            <a:noAutofit/>
          </a:bodyPr>
          <a:lstStyle/>
          <a:p>
            <a:pPr indent="0" lvl="0" marL="0" marR="0" algn="l">
              <a:lnSpc>
                <a:spcPct val="119791"/>
              </a:lnSpc>
              <a:spcBef>
                <a:spcPts val="0"/>
              </a:spcBef>
              <a:spcAft>
                <a:spcPts val="0"/>
              </a:spcAft>
              <a:buNone/>
            </a:pPr>
            <a:r>
              <a:rPr lang="en-US" sz="1333">
                <a:solidFill>
                  <a:srgbClr val="BCBCBC"/>
                </a:solidFill>
                <a:latin typeface="Arial"/>
                <a:ea typeface="Arial"/>
                <a:cs typeface="Arial"/>
                <a:sym typeface="Arial"/>
              </a:rPr>
              <a:t>4/29/2009</a:t>
            </a:r>
          </a:p>
        </p:txBody>
      </p:sp>
      <p:pic>
        <p:nvPicPr>
          <p:cNvPr id="96" name="Shape 96"/>
          <p:cNvPicPr preferRelativeResize="0"/>
          <p:nvPr/>
        </p:nvPicPr>
        <p:blipFill>
          <a:blip r:embed="rId5">
            <a:alphaModFix/>
          </a:blip>
          <a:stretch>
            <a:fillRect/>
          </a:stretch>
        </p:blipFill>
        <p:spPr>
          <a:xfrm>
            <a:off x="3048000" y="1693325"/>
            <a:ext cx="4360324" cy="4656649"/>
          </a:xfrm>
          <a:prstGeom prst="rect">
            <a:avLst/>
          </a:prstGeom>
          <a:noFill/>
          <a:ln>
            <a:noFill/>
          </a:ln>
        </p:spPr>
      </p:pic>
      <p:sp>
        <p:nvSpPr>
          <p:cNvPr id="97" name="Shape 97"/>
          <p:cNvSpPr txBox="1"/>
          <p:nvPr/>
        </p:nvSpPr>
        <p:spPr>
          <a:xfrm>
            <a:off x="829025" y="6401150"/>
            <a:ext cx="9135525" cy="691775"/>
          </a:xfrm>
          <a:prstGeom prst="rect">
            <a:avLst/>
          </a:prstGeom>
          <a:noFill/>
          <a:ln>
            <a:noFill/>
          </a:ln>
        </p:spPr>
        <p:txBody>
          <a:bodyPr anchorCtr="0" anchor="t" bIns="38100" lIns="38100" rIns="38100" tIns="38100">
            <a:noAutofit/>
          </a:bodyPr>
          <a:lstStyle/>
          <a:p>
            <a:pPr indent="0" lvl="0" marL="0" marR="0" algn="l">
              <a:lnSpc>
                <a:spcPct val="120138"/>
              </a:lnSpc>
              <a:spcBef>
                <a:spcPts val="0"/>
              </a:spcBef>
              <a:spcAft>
                <a:spcPts val="0"/>
              </a:spcAft>
              <a:buNone/>
            </a:pPr>
            <a:r>
              <a:rPr lang="en-US" sz="2000">
                <a:solidFill>
                  <a:srgbClr val="FFFFFF"/>
                </a:solidFill>
                <a:latin typeface="Arial"/>
                <a:ea typeface="Arial"/>
                <a:cs typeface="Arial"/>
                <a:sym typeface="Arial"/>
              </a:rPr>
              <a:t>This ADC can represent values in an analog signal with only 16 numbers.</a:t>
            </a:r>
          </a:p>
          <a:p>
            <a:pPr indent="0" lvl="0" marL="0" marR="0" algn="l">
              <a:lnSpc>
                <a:spcPct val="120138"/>
              </a:lnSpc>
              <a:spcBef>
                <a:spcPts val="0"/>
              </a:spcBef>
              <a:spcAft>
                <a:spcPts val="0"/>
              </a:spcAft>
              <a:buNone/>
            </a:pPr>
            <a:r>
              <a:rPr lang="en-US" sz="2000">
                <a:solidFill>
                  <a:srgbClr val="FFFFFF"/>
                </a:solidFill>
                <a:latin typeface="Arial"/>
                <a:ea typeface="Arial"/>
                <a:cs typeface="Arial"/>
                <a:sym typeface="Arial"/>
              </a:rPr>
              <a:t>Obviously this resolution is low and would hardly quantify the signal correctly.</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