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7620000" cx="10160000"/>
  <p:notesSz cx="7620000" cy="10160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62000" y="4826000"/>
            <a:ext cx="6096000" cy="45720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 name="Shape 19"/>
        <p:cNvGrpSpPr/>
        <p:nvPr/>
      </p:nvGrpSpPr>
      <p:grpSpPr>
        <a:xfrm>
          <a:off x="0" y="0"/>
          <a:ext cx="0" cy="0"/>
          <a:chOff x="0" y="0"/>
          <a:chExt cx="0" cy="0"/>
        </a:xfrm>
      </p:grpSpPr>
      <p:sp>
        <p:nvSpPr>
          <p:cNvPr id="20" name="Shape 2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1" name="Shape 2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30" name="Shape 30"/>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36" name="Shape 36"/>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914400" y="3048000"/>
            <a:ext cx="8331200" cy="1219199"/>
          </a:xfrm>
          <a:prstGeom prst="rect">
            <a:avLst/>
          </a:prstGeom>
          <a:noFill/>
          <a:ln>
            <a:noFill/>
          </a:ln>
        </p:spPr>
        <p:txBody>
          <a:bodyPr anchorCtr="0" anchor="t"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9" name="Shape 9"/>
          <p:cNvSpPr txBox="1"/>
          <p:nvPr>
            <p:ph idx="1" type="subTitle"/>
          </p:nvPr>
        </p:nvSpPr>
        <p:spPr>
          <a:xfrm>
            <a:off x="1828800" y="4572000"/>
            <a:ext cx="6502399" cy="914400"/>
          </a:xfrm>
          <a:prstGeom prst="rect">
            <a:avLst/>
          </a:prstGeom>
          <a:noFill/>
          <a:ln>
            <a:noFill/>
          </a:ln>
        </p:spPr>
        <p:txBody>
          <a:bodyPr anchorCtr="0" anchor="t" bIns="91425" lIns="91425" rIns="91425"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304800" y="304800"/>
            <a:ext cx="9550400" cy="914400"/>
          </a:xfrm>
          <a:prstGeom prst="rect">
            <a:avLst/>
          </a:prstGeom>
          <a:noFill/>
          <a:ln>
            <a:noFill/>
          </a:ln>
        </p:spPr>
        <p:txBody>
          <a:bodyPr anchorCtr="0" anchor="t" bIns="91425" lIns="91425" rIns="91425" tIns="91425"/>
          <a:lstStyle>
            <a:lvl1pPr lvl="0">
              <a:spcBef>
                <a:spcPts val="0"/>
              </a:spcBef>
              <a:buSzPct val="99224"/>
              <a:defRPr sz="4266"/>
            </a:lvl1pPr>
            <a:lvl2pPr lvl="1">
              <a:spcBef>
                <a:spcPts val="0"/>
              </a:spcBef>
              <a:buSzPct val="99224"/>
              <a:defRPr sz="4266"/>
            </a:lvl2pPr>
            <a:lvl3pPr lvl="2">
              <a:spcBef>
                <a:spcPts val="0"/>
              </a:spcBef>
              <a:buSzPct val="99224"/>
              <a:defRPr sz="4266"/>
            </a:lvl3pPr>
            <a:lvl4pPr lvl="3">
              <a:spcBef>
                <a:spcPts val="0"/>
              </a:spcBef>
              <a:buSzPct val="99224"/>
              <a:defRPr sz="4266"/>
            </a:lvl4pPr>
            <a:lvl5pPr lvl="4">
              <a:spcBef>
                <a:spcPts val="0"/>
              </a:spcBef>
              <a:buSzPct val="99224"/>
              <a:defRPr sz="4266"/>
            </a:lvl5pPr>
            <a:lvl6pPr lvl="5">
              <a:spcBef>
                <a:spcPts val="0"/>
              </a:spcBef>
              <a:buSzPct val="99224"/>
              <a:defRPr sz="4266"/>
            </a:lvl6pPr>
            <a:lvl7pPr lvl="6">
              <a:spcBef>
                <a:spcPts val="0"/>
              </a:spcBef>
              <a:buSzPct val="99224"/>
              <a:defRPr sz="4266"/>
            </a:lvl7pPr>
            <a:lvl8pPr lvl="7">
              <a:spcBef>
                <a:spcPts val="0"/>
              </a:spcBef>
              <a:buSzPct val="99224"/>
              <a:defRPr sz="4266"/>
            </a:lvl8pPr>
            <a:lvl9pPr lvl="8">
              <a:spcBef>
                <a:spcPts val="0"/>
              </a:spcBef>
              <a:buSzPct val="99224"/>
              <a:defRPr sz="4266"/>
            </a:lvl9pPr>
          </a:lstStyle>
          <a:p/>
        </p:txBody>
      </p:sp>
      <p:sp>
        <p:nvSpPr>
          <p:cNvPr id="12" name="Shape 12"/>
          <p:cNvSpPr txBox="1"/>
          <p:nvPr>
            <p:ph idx="1" type="body"/>
          </p:nvPr>
        </p:nvSpPr>
        <p:spPr>
          <a:xfrm>
            <a:off x="304800" y="1828800"/>
            <a:ext cx="9550400" cy="5486399"/>
          </a:xfrm>
          <a:prstGeom prst="rect">
            <a:avLst/>
          </a:prstGeom>
          <a:noFill/>
          <a:ln>
            <a:noFill/>
          </a:ln>
        </p:spPr>
        <p:txBody>
          <a:bodyPr anchorCtr="0" anchor="t" bIns="91425" lIns="91425" rIns="91425" tIns="91425"/>
          <a:lstStyle>
            <a:lvl1pPr lvl="0">
              <a:spcBef>
                <a:spcPts val="0"/>
              </a:spcBef>
              <a:buSzPct val="98765"/>
              <a:defRPr sz="2666"/>
            </a:lvl1pPr>
            <a:lvl2pPr lvl="1">
              <a:spcBef>
                <a:spcPts val="0"/>
              </a:spcBef>
              <a:buSzPct val="98765"/>
              <a:defRPr sz="2666"/>
            </a:lvl2pPr>
            <a:lvl3pPr lvl="2">
              <a:spcBef>
                <a:spcPts val="0"/>
              </a:spcBef>
              <a:buSzPct val="98765"/>
              <a:defRPr sz="2666"/>
            </a:lvl3pPr>
            <a:lvl4pPr lvl="3">
              <a:spcBef>
                <a:spcPts val="0"/>
              </a:spcBef>
              <a:buSzPct val="98765"/>
              <a:defRPr sz="2666"/>
            </a:lvl4pPr>
            <a:lvl5pPr lvl="4">
              <a:spcBef>
                <a:spcPts val="0"/>
              </a:spcBef>
              <a:buSzPct val="98765"/>
              <a:defRPr sz="2666"/>
            </a:lvl5pPr>
            <a:lvl6pPr lvl="5">
              <a:spcBef>
                <a:spcPts val="0"/>
              </a:spcBef>
              <a:buSzPct val="98765"/>
              <a:defRPr sz="2666"/>
            </a:lvl6pPr>
            <a:lvl7pPr lvl="6">
              <a:spcBef>
                <a:spcPts val="0"/>
              </a:spcBef>
              <a:buSzPct val="98765"/>
              <a:defRPr sz="2666"/>
            </a:lvl7pPr>
            <a:lvl8pPr lvl="7">
              <a:spcBef>
                <a:spcPts val="0"/>
              </a:spcBef>
              <a:buSzPct val="98765"/>
              <a:defRPr sz="2666"/>
            </a:lvl8pPr>
            <a:lvl9pPr lvl="8">
              <a:spcBef>
                <a:spcPts val="0"/>
              </a:spcBef>
              <a:buSzPct val="98765"/>
              <a:defRPr sz="2666"/>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304800" y="304800"/>
            <a:ext cx="9550400" cy="914400"/>
          </a:xfrm>
          <a:prstGeom prst="rect">
            <a:avLst/>
          </a:prstGeom>
          <a:noFill/>
          <a:ln>
            <a:noFill/>
          </a:ln>
        </p:spPr>
        <p:txBody>
          <a:bodyPr anchorCtr="0" anchor="t" bIns="91425" lIns="91425" rIns="91425" tIns="91425"/>
          <a:lstStyle>
            <a:lvl1pPr lvl="0">
              <a:spcBef>
                <a:spcPts val="0"/>
              </a:spcBef>
              <a:buSzPct val="99224"/>
              <a:defRPr sz="4266"/>
            </a:lvl1pPr>
            <a:lvl2pPr lvl="1">
              <a:spcBef>
                <a:spcPts val="0"/>
              </a:spcBef>
              <a:buSzPct val="99224"/>
              <a:defRPr sz="4266"/>
            </a:lvl2pPr>
            <a:lvl3pPr lvl="2">
              <a:spcBef>
                <a:spcPts val="0"/>
              </a:spcBef>
              <a:buSzPct val="99224"/>
              <a:defRPr sz="4266"/>
            </a:lvl3pPr>
            <a:lvl4pPr lvl="3">
              <a:spcBef>
                <a:spcPts val="0"/>
              </a:spcBef>
              <a:buSzPct val="99224"/>
              <a:defRPr sz="4266"/>
            </a:lvl4pPr>
            <a:lvl5pPr lvl="4">
              <a:spcBef>
                <a:spcPts val="0"/>
              </a:spcBef>
              <a:buSzPct val="99224"/>
              <a:defRPr sz="4266"/>
            </a:lvl5pPr>
            <a:lvl6pPr lvl="5">
              <a:spcBef>
                <a:spcPts val="0"/>
              </a:spcBef>
              <a:buSzPct val="99224"/>
              <a:defRPr sz="4266"/>
            </a:lvl6pPr>
            <a:lvl7pPr lvl="6">
              <a:spcBef>
                <a:spcPts val="0"/>
              </a:spcBef>
              <a:buSzPct val="99224"/>
              <a:defRPr sz="4266"/>
            </a:lvl7pPr>
            <a:lvl8pPr lvl="7">
              <a:spcBef>
                <a:spcPts val="0"/>
              </a:spcBef>
              <a:buSzPct val="99224"/>
              <a:defRPr sz="4266"/>
            </a:lvl8pPr>
            <a:lvl9pPr lvl="8">
              <a:spcBef>
                <a:spcPts val="0"/>
              </a:spcBef>
              <a:buSzPct val="99224"/>
              <a:defRPr sz="4266"/>
            </a:lvl9pPr>
          </a:lstStyle>
          <a:p/>
        </p:txBody>
      </p:sp>
      <p:sp>
        <p:nvSpPr>
          <p:cNvPr id="15" name="Shape 15"/>
          <p:cNvSpPr txBox="1"/>
          <p:nvPr>
            <p:ph idx="1" type="body"/>
          </p:nvPr>
        </p:nvSpPr>
        <p:spPr>
          <a:xfrm>
            <a:off x="304800" y="1828800"/>
            <a:ext cx="4470399" cy="5486399"/>
          </a:xfrm>
          <a:prstGeom prst="rect">
            <a:avLst/>
          </a:prstGeom>
          <a:noFill/>
          <a:ln>
            <a:noFill/>
          </a:ln>
        </p:spPr>
        <p:txBody>
          <a:bodyPr anchorCtr="0" anchor="t" bIns="91425" lIns="91425" rIns="91425" tIns="91425"/>
          <a:lstStyle>
            <a:lvl1pPr lvl="0">
              <a:spcBef>
                <a:spcPts val="0"/>
              </a:spcBef>
              <a:buSzPct val="98765"/>
              <a:defRPr sz="2666"/>
            </a:lvl1pPr>
            <a:lvl2pPr lvl="1">
              <a:spcBef>
                <a:spcPts val="0"/>
              </a:spcBef>
              <a:buSzPct val="98765"/>
              <a:defRPr sz="2666"/>
            </a:lvl2pPr>
            <a:lvl3pPr lvl="2">
              <a:spcBef>
                <a:spcPts val="0"/>
              </a:spcBef>
              <a:buSzPct val="98765"/>
              <a:defRPr sz="2666"/>
            </a:lvl3pPr>
            <a:lvl4pPr lvl="3">
              <a:spcBef>
                <a:spcPts val="0"/>
              </a:spcBef>
              <a:buSzPct val="98765"/>
              <a:defRPr sz="2666"/>
            </a:lvl4pPr>
            <a:lvl5pPr lvl="4">
              <a:spcBef>
                <a:spcPts val="0"/>
              </a:spcBef>
              <a:buSzPct val="98765"/>
              <a:defRPr sz="2666"/>
            </a:lvl5pPr>
            <a:lvl6pPr lvl="5">
              <a:spcBef>
                <a:spcPts val="0"/>
              </a:spcBef>
              <a:buSzPct val="98765"/>
              <a:defRPr sz="2666"/>
            </a:lvl6pPr>
            <a:lvl7pPr lvl="6">
              <a:spcBef>
                <a:spcPts val="0"/>
              </a:spcBef>
              <a:buSzPct val="98765"/>
              <a:defRPr sz="2666"/>
            </a:lvl7pPr>
            <a:lvl8pPr lvl="7">
              <a:spcBef>
                <a:spcPts val="0"/>
              </a:spcBef>
              <a:buSzPct val="98765"/>
              <a:defRPr sz="2666"/>
            </a:lvl8pPr>
            <a:lvl9pPr lvl="8">
              <a:spcBef>
                <a:spcPts val="0"/>
              </a:spcBef>
              <a:buSzPct val="98765"/>
              <a:defRPr sz="2666"/>
            </a:lvl9pPr>
          </a:lstStyle>
          <a:p/>
        </p:txBody>
      </p:sp>
      <p:sp>
        <p:nvSpPr>
          <p:cNvPr id="16" name="Shape 16"/>
          <p:cNvSpPr txBox="1"/>
          <p:nvPr>
            <p:ph idx="2" type="body"/>
          </p:nvPr>
        </p:nvSpPr>
        <p:spPr>
          <a:xfrm>
            <a:off x="5384800" y="1828800"/>
            <a:ext cx="4470399" cy="5486399"/>
          </a:xfrm>
          <a:prstGeom prst="rect">
            <a:avLst/>
          </a:prstGeom>
          <a:noFill/>
          <a:ln>
            <a:noFill/>
          </a:ln>
        </p:spPr>
        <p:txBody>
          <a:bodyPr anchorCtr="0" anchor="t" bIns="91425" lIns="91425" rIns="91425" tIns="91425"/>
          <a:lstStyle>
            <a:lvl1pPr lvl="0">
              <a:spcBef>
                <a:spcPts val="0"/>
              </a:spcBef>
              <a:buSzPct val="98765"/>
              <a:defRPr sz="2666"/>
            </a:lvl1pPr>
            <a:lvl2pPr lvl="1">
              <a:spcBef>
                <a:spcPts val="0"/>
              </a:spcBef>
              <a:buSzPct val="98765"/>
              <a:defRPr sz="2666"/>
            </a:lvl2pPr>
            <a:lvl3pPr lvl="2">
              <a:spcBef>
                <a:spcPts val="0"/>
              </a:spcBef>
              <a:buSzPct val="98765"/>
              <a:defRPr sz="2666"/>
            </a:lvl3pPr>
            <a:lvl4pPr lvl="3">
              <a:spcBef>
                <a:spcPts val="0"/>
              </a:spcBef>
              <a:buSzPct val="98765"/>
              <a:defRPr sz="2666"/>
            </a:lvl4pPr>
            <a:lvl5pPr lvl="4">
              <a:spcBef>
                <a:spcPts val="0"/>
              </a:spcBef>
              <a:buSzPct val="98765"/>
              <a:defRPr sz="2666"/>
            </a:lvl5pPr>
            <a:lvl6pPr lvl="5">
              <a:spcBef>
                <a:spcPts val="0"/>
              </a:spcBef>
              <a:buSzPct val="98765"/>
              <a:defRPr sz="2666"/>
            </a:lvl6pPr>
            <a:lvl7pPr lvl="6">
              <a:spcBef>
                <a:spcPts val="0"/>
              </a:spcBef>
              <a:buSzPct val="98765"/>
              <a:defRPr sz="2666"/>
            </a:lvl7pPr>
            <a:lvl8pPr lvl="7">
              <a:spcBef>
                <a:spcPts val="0"/>
              </a:spcBef>
              <a:buSzPct val="98765"/>
              <a:defRPr sz="2666"/>
            </a:lvl8pPr>
            <a:lvl9pPr lvl="8">
              <a:spcBef>
                <a:spcPts val="0"/>
              </a:spcBef>
              <a:buSzPct val="98765"/>
              <a:defRPr sz="2666"/>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7" name="Shape 17"/>
        <p:cNvGrpSpPr/>
        <p:nvPr/>
      </p:nvGrpSpPr>
      <p:grpSpPr>
        <a:xfrm>
          <a:off x="0" y="0"/>
          <a:ext cx="0" cy="0"/>
          <a:chOff x="0" y="0"/>
          <a:chExt cx="0" cy="0"/>
        </a:xfrm>
      </p:grpSpPr>
      <p:sp>
        <p:nvSpPr>
          <p:cNvPr id="18" name="Shape 18"/>
          <p:cNvSpPr txBox="1"/>
          <p:nvPr>
            <p:ph idx="1" type="body"/>
          </p:nvPr>
        </p:nvSpPr>
        <p:spPr>
          <a:xfrm>
            <a:off x="304800" y="6705600"/>
            <a:ext cx="9550400" cy="609599"/>
          </a:xfrm>
          <a:prstGeom prst="rect">
            <a:avLst/>
          </a:prstGeom>
          <a:noFill/>
          <a:ln>
            <a:noFill/>
          </a:ln>
        </p:spPr>
        <p:txBody>
          <a:bodyPr anchorCtr="0" anchor="t" bIns="91425" lIns="91425" rIns="91425"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5.png"/><Relationship Id="rId4" Type="http://schemas.openxmlformats.org/officeDocument/2006/relationships/image" Target="../media/image0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08.png"/><Relationship Id="rId4" Type="http://schemas.openxmlformats.org/officeDocument/2006/relationships/image" Target="../media/image17.jp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0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0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6.png"/><Relationship Id="rId5"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2.png"/><Relationship Id="rId4" Type="http://schemas.openxmlformats.org/officeDocument/2006/relationships/image" Target="../media/image07.jpg"/><Relationship Id="rId5" Type="http://schemas.openxmlformats.org/officeDocument/2006/relationships/image" Target="../media/image11.png"/><Relationship Id="rId6" Type="http://schemas.openxmlformats.org/officeDocument/2006/relationships/image" Target="../media/image09.png"/><Relationship Id="rId7"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2" name="Shape 22"/>
        <p:cNvGrpSpPr/>
        <p:nvPr/>
      </p:nvGrpSpPr>
      <p:grpSpPr>
        <a:xfrm>
          <a:off x="0" y="0"/>
          <a:ext cx="0" cy="0"/>
          <a:chOff x="0" y="0"/>
          <a:chExt cx="0" cy="0"/>
        </a:xfrm>
      </p:grpSpPr>
      <p:pic>
        <p:nvPicPr>
          <p:cNvPr id="23" name="Shape 23"/>
          <p:cNvPicPr preferRelativeResize="0"/>
          <p:nvPr/>
        </p:nvPicPr>
        <p:blipFill>
          <a:blip r:embed="rId4">
            <a:alphaModFix/>
          </a:blip>
          <a:stretch>
            <a:fillRect/>
          </a:stretch>
        </p:blipFill>
        <p:spPr>
          <a:xfrm>
            <a:off x="6434650" y="2709325"/>
            <a:ext cx="3217325" cy="3968724"/>
          </a:xfrm>
          <a:prstGeom prst="rect">
            <a:avLst/>
          </a:prstGeom>
          <a:noFill/>
          <a:ln>
            <a:noFill/>
          </a:ln>
        </p:spPr>
      </p:pic>
      <p:sp>
        <p:nvSpPr>
          <p:cNvPr id="24" name="Shape 24"/>
          <p:cNvSpPr txBox="1"/>
          <p:nvPr>
            <p:ph type="ctrTitle"/>
          </p:nvPr>
        </p:nvSpPr>
        <p:spPr>
          <a:xfrm>
            <a:off x="610300" y="2719900"/>
            <a:ext cx="9269574" cy="1284449"/>
          </a:xfrm>
          <a:prstGeom prst="rect">
            <a:avLst/>
          </a:prstGeom>
          <a:noFill/>
          <a:ln>
            <a:noFill/>
          </a:ln>
        </p:spPr>
        <p:txBody>
          <a:bodyPr anchorCtr="0" anchor="b" bIns="38100" lIns="38100" rIns="38100" tIns="38100">
            <a:noAutofit/>
          </a:bodyPr>
          <a:lstStyle/>
          <a:p>
            <a:pPr indent="0" lvl="0" marL="0" marR="0" algn="ctr">
              <a:lnSpc>
                <a:spcPct val="119965"/>
              </a:lnSpc>
              <a:spcBef>
                <a:spcPts val="0"/>
              </a:spcBef>
              <a:spcAft>
                <a:spcPts val="0"/>
              </a:spcAft>
              <a:buNone/>
            </a:pPr>
            <a:r>
              <a:rPr b="1" lang="en-US" sz="8000">
                <a:solidFill>
                  <a:srgbClr val="000000"/>
                </a:solidFill>
                <a:latin typeface="Arial"/>
                <a:ea typeface="Arial"/>
                <a:cs typeface="Arial"/>
                <a:sym typeface="Arial"/>
              </a:rPr>
              <a:t>Doctors of Danbury </a:t>
            </a:r>
            <a:br>
              <a:rPr lang="en-US" sz="4444">
                <a:solidFill>
                  <a:srgbClr val="000000"/>
                </a:solidFill>
                <a:latin typeface="Arial"/>
                <a:ea typeface="Arial"/>
                <a:cs typeface="Arial"/>
                <a:sym typeface="Arial"/>
              </a:rPr>
            </a:br>
            <a:r>
              <a:rPr lang="en-US" sz="2666">
                <a:solidFill>
                  <a:srgbClr val="000000"/>
                </a:solidFill>
                <a:latin typeface="Arial"/>
                <a:ea typeface="Arial"/>
                <a:cs typeface="Arial"/>
                <a:sym typeface="Arial"/>
              </a:rPr>
              <a:t>Computer Security Research Presentation</a:t>
            </a:r>
            <a:br>
              <a:rPr lang="en-US" sz="4444">
                <a:solidFill>
                  <a:srgbClr val="000000"/>
                </a:solidFill>
                <a:latin typeface="Arial"/>
                <a:ea typeface="Arial"/>
                <a:cs typeface="Arial"/>
                <a:sym typeface="Arial"/>
              </a:rPr>
            </a:br>
          </a:p>
        </p:txBody>
      </p:sp>
      <p:sp>
        <p:nvSpPr>
          <p:cNvPr id="25" name="Shape 25"/>
          <p:cNvSpPr txBox="1"/>
          <p:nvPr>
            <p:ph idx="1" type="subTitle"/>
          </p:nvPr>
        </p:nvSpPr>
        <p:spPr>
          <a:xfrm>
            <a:off x="102300" y="4369150"/>
            <a:ext cx="5882900" cy="1921225"/>
          </a:xfrm>
          <a:prstGeom prst="rect">
            <a:avLst/>
          </a:prstGeom>
          <a:noFill/>
          <a:ln>
            <a:noFill/>
          </a:ln>
        </p:spPr>
        <p:txBody>
          <a:bodyPr anchorCtr="0" anchor="t" bIns="38100" lIns="38100" rIns="38100" tIns="38100">
            <a:noAutofit/>
          </a:bodyPr>
          <a:lstStyle/>
          <a:p>
            <a:pPr indent="0" lvl="0" marL="0" marR="0" algn="l">
              <a:lnSpc>
                <a:spcPct val="119791"/>
              </a:lnSpc>
              <a:spcBef>
                <a:spcPts val="0"/>
              </a:spcBef>
              <a:spcAft>
                <a:spcPts val="0"/>
              </a:spcAft>
              <a:buNone/>
            </a:pPr>
            <a:r>
              <a:rPr lang="en-US" sz="2666">
                <a:solidFill>
                  <a:srgbClr val="DEDEDE"/>
                </a:solidFill>
                <a:latin typeface="Arial"/>
                <a:ea typeface="Arial"/>
                <a:cs typeface="Arial"/>
                <a:sym typeface="Arial"/>
              </a:rPr>
              <a:t>For security purposes, the name of the company and employee interviewed has been changed. All other details have not been changed.</a:t>
            </a:r>
          </a:p>
        </p:txBody>
      </p:sp>
      <p:sp>
        <p:nvSpPr>
          <p:cNvPr id="26" name="Shape 26"/>
          <p:cNvSpPr txBox="1"/>
          <p:nvPr/>
        </p:nvSpPr>
        <p:spPr>
          <a:xfrm>
            <a:off x="8484300" y="7260150"/>
            <a:ext cx="1649574" cy="384874"/>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FFFFFF"/>
                </a:solidFill>
                <a:latin typeface="Arial"/>
                <a:ea typeface="Arial"/>
                <a:cs typeface="Arial"/>
                <a:sym typeface="Arial"/>
              </a:rPr>
              <a:t>MIS/JLA 341</a:t>
            </a:r>
          </a:p>
        </p:txBody>
      </p:sp>
      <p:sp>
        <p:nvSpPr>
          <p:cNvPr id="27" name="Shape 27"/>
          <p:cNvSpPr txBox="1"/>
          <p:nvPr/>
        </p:nvSpPr>
        <p:spPr>
          <a:xfrm>
            <a:off x="7251325" y="6739800"/>
            <a:ext cx="2882524" cy="487174"/>
          </a:xfrm>
          <a:prstGeom prst="rect">
            <a:avLst/>
          </a:prstGeom>
          <a:noFill/>
          <a:ln>
            <a:noFill/>
          </a:ln>
        </p:spPr>
        <p:txBody>
          <a:bodyPr anchorCtr="0" anchor="t" bIns="38100" lIns="38100" rIns="38100" tIns="38100">
            <a:noAutofit/>
          </a:bodyPr>
          <a:lstStyle/>
          <a:p>
            <a:pPr indent="0" lvl="0" marL="0" marR="0" algn="l">
              <a:lnSpc>
                <a:spcPct val="119791"/>
              </a:lnSpc>
              <a:spcBef>
                <a:spcPts val="0"/>
              </a:spcBef>
              <a:spcAft>
                <a:spcPts val="0"/>
              </a:spcAft>
              <a:buNone/>
            </a:pPr>
            <a:r>
              <a:rPr b="1" lang="en-US" sz="2666">
                <a:solidFill>
                  <a:srgbClr val="FFFFFF"/>
                </a:solidFill>
                <a:latin typeface="Arial"/>
                <a:ea typeface="Arial"/>
                <a:cs typeface="Arial"/>
                <a:sym typeface="Arial"/>
              </a:rPr>
              <a:t>Andrew Ribeiro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Shape 83"/>
          <p:cNvSpPr txBox="1"/>
          <p:nvPr>
            <p:ph type="title"/>
          </p:nvPr>
        </p:nvSpPr>
        <p:spPr>
          <a:xfrm>
            <a:off x="610300" y="897800"/>
            <a:ext cx="9015574" cy="1159224"/>
          </a:xfrm>
          <a:prstGeom prst="rect">
            <a:avLst/>
          </a:prstGeom>
          <a:noFill/>
          <a:ln>
            <a:noFill/>
          </a:ln>
        </p:spPr>
        <p:txBody>
          <a:bodyPr anchorCtr="0" anchor="ctr" bIns="38100" lIns="38100" rIns="38100" tIns="38100">
            <a:noAutofit/>
          </a:bodyPr>
          <a:lstStyle/>
          <a:p>
            <a:pPr indent="0" lvl="0" marL="0" marR="0" algn="ctr">
              <a:lnSpc>
                <a:spcPct val="120000"/>
              </a:lnSpc>
              <a:spcBef>
                <a:spcPts val="0"/>
              </a:spcBef>
              <a:spcAft>
                <a:spcPts val="0"/>
              </a:spcAft>
              <a:buNone/>
            </a:pPr>
            <a:r>
              <a:rPr lang="en-US" sz="4444">
                <a:solidFill>
                  <a:srgbClr val="DEDEDE"/>
                </a:solidFill>
                <a:latin typeface="Arial"/>
                <a:ea typeface="Arial"/>
                <a:cs typeface="Arial"/>
                <a:sym typeface="Arial"/>
              </a:rPr>
              <a:t>Vulnerabilities </a:t>
            </a:r>
          </a:p>
        </p:txBody>
      </p:sp>
      <p:sp>
        <p:nvSpPr>
          <p:cNvPr id="84" name="Shape 84"/>
          <p:cNvSpPr txBox="1"/>
          <p:nvPr/>
        </p:nvSpPr>
        <p:spPr>
          <a:xfrm>
            <a:off x="610300" y="1998475"/>
            <a:ext cx="9015574" cy="5330824"/>
          </a:xfrm>
          <a:prstGeom prst="rect">
            <a:avLst/>
          </a:prstGeom>
          <a:noFill/>
          <a:ln>
            <a:noFill/>
          </a:ln>
        </p:spPr>
        <p:txBody>
          <a:bodyPr anchorCtr="0" anchor="t" bIns="38100" lIns="38100" rIns="38100" tIns="38100">
            <a:noAutofit/>
          </a:bodyPr>
          <a:lstStyle/>
          <a:p>
            <a:pPr indent="-177800" lvl="0" marL="381000" marR="0" algn="l">
              <a:lnSpc>
                <a:spcPct val="108333"/>
              </a:lnSpc>
              <a:spcBef>
                <a:spcPts val="0"/>
              </a:spcBef>
              <a:spcAft>
                <a:spcPts val="0"/>
              </a:spcAft>
              <a:buClr>
                <a:srgbClr val="FFFFFF"/>
              </a:buClr>
              <a:buSzPct val="100000"/>
              <a:buFont typeface="Arial"/>
              <a:buChar char="●"/>
            </a:pPr>
            <a:r>
              <a:rPr lang="en-US" sz="2000">
                <a:solidFill>
                  <a:srgbClr val="FFFFFF"/>
                </a:solidFill>
                <a:latin typeface="Arial"/>
                <a:ea typeface="Arial"/>
                <a:cs typeface="Arial"/>
                <a:sym typeface="Arial"/>
              </a:rPr>
              <a:t>General security vulnerabilities </a:t>
            </a:r>
          </a:p>
          <a:p>
            <a:pPr indent="-177800" lvl="1" marL="762000" marR="0" algn="l">
              <a:lnSpc>
                <a:spcPct val="108333"/>
              </a:lnSpc>
              <a:spcBef>
                <a:spcPts val="250"/>
              </a:spcBef>
              <a:spcAft>
                <a:spcPts val="0"/>
              </a:spcAft>
              <a:buClr>
                <a:srgbClr val="438086"/>
              </a:buClr>
              <a:buSzPct val="100000"/>
              <a:buFont typeface="Courier New"/>
              <a:buChar char="o"/>
            </a:pPr>
            <a:r>
              <a:rPr lang="en-US" sz="2000">
                <a:solidFill>
                  <a:srgbClr val="438086"/>
                </a:solidFill>
                <a:latin typeface="Arial"/>
                <a:ea typeface="Arial"/>
                <a:cs typeface="Arial"/>
                <a:sym typeface="Arial"/>
              </a:rPr>
              <a:t>There are no security cameras.</a:t>
            </a:r>
          </a:p>
          <a:p>
            <a:pPr indent="-177800" lvl="1" marL="762000" marR="0" algn="l">
              <a:lnSpc>
                <a:spcPct val="108333"/>
              </a:lnSpc>
              <a:spcBef>
                <a:spcPts val="250"/>
              </a:spcBef>
              <a:spcAft>
                <a:spcPts val="0"/>
              </a:spcAft>
              <a:buClr>
                <a:srgbClr val="438086"/>
              </a:buClr>
              <a:buSzPct val="100000"/>
              <a:buFont typeface="Courier New"/>
              <a:buChar char="o"/>
            </a:pPr>
            <a:r>
              <a:rPr lang="en-US" sz="2000">
                <a:solidFill>
                  <a:srgbClr val="438086"/>
                </a:solidFill>
                <a:latin typeface="Arial"/>
                <a:ea typeface="Arial"/>
                <a:cs typeface="Arial"/>
                <a:sym typeface="Arial"/>
              </a:rPr>
              <a:t>There is no security personnel.</a:t>
            </a:r>
          </a:p>
          <a:p>
            <a:pPr indent="-177800" lvl="1" marL="762000" marR="0" algn="l">
              <a:lnSpc>
                <a:spcPct val="108333"/>
              </a:lnSpc>
              <a:spcBef>
                <a:spcPts val="250"/>
              </a:spcBef>
              <a:spcAft>
                <a:spcPts val="0"/>
              </a:spcAft>
              <a:buClr>
                <a:srgbClr val="438086"/>
              </a:buClr>
              <a:buSzPct val="100000"/>
              <a:buFont typeface="Courier New"/>
              <a:buChar char="o"/>
            </a:pPr>
            <a:r>
              <a:rPr lang="en-US" sz="2000">
                <a:solidFill>
                  <a:srgbClr val="438086"/>
                </a:solidFill>
                <a:latin typeface="Arial"/>
                <a:ea typeface="Arial"/>
                <a:cs typeface="Arial"/>
                <a:sym typeface="Arial"/>
              </a:rPr>
              <a:t>Not close to any police station. </a:t>
            </a:r>
          </a:p>
          <a:p>
            <a:pPr indent="-177800" lvl="1" marL="762000" marR="0" algn="l">
              <a:lnSpc>
                <a:spcPct val="108333"/>
              </a:lnSpc>
              <a:spcBef>
                <a:spcPts val="250"/>
              </a:spcBef>
              <a:spcAft>
                <a:spcPts val="0"/>
              </a:spcAft>
              <a:buClr>
                <a:srgbClr val="438086"/>
              </a:buClr>
              <a:buSzPct val="100000"/>
              <a:buFont typeface="Courier New"/>
              <a:buChar char="o"/>
            </a:pPr>
            <a:r>
              <a:rPr lang="en-US" sz="2000">
                <a:solidFill>
                  <a:srgbClr val="438086"/>
                </a:solidFill>
                <a:latin typeface="Arial"/>
                <a:ea typeface="Arial"/>
                <a:cs typeface="Arial"/>
                <a:sym typeface="Arial"/>
              </a:rPr>
              <a:t>Alarm system passwords are traded freely. </a:t>
            </a:r>
          </a:p>
          <a:p>
            <a:pPr indent="-177800" lvl="1" marL="762000" marR="0" algn="l">
              <a:lnSpc>
                <a:spcPct val="108333"/>
              </a:lnSpc>
              <a:spcBef>
                <a:spcPts val="250"/>
              </a:spcBef>
              <a:spcAft>
                <a:spcPts val="0"/>
              </a:spcAft>
              <a:buClr>
                <a:srgbClr val="438086"/>
              </a:buClr>
              <a:buSzPct val="100000"/>
              <a:buFont typeface="Courier New"/>
              <a:buChar char="o"/>
            </a:pPr>
            <a:r>
              <a:rPr lang="en-US" sz="2000">
                <a:solidFill>
                  <a:srgbClr val="438086"/>
                </a:solidFill>
                <a:latin typeface="Arial"/>
                <a:ea typeface="Arial"/>
                <a:cs typeface="Arial"/>
                <a:sym typeface="Arial"/>
              </a:rPr>
              <a:t>Half of the employees have keys to the office!</a:t>
            </a:r>
          </a:p>
          <a:p>
            <a:pPr indent="-191911" lvl="0" marL="381000" marR="0" algn="l">
              <a:lnSpc>
                <a:spcPct val="108125"/>
              </a:lnSpc>
              <a:spcBef>
                <a:spcPts val="250"/>
              </a:spcBef>
              <a:spcAft>
                <a:spcPts val="0"/>
              </a:spcAft>
              <a:buClr>
                <a:srgbClr val="FFFFFF"/>
              </a:buClr>
              <a:buSzPct val="101010"/>
              <a:buFont typeface="Arial"/>
              <a:buChar char="●"/>
            </a:pPr>
            <a:r>
              <a:rPr lang="en-US" sz="2222">
                <a:solidFill>
                  <a:srgbClr val="FFFFFF"/>
                </a:solidFill>
                <a:latin typeface="Arial"/>
                <a:ea typeface="Arial"/>
                <a:cs typeface="Arial"/>
                <a:sym typeface="Arial"/>
              </a:rPr>
              <a:t>Computer Systems </a:t>
            </a:r>
          </a:p>
          <a:p>
            <a:pPr indent="-177800" lvl="1" marL="762000" marR="0" algn="l">
              <a:lnSpc>
                <a:spcPct val="108333"/>
              </a:lnSpc>
              <a:spcBef>
                <a:spcPts val="250"/>
              </a:spcBef>
              <a:spcAft>
                <a:spcPts val="0"/>
              </a:spcAft>
              <a:buClr>
                <a:srgbClr val="438086"/>
              </a:buClr>
              <a:buSzPct val="100000"/>
              <a:buFont typeface="Courier New"/>
              <a:buChar char="o"/>
            </a:pPr>
            <a:r>
              <a:rPr lang="en-US" sz="2000">
                <a:solidFill>
                  <a:srgbClr val="438086"/>
                </a:solidFill>
                <a:latin typeface="Arial"/>
                <a:ea typeface="Arial"/>
                <a:cs typeface="Arial"/>
                <a:sym typeface="Arial"/>
              </a:rPr>
              <a:t>The areas where the computer systems are located, are not locked during office operation. Although, they are occupied. </a:t>
            </a:r>
          </a:p>
          <a:p>
            <a:pPr indent="-177800" lvl="1" marL="762000" marR="0" algn="l">
              <a:lnSpc>
                <a:spcPct val="108333"/>
              </a:lnSpc>
              <a:spcBef>
                <a:spcPts val="250"/>
              </a:spcBef>
              <a:spcAft>
                <a:spcPts val="0"/>
              </a:spcAft>
              <a:buClr>
                <a:srgbClr val="438086"/>
              </a:buClr>
              <a:buSzPct val="100000"/>
              <a:buFont typeface="Courier New"/>
              <a:buChar char="o"/>
            </a:pPr>
            <a:r>
              <a:rPr lang="en-US" sz="2000">
                <a:solidFill>
                  <a:srgbClr val="438086"/>
                </a:solidFill>
                <a:latin typeface="Arial"/>
                <a:ea typeface="Arial"/>
                <a:cs typeface="Arial"/>
                <a:sym typeface="Arial"/>
              </a:rPr>
              <a:t>No physical controls protect the computer systems during office operation. </a:t>
            </a:r>
          </a:p>
          <a:p>
            <a:pPr indent="-177800" lvl="1" marL="762000" marR="0" algn="l">
              <a:lnSpc>
                <a:spcPct val="108333"/>
              </a:lnSpc>
              <a:spcBef>
                <a:spcPts val="250"/>
              </a:spcBef>
              <a:spcAft>
                <a:spcPts val="0"/>
              </a:spcAft>
              <a:buClr>
                <a:srgbClr val="438086"/>
              </a:buClr>
              <a:buSzPct val="100000"/>
              <a:buFont typeface="Courier New"/>
              <a:buChar char="o"/>
            </a:pPr>
            <a:r>
              <a:rPr lang="en-US" sz="2000">
                <a:solidFill>
                  <a:srgbClr val="438086"/>
                </a:solidFill>
                <a:latin typeface="Arial"/>
                <a:ea typeface="Arial"/>
                <a:cs typeface="Arial"/>
                <a:sym typeface="Arial"/>
              </a:rPr>
              <a:t>Some of the higher up administrators know every ones password. </a:t>
            </a:r>
          </a:p>
          <a:p>
            <a:pPr indent="-177800" lvl="0" marL="381000" marR="0" algn="l">
              <a:lnSpc>
                <a:spcPct val="108333"/>
              </a:lnSpc>
              <a:spcBef>
                <a:spcPts val="250"/>
              </a:spcBef>
              <a:spcAft>
                <a:spcPts val="0"/>
              </a:spcAft>
              <a:buClr>
                <a:srgbClr val="FFFFFF"/>
              </a:buClr>
              <a:buSzPct val="100000"/>
              <a:buFont typeface="Arial"/>
              <a:buChar char="●"/>
            </a:pPr>
            <a:r>
              <a:rPr lang="en-US" sz="2000">
                <a:solidFill>
                  <a:srgbClr val="FFFFFF"/>
                </a:solidFill>
                <a:latin typeface="Arial"/>
                <a:ea typeface="Arial"/>
                <a:cs typeface="Arial"/>
                <a:sym typeface="Arial"/>
              </a:rPr>
              <a:t>Patient records &amp; information</a:t>
            </a:r>
          </a:p>
          <a:p>
            <a:pPr indent="-177800" lvl="1" marL="762000" marR="0" algn="l">
              <a:lnSpc>
                <a:spcPct val="108333"/>
              </a:lnSpc>
              <a:spcBef>
                <a:spcPts val="250"/>
              </a:spcBef>
              <a:spcAft>
                <a:spcPts val="0"/>
              </a:spcAft>
              <a:buClr>
                <a:srgbClr val="438086"/>
              </a:buClr>
              <a:buSzPct val="100000"/>
              <a:buFont typeface="Courier New"/>
              <a:buChar char="o"/>
            </a:pPr>
            <a:r>
              <a:rPr lang="en-US" sz="2000">
                <a:solidFill>
                  <a:srgbClr val="438086"/>
                </a:solidFill>
                <a:latin typeface="Arial"/>
                <a:ea typeface="Arial"/>
                <a:cs typeface="Arial"/>
                <a:sym typeface="Arial"/>
              </a:rPr>
              <a:t>The physical patient records are not locked!</a:t>
            </a:r>
          </a:p>
          <a:p>
            <a:pPr indent="-177800" lvl="1" marL="762000" marR="0" algn="l">
              <a:lnSpc>
                <a:spcPct val="108333"/>
              </a:lnSpc>
              <a:spcBef>
                <a:spcPts val="250"/>
              </a:spcBef>
              <a:spcAft>
                <a:spcPts val="0"/>
              </a:spcAft>
              <a:buClr>
                <a:srgbClr val="438086"/>
              </a:buClr>
              <a:buSzPct val="100000"/>
              <a:buFont typeface="Courier New"/>
              <a:buChar char="o"/>
            </a:pPr>
            <a:r>
              <a:rPr lang="en-US" sz="2000">
                <a:solidFill>
                  <a:srgbClr val="438086"/>
                </a:solidFill>
                <a:latin typeface="Arial"/>
                <a:ea typeface="Arial"/>
                <a:cs typeface="Arial"/>
                <a:sym typeface="Arial"/>
              </a:rPr>
              <a:t>The area where calls are taken and patient information is processed is located next to the waiting room which has an opening, allowing patients in the waiting room to hear potential confidential data.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Shape 89"/>
          <p:cNvSpPr txBox="1"/>
          <p:nvPr>
            <p:ph type="title"/>
          </p:nvPr>
        </p:nvSpPr>
        <p:spPr>
          <a:xfrm>
            <a:off x="610300" y="1321150"/>
            <a:ext cx="9015574" cy="1159224"/>
          </a:xfrm>
          <a:prstGeom prst="rect">
            <a:avLst/>
          </a:prstGeom>
          <a:noFill/>
          <a:ln>
            <a:noFill/>
          </a:ln>
        </p:spPr>
        <p:txBody>
          <a:bodyPr anchorCtr="0" anchor="ctr" bIns="38100" lIns="38100" rIns="38100" tIns="38100">
            <a:noAutofit/>
          </a:bodyPr>
          <a:lstStyle/>
          <a:p>
            <a:pPr indent="0" lvl="0" marL="0" marR="0" algn="ctr">
              <a:lnSpc>
                <a:spcPct val="120000"/>
              </a:lnSpc>
              <a:spcBef>
                <a:spcPts val="0"/>
              </a:spcBef>
              <a:spcAft>
                <a:spcPts val="0"/>
              </a:spcAft>
              <a:buNone/>
            </a:pPr>
            <a:r>
              <a:rPr lang="en-US" sz="4444">
                <a:solidFill>
                  <a:srgbClr val="DEDEDE"/>
                </a:solidFill>
                <a:latin typeface="Arial"/>
                <a:ea typeface="Arial"/>
                <a:cs typeface="Arial"/>
                <a:sym typeface="Arial"/>
              </a:rPr>
              <a:t>Vulnerabilities</a:t>
            </a:r>
            <a:br>
              <a:rPr lang="en-US" sz="4444">
                <a:solidFill>
                  <a:srgbClr val="DEDEDE"/>
                </a:solidFill>
                <a:latin typeface="Arial"/>
                <a:ea typeface="Arial"/>
                <a:cs typeface="Arial"/>
                <a:sym typeface="Arial"/>
              </a:rPr>
            </a:br>
            <a:r>
              <a:rPr i="1" lang="en-US" sz="1444">
                <a:solidFill>
                  <a:srgbClr val="DEDEDE"/>
                </a:solidFill>
                <a:latin typeface="Arial"/>
                <a:ea typeface="Arial"/>
                <a:cs typeface="Arial"/>
                <a:sym typeface="Arial"/>
              </a:rPr>
              <a:t>(continued)</a:t>
            </a:r>
          </a:p>
        </p:txBody>
      </p:sp>
      <p:sp>
        <p:nvSpPr>
          <p:cNvPr id="90" name="Shape 90"/>
          <p:cNvSpPr txBox="1"/>
          <p:nvPr/>
        </p:nvSpPr>
        <p:spPr>
          <a:xfrm>
            <a:off x="610300" y="2550575"/>
            <a:ext cx="9015574" cy="4778725"/>
          </a:xfrm>
          <a:prstGeom prst="rect">
            <a:avLst/>
          </a:prstGeom>
          <a:noFill/>
          <a:ln>
            <a:noFill/>
          </a:ln>
        </p:spPr>
        <p:txBody>
          <a:bodyPr anchorCtr="0" anchor="t" bIns="38100" lIns="38100" rIns="38100" tIns="38100">
            <a:noAutofit/>
          </a:bodyPr>
          <a:lstStyle/>
          <a:p>
            <a:pPr indent="-177800" lvl="0" marL="381000" marR="0" algn="l">
              <a:lnSpc>
                <a:spcPct val="120138"/>
              </a:lnSpc>
              <a:spcBef>
                <a:spcPts val="0"/>
              </a:spcBef>
              <a:spcAft>
                <a:spcPts val="0"/>
              </a:spcAft>
              <a:buClr>
                <a:srgbClr val="FFFFFF"/>
              </a:buClr>
              <a:buSzPct val="100000"/>
              <a:buFont typeface="Arial"/>
              <a:buChar char="●"/>
            </a:pPr>
            <a:r>
              <a:rPr lang="en-US" sz="2000">
                <a:solidFill>
                  <a:srgbClr val="FFFFFF"/>
                </a:solidFill>
                <a:latin typeface="Arial"/>
                <a:ea typeface="Arial"/>
                <a:cs typeface="Arial"/>
                <a:sym typeface="Arial"/>
              </a:rPr>
              <a:t>RX drugs</a:t>
            </a:r>
          </a:p>
          <a:p>
            <a:pPr indent="-163688" lvl="1" marL="762000" marR="0" algn="l">
              <a:lnSpc>
                <a:spcPct val="120312"/>
              </a:lnSpc>
              <a:spcBef>
                <a:spcPts val="250"/>
              </a:spcBef>
              <a:spcAft>
                <a:spcPts val="0"/>
              </a:spcAft>
              <a:buClr>
                <a:srgbClr val="438086"/>
              </a:buClr>
              <a:buSzPct val="98765"/>
              <a:buFont typeface="Courier New"/>
              <a:buChar char="o"/>
            </a:pPr>
            <a:r>
              <a:rPr lang="en-US" sz="1777">
                <a:solidFill>
                  <a:srgbClr val="438086"/>
                </a:solidFill>
                <a:latin typeface="Arial"/>
                <a:ea typeface="Arial"/>
                <a:cs typeface="Arial"/>
                <a:sym typeface="Arial"/>
              </a:rPr>
              <a:t>The storage area of the drugs is locked; however, it is in the middle of a hallway and has glass for a cover. Any one with a hard object– or knee or elbow– can break into the area. Although, since it is in a public spot, it would be hard to pull off in secret.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Shape 95"/>
          <p:cNvSpPr txBox="1"/>
          <p:nvPr>
            <p:ph type="title"/>
          </p:nvPr>
        </p:nvSpPr>
        <p:spPr>
          <a:xfrm>
            <a:off x="610300" y="1321150"/>
            <a:ext cx="9015574" cy="1159224"/>
          </a:xfrm>
          <a:prstGeom prst="rect">
            <a:avLst/>
          </a:prstGeom>
          <a:noFill/>
          <a:ln>
            <a:noFill/>
          </a:ln>
        </p:spPr>
        <p:txBody>
          <a:bodyPr anchorCtr="0" anchor="ctr" bIns="38100" lIns="38100" rIns="38100" tIns="38100">
            <a:noAutofit/>
          </a:bodyPr>
          <a:lstStyle/>
          <a:p>
            <a:pPr indent="0" lvl="0" marL="0" marR="0" algn="ctr">
              <a:lnSpc>
                <a:spcPct val="120000"/>
              </a:lnSpc>
              <a:spcBef>
                <a:spcPts val="0"/>
              </a:spcBef>
              <a:spcAft>
                <a:spcPts val="0"/>
              </a:spcAft>
              <a:buNone/>
            </a:pPr>
            <a:r>
              <a:rPr lang="en-US" sz="4444">
                <a:solidFill>
                  <a:srgbClr val="DEDEDE"/>
                </a:solidFill>
                <a:latin typeface="Arial"/>
                <a:ea typeface="Arial"/>
                <a:cs typeface="Arial"/>
                <a:sym typeface="Arial"/>
              </a:rPr>
              <a:t>Consequences of a security breach </a:t>
            </a:r>
          </a:p>
        </p:txBody>
      </p:sp>
      <p:sp>
        <p:nvSpPr>
          <p:cNvPr id="96" name="Shape 96"/>
          <p:cNvSpPr txBox="1"/>
          <p:nvPr/>
        </p:nvSpPr>
        <p:spPr>
          <a:xfrm>
            <a:off x="610300" y="2550575"/>
            <a:ext cx="9015574" cy="4778725"/>
          </a:xfrm>
          <a:prstGeom prst="rect">
            <a:avLst/>
          </a:prstGeom>
          <a:noFill/>
          <a:ln>
            <a:noFill/>
          </a:ln>
        </p:spPr>
        <p:txBody>
          <a:bodyPr anchorCtr="0" anchor="t" bIns="38100" lIns="38100" rIns="38100" tIns="38100">
            <a:noAutofit/>
          </a:bodyPr>
          <a:lstStyle/>
          <a:p>
            <a:pPr indent="-177800" lvl="0" marL="381000" marR="0" algn="l">
              <a:lnSpc>
                <a:spcPct val="120138"/>
              </a:lnSpc>
              <a:spcBef>
                <a:spcPts val="0"/>
              </a:spcBef>
              <a:spcAft>
                <a:spcPts val="0"/>
              </a:spcAft>
              <a:buClr>
                <a:srgbClr val="FFFFFF"/>
              </a:buClr>
              <a:buSzPct val="100000"/>
              <a:buFont typeface="Arial"/>
              <a:buChar char="●"/>
            </a:pPr>
            <a:r>
              <a:rPr lang="en-US" sz="2000">
                <a:solidFill>
                  <a:srgbClr val="FFFFFF"/>
                </a:solidFill>
                <a:latin typeface="Arial"/>
                <a:ea typeface="Arial"/>
                <a:cs typeface="Arial"/>
                <a:sym typeface="Arial"/>
              </a:rPr>
              <a:t>If a breach occurs and leads to the theft of patient information because the company has not fulfilled the requirements of Hipaa, they will be penalized severely. </a:t>
            </a:r>
          </a:p>
          <a:p>
            <a:pPr indent="0" lvl="0" marL="0" marR="0" algn="l">
              <a:lnSpc>
                <a:spcPct val="120138"/>
              </a:lnSpc>
              <a:spcBef>
                <a:spcPts val="250"/>
              </a:spcBef>
              <a:spcAft>
                <a:spcPts val="0"/>
              </a:spcAft>
              <a:buNone/>
            </a:pPr>
            <a:r>
              <a:t/>
            </a:r>
            <a:endParaRPr sz="2000">
              <a:solidFill>
                <a:srgbClr val="FFFFFF"/>
              </a:solidFill>
              <a:latin typeface="Arial"/>
              <a:ea typeface="Arial"/>
              <a:cs typeface="Arial"/>
              <a:sym typeface="Arial"/>
            </a:endParaRPr>
          </a:p>
          <a:p>
            <a:pPr indent="-177800" lvl="0" marL="381000" marR="0" algn="l">
              <a:lnSpc>
                <a:spcPct val="120138"/>
              </a:lnSpc>
              <a:spcBef>
                <a:spcPts val="250"/>
              </a:spcBef>
              <a:spcAft>
                <a:spcPts val="0"/>
              </a:spcAft>
              <a:buClr>
                <a:srgbClr val="FFFFFF"/>
              </a:buClr>
              <a:buSzPct val="100000"/>
              <a:buFont typeface="Arial"/>
              <a:buChar char="●"/>
            </a:pPr>
            <a:r>
              <a:rPr lang="en-US" sz="2000">
                <a:solidFill>
                  <a:srgbClr val="FFFFFF"/>
                </a:solidFill>
                <a:latin typeface="Arial"/>
                <a:ea typeface="Arial"/>
                <a:cs typeface="Arial"/>
                <a:sym typeface="Arial"/>
              </a:rPr>
              <a:t>If patient data is stolen they will lose credibility and confidence of patients, which will harm the business. </a:t>
            </a:r>
          </a:p>
          <a:p>
            <a:pPr indent="0" lvl="0" marL="0" marR="0" algn="l">
              <a:lnSpc>
                <a:spcPct val="120138"/>
              </a:lnSpc>
              <a:spcBef>
                <a:spcPts val="250"/>
              </a:spcBef>
              <a:spcAft>
                <a:spcPts val="0"/>
              </a:spcAft>
              <a:buNone/>
            </a:pPr>
            <a:r>
              <a:t/>
            </a:r>
            <a:endParaRPr sz="2000">
              <a:solidFill>
                <a:srgbClr val="FFFFFF"/>
              </a:solidFill>
              <a:latin typeface="Arial"/>
              <a:ea typeface="Arial"/>
              <a:cs typeface="Arial"/>
              <a:sym typeface="Arial"/>
            </a:endParaRPr>
          </a:p>
          <a:p>
            <a:pPr indent="-177800" lvl="0" marL="381000" marR="0" algn="l">
              <a:lnSpc>
                <a:spcPct val="120138"/>
              </a:lnSpc>
              <a:spcBef>
                <a:spcPts val="250"/>
              </a:spcBef>
              <a:spcAft>
                <a:spcPts val="0"/>
              </a:spcAft>
              <a:buClr>
                <a:srgbClr val="FFFFFF"/>
              </a:buClr>
              <a:buSzPct val="100000"/>
              <a:buFont typeface="Arial"/>
              <a:buChar char="●"/>
            </a:pPr>
            <a:r>
              <a:rPr lang="en-US" sz="2000">
                <a:solidFill>
                  <a:srgbClr val="FFFFFF"/>
                </a:solidFill>
                <a:latin typeface="Arial"/>
                <a:ea typeface="Arial"/>
                <a:cs typeface="Arial"/>
                <a:sym typeface="Arial"/>
              </a:rPr>
              <a:t>If the computer systems are stolen or destroyed, the company does not have a DRP in place. This would lead to the company being out of business for quite some time.</a:t>
            </a:r>
          </a:p>
          <a:p>
            <a:pPr indent="0" lvl="0" marL="0" marR="0" algn="l">
              <a:lnSpc>
                <a:spcPct val="120138"/>
              </a:lnSpc>
              <a:spcBef>
                <a:spcPts val="250"/>
              </a:spcBef>
              <a:spcAft>
                <a:spcPts val="0"/>
              </a:spcAft>
              <a:buNone/>
            </a:pPr>
            <a:r>
              <a:t/>
            </a:r>
            <a:endParaRPr sz="2000">
              <a:solidFill>
                <a:srgbClr val="FFFFFF"/>
              </a:solidFill>
              <a:latin typeface="Arial"/>
              <a:ea typeface="Arial"/>
              <a:cs typeface="Arial"/>
              <a:sym typeface="Arial"/>
            </a:endParaRPr>
          </a:p>
          <a:p>
            <a:pPr indent="0" lvl="0" marL="0" marR="0" algn="l">
              <a:lnSpc>
                <a:spcPct val="120138"/>
              </a:lnSpc>
              <a:spcBef>
                <a:spcPts val="250"/>
              </a:spcBef>
              <a:spcAft>
                <a:spcPts val="0"/>
              </a:spcAft>
              <a:buNone/>
            </a:pPr>
            <a:r>
              <a:t/>
            </a:r>
            <a:endParaRPr sz="2000">
              <a:solidFill>
                <a:srgbClr val="FFFFFF"/>
              </a:solidFill>
              <a:latin typeface="Arial"/>
              <a:ea typeface="Arial"/>
              <a:cs typeface="Arial"/>
              <a:sym typeface="Arial"/>
            </a:endParaRPr>
          </a:p>
          <a:p>
            <a:pPr indent="0" lvl="0" marL="0" marR="0" algn="l">
              <a:lnSpc>
                <a:spcPct val="120138"/>
              </a:lnSpc>
              <a:spcBef>
                <a:spcPts val="250"/>
              </a:spcBef>
              <a:spcAft>
                <a:spcPts val="0"/>
              </a:spcAft>
              <a:buNone/>
            </a:pPr>
            <a:r>
              <a:t/>
            </a:r>
            <a:endParaRPr sz="2000">
              <a:solidFill>
                <a:srgbClr val="FFFFFF"/>
              </a:solidFill>
              <a:latin typeface="Arial"/>
              <a:ea typeface="Arial"/>
              <a:cs typeface="Arial"/>
              <a:sym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0" name="Shape 100"/>
        <p:cNvGrpSpPr/>
        <p:nvPr/>
      </p:nvGrpSpPr>
      <p:grpSpPr>
        <a:xfrm>
          <a:off x="0" y="0"/>
          <a:ext cx="0" cy="0"/>
          <a:chOff x="0" y="0"/>
          <a:chExt cx="0" cy="0"/>
        </a:xfrm>
      </p:grpSpPr>
      <p:pic>
        <p:nvPicPr>
          <p:cNvPr id="101" name="Shape 101"/>
          <p:cNvPicPr preferRelativeResize="0"/>
          <p:nvPr/>
        </p:nvPicPr>
        <p:blipFill>
          <a:blip r:embed="rId4">
            <a:alphaModFix/>
          </a:blip>
          <a:stretch>
            <a:fillRect/>
          </a:stretch>
        </p:blipFill>
        <p:spPr>
          <a:xfrm>
            <a:off x="0" y="1354650"/>
            <a:ext cx="6275900" cy="6265324"/>
          </a:xfrm>
          <a:prstGeom prst="rect">
            <a:avLst/>
          </a:prstGeom>
          <a:noFill/>
          <a:ln>
            <a:noFill/>
          </a:ln>
        </p:spPr>
      </p:pic>
      <p:pic>
        <p:nvPicPr>
          <p:cNvPr id="102" name="Shape 102"/>
          <p:cNvPicPr preferRelativeResize="0"/>
          <p:nvPr/>
        </p:nvPicPr>
        <p:blipFill>
          <a:blip r:embed="rId5">
            <a:alphaModFix/>
          </a:blip>
          <a:stretch>
            <a:fillRect/>
          </a:stretch>
        </p:blipFill>
        <p:spPr>
          <a:xfrm>
            <a:off x="0" y="4296825"/>
            <a:ext cx="10160000" cy="3323149"/>
          </a:xfrm>
          <a:prstGeom prst="rect">
            <a:avLst/>
          </a:prstGeom>
          <a:noFill/>
          <a:ln>
            <a:noFill/>
          </a:ln>
        </p:spPr>
      </p:pic>
      <p:pic>
        <p:nvPicPr>
          <p:cNvPr id="103" name="Shape 103"/>
          <p:cNvPicPr preferRelativeResize="0"/>
          <p:nvPr/>
        </p:nvPicPr>
        <p:blipFill>
          <a:blip r:embed="rId6">
            <a:alphaModFix/>
          </a:blip>
          <a:stretch>
            <a:fillRect/>
          </a:stretch>
        </p:blipFill>
        <p:spPr>
          <a:xfrm>
            <a:off x="497400" y="1428750"/>
            <a:ext cx="2889250" cy="3058575"/>
          </a:xfrm>
          <a:prstGeom prst="rect">
            <a:avLst/>
          </a:prstGeom>
          <a:noFill/>
          <a:ln>
            <a:noFill/>
          </a:ln>
        </p:spPr>
      </p:pic>
      <p:pic>
        <p:nvPicPr>
          <p:cNvPr id="104" name="Shape 104"/>
          <p:cNvPicPr preferRelativeResize="0"/>
          <p:nvPr/>
        </p:nvPicPr>
        <p:blipFill>
          <a:blip r:embed="rId7">
            <a:alphaModFix/>
          </a:blip>
          <a:stretch>
            <a:fillRect/>
          </a:stretch>
        </p:blipFill>
        <p:spPr>
          <a:xfrm>
            <a:off x="2952750" y="3524250"/>
            <a:ext cx="677325" cy="7514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Shape 109"/>
          <p:cNvSpPr txBox="1"/>
          <p:nvPr>
            <p:ph type="title"/>
          </p:nvPr>
        </p:nvSpPr>
        <p:spPr>
          <a:xfrm>
            <a:off x="694950" y="813150"/>
            <a:ext cx="9015574" cy="1159224"/>
          </a:xfrm>
          <a:prstGeom prst="rect">
            <a:avLst/>
          </a:prstGeom>
          <a:noFill/>
          <a:ln>
            <a:noFill/>
          </a:ln>
        </p:spPr>
        <p:txBody>
          <a:bodyPr anchorCtr="0" anchor="ctr" bIns="38100" lIns="38100" rIns="38100" tIns="38100">
            <a:noAutofit/>
          </a:bodyPr>
          <a:lstStyle/>
          <a:p>
            <a:pPr indent="0" lvl="0" marL="0" marR="0" algn="ctr">
              <a:lnSpc>
                <a:spcPct val="120000"/>
              </a:lnSpc>
              <a:spcBef>
                <a:spcPts val="0"/>
              </a:spcBef>
              <a:spcAft>
                <a:spcPts val="0"/>
              </a:spcAft>
              <a:buNone/>
            </a:pPr>
            <a:r>
              <a:rPr lang="en-US" sz="4444">
                <a:solidFill>
                  <a:srgbClr val="DEDEDE"/>
                </a:solidFill>
                <a:latin typeface="Arial"/>
                <a:ea typeface="Arial"/>
                <a:cs typeface="Arial"/>
                <a:sym typeface="Arial"/>
              </a:rPr>
              <a:t>Controls</a:t>
            </a:r>
          </a:p>
        </p:txBody>
      </p:sp>
      <p:sp>
        <p:nvSpPr>
          <p:cNvPr id="110" name="Shape 110"/>
          <p:cNvSpPr txBox="1"/>
          <p:nvPr/>
        </p:nvSpPr>
        <p:spPr>
          <a:xfrm>
            <a:off x="525625" y="1913800"/>
            <a:ext cx="9015574" cy="4778725"/>
          </a:xfrm>
          <a:prstGeom prst="rect">
            <a:avLst/>
          </a:prstGeom>
          <a:noFill/>
          <a:ln>
            <a:noFill/>
          </a:ln>
        </p:spPr>
        <p:txBody>
          <a:bodyPr anchorCtr="0" anchor="t" bIns="38100" lIns="38100" rIns="38100" tIns="38100">
            <a:noAutofit/>
          </a:bodyPr>
          <a:lstStyle/>
          <a:p>
            <a:pPr indent="-234244" lvl="0" marL="381000" marR="0" algn="l">
              <a:lnSpc>
                <a:spcPct val="120192"/>
              </a:lnSpc>
              <a:spcBef>
                <a:spcPts val="0"/>
              </a:spcBef>
              <a:spcAft>
                <a:spcPts val="0"/>
              </a:spcAft>
              <a:buClr>
                <a:srgbClr val="FFFFFF"/>
              </a:buClr>
              <a:buSzPct val="99616"/>
              <a:buFont typeface="Arial"/>
              <a:buChar char="●"/>
            </a:pPr>
            <a:r>
              <a:rPr lang="en-US" sz="2888">
                <a:solidFill>
                  <a:srgbClr val="FFFFFF"/>
                </a:solidFill>
                <a:latin typeface="Arial"/>
                <a:ea typeface="Arial"/>
                <a:cs typeface="Arial"/>
                <a:sym typeface="Arial"/>
              </a:rPr>
              <a:t>General controls</a:t>
            </a:r>
          </a:p>
          <a:p>
            <a:pPr indent="-220133" lvl="1" marL="762000" marR="0" algn="l">
              <a:lnSpc>
                <a:spcPct val="120192"/>
              </a:lnSpc>
              <a:spcBef>
                <a:spcPts val="250"/>
              </a:spcBef>
              <a:spcAft>
                <a:spcPts val="0"/>
              </a:spcAft>
              <a:buClr>
                <a:srgbClr val="438086"/>
              </a:buClr>
              <a:buSzPct val="98765"/>
              <a:buFont typeface="Courier New"/>
              <a:buChar char="o"/>
            </a:pPr>
            <a:r>
              <a:rPr lang="en-US" sz="2666">
                <a:solidFill>
                  <a:srgbClr val="438086"/>
                </a:solidFill>
                <a:latin typeface="Arial"/>
                <a:ea typeface="Arial"/>
                <a:cs typeface="Arial"/>
                <a:sym typeface="Arial"/>
              </a:rPr>
              <a:t>Alarm systems</a:t>
            </a:r>
          </a:p>
          <a:p>
            <a:pPr indent="-206022" lvl="2" marL="1143000" marR="0" algn="l">
              <a:lnSpc>
                <a:spcPct val="120192"/>
              </a:lnSpc>
              <a:spcBef>
                <a:spcPts val="250"/>
              </a:spcBef>
              <a:spcAft>
                <a:spcPts val="0"/>
              </a:spcAft>
              <a:buClr>
                <a:srgbClr val="53548A"/>
              </a:buClr>
              <a:buSzPct val="101851"/>
              <a:buFont typeface="Wingdings"/>
              <a:buChar char="§"/>
            </a:pPr>
            <a:r>
              <a:rPr lang="en-US" sz="2444">
                <a:solidFill>
                  <a:srgbClr val="53548A"/>
                </a:solidFill>
                <a:latin typeface="Arial"/>
                <a:ea typeface="Arial"/>
                <a:cs typeface="Arial"/>
                <a:sym typeface="Arial"/>
              </a:rPr>
              <a:t>Burglary, fire, etc. </a:t>
            </a:r>
          </a:p>
          <a:p>
            <a:pPr indent="-220133" lvl="1" marL="762000" marR="0" algn="l">
              <a:lnSpc>
                <a:spcPct val="120192"/>
              </a:lnSpc>
              <a:spcBef>
                <a:spcPts val="250"/>
              </a:spcBef>
              <a:spcAft>
                <a:spcPts val="0"/>
              </a:spcAft>
              <a:buClr>
                <a:srgbClr val="438086"/>
              </a:buClr>
              <a:buSzPct val="98765"/>
              <a:buFont typeface="Courier New"/>
              <a:buChar char="o"/>
            </a:pPr>
            <a:r>
              <a:rPr lang="en-US" sz="2666">
                <a:solidFill>
                  <a:srgbClr val="438086"/>
                </a:solidFill>
                <a:latin typeface="Arial"/>
                <a:ea typeface="Arial"/>
                <a:cs typeface="Arial"/>
                <a:sym typeface="Arial"/>
              </a:rPr>
              <a:t>Compliant with Hipaa standards</a:t>
            </a:r>
          </a:p>
          <a:p>
            <a:pPr indent="-234244" lvl="0" marL="381000" marR="0" algn="l">
              <a:lnSpc>
                <a:spcPct val="120192"/>
              </a:lnSpc>
              <a:spcBef>
                <a:spcPts val="250"/>
              </a:spcBef>
              <a:spcAft>
                <a:spcPts val="0"/>
              </a:spcAft>
              <a:buClr>
                <a:srgbClr val="FFFFFF"/>
              </a:buClr>
              <a:buSzPct val="99616"/>
              <a:buFont typeface="Arial"/>
              <a:buChar char="●"/>
            </a:pPr>
            <a:r>
              <a:rPr lang="en-US" sz="2888">
                <a:solidFill>
                  <a:srgbClr val="FFFFFF"/>
                </a:solidFill>
                <a:latin typeface="Arial"/>
                <a:ea typeface="Arial"/>
                <a:cs typeface="Arial"/>
                <a:sym typeface="Arial"/>
              </a:rPr>
              <a:t>Computer systems</a:t>
            </a:r>
          </a:p>
          <a:p>
            <a:pPr indent="-220133" lvl="1" marL="762000" marR="0" algn="l">
              <a:lnSpc>
                <a:spcPct val="120192"/>
              </a:lnSpc>
              <a:spcBef>
                <a:spcPts val="250"/>
              </a:spcBef>
              <a:spcAft>
                <a:spcPts val="0"/>
              </a:spcAft>
              <a:buClr>
                <a:srgbClr val="438086"/>
              </a:buClr>
              <a:buSzPct val="98765"/>
              <a:buFont typeface="Courier New"/>
              <a:buChar char="o"/>
            </a:pPr>
            <a:r>
              <a:rPr lang="en-US" sz="2666">
                <a:solidFill>
                  <a:srgbClr val="438086"/>
                </a:solidFill>
                <a:latin typeface="Arial"/>
                <a:ea typeface="Arial"/>
                <a:cs typeface="Arial"/>
                <a:sym typeface="Arial"/>
              </a:rPr>
              <a:t>Redundant storage of patient data--on location and off</a:t>
            </a:r>
          </a:p>
          <a:p>
            <a:pPr indent="-220133" lvl="1" marL="762000" marR="0" algn="l">
              <a:lnSpc>
                <a:spcPct val="120192"/>
              </a:lnSpc>
              <a:spcBef>
                <a:spcPts val="250"/>
              </a:spcBef>
              <a:spcAft>
                <a:spcPts val="0"/>
              </a:spcAft>
              <a:buClr>
                <a:srgbClr val="438086"/>
              </a:buClr>
              <a:buSzPct val="98765"/>
              <a:buFont typeface="Courier New"/>
              <a:buChar char="o"/>
            </a:pPr>
            <a:r>
              <a:rPr lang="en-US" sz="2666">
                <a:solidFill>
                  <a:srgbClr val="438086"/>
                </a:solidFill>
                <a:latin typeface="Arial"/>
                <a:ea typeface="Arial"/>
                <a:cs typeface="Arial"/>
                <a:sym typeface="Arial"/>
              </a:rPr>
              <a:t>Data backup daily</a:t>
            </a:r>
          </a:p>
          <a:p>
            <a:pPr indent="-220133" lvl="1" marL="762000" marR="0" algn="l">
              <a:lnSpc>
                <a:spcPct val="120192"/>
              </a:lnSpc>
              <a:spcBef>
                <a:spcPts val="250"/>
              </a:spcBef>
              <a:spcAft>
                <a:spcPts val="0"/>
              </a:spcAft>
              <a:buClr>
                <a:srgbClr val="438086"/>
              </a:buClr>
              <a:buSzPct val="98765"/>
              <a:buFont typeface="Courier New"/>
              <a:buChar char="o"/>
            </a:pPr>
            <a:r>
              <a:rPr lang="en-US" sz="2666">
                <a:solidFill>
                  <a:srgbClr val="438086"/>
                </a:solidFill>
                <a:latin typeface="Arial"/>
                <a:ea typeface="Arial"/>
                <a:cs typeface="Arial"/>
                <a:sym typeface="Arial"/>
              </a:rPr>
              <a:t>Host based IDS, virus protection, and firewalls </a:t>
            </a:r>
          </a:p>
          <a:p>
            <a:pPr indent="-220133" lvl="1" marL="762000" marR="0" algn="l">
              <a:lnSpc>
                <a:spcPct val="120192"/>
              </a:lnSpc>
              <a:spcBef>
                <a:spcPts val="250"/>
              </a:spcBef>
              <a:spcAft>
                <a:spcPts val="0"/>
              </a:spcAft>
              <a:buClr>
                <a:srgbClr val="438086"/>
              </a:buClr>
              <a:buSzPct val="98765"/>
              <a:buFont typeface="Courier New"/>
              <a:buChar char="o"/>
            </a:pPr>
            <a:r>
              <a:rPr lang="en-US" sz="2666">
                <a:solidFill>
                  <a:srgbClr val="438086"/>
                </a:solidFill>
                <a:latin typeface="Arial"/>
                <a:ea typeface="Arial"/>
                <a:cs typeface="Arial"/>
                <a:sym typeface="Arial"/>
              </a:rPr>
              <a:t>Role based access controls</a:t>
            </a:r>
          </a:p>
          <a:p>
            <a:pPr indent="-220133" lvl="1" marL="762000" marR="0" algn="l">
              <a:lnSpc>
                <a:spcPct val="120192"/>
              </a:lnSpc>
              <a:spcBef>
                <a:spcPts val="250"/>
              </a:spcBef>
              <a:spcAft>
                <a:spcPts val="0"/>
              </a:spcAft>
              <a:buClr>
                <a:srgbClr val="438086"/>
              </a:buClr>
              <a:buSzPct val="98765"/>
              <a:buFont typeface="Courier New"/>
              <a:buChar char="o"/>
            </a:pPr>
            <a:r>
              <a:rPr lang="en-US" sz="2666">
                <a:solidFill>
                  <a:srgbClr val="438086"/>
                </a:solidFill>
                <a:latin typeface="Arial"/>
                <a:ea typeface="Arial"/>
                <a:cs typeface="Arial"/>
                <a:sym typeface="Arial"/>
              </a:rPr>
              <a:t>Subscription to a security auditing service </a:t>
            </a:r>
          </a:p>
          <a:p>
            <a:pPr indent="-50800" lvl="1" marL="762000" marR="0" algn="l">
              <a:lnSpc>
                <a:spcPct val="120192"/>
              </a:lnSpc>
              <a:spcBef>
                <a:spcPts val="250"/>
              </a:spcBef>
              <a:spcAft>
                <a:spcPts val="0"/>
              </a:spcAft>
              <a:buClr>
                <a:srgbClr val="438086"/>
              </a:buClr>
              <a:buNone/>
            </a:pPr>
            <a:r>
              <a:t/>
            </a:r>
            <a:endParaRPr sz="2666">
              <a:solidFill>
                <a:srgbClr val="438086"/>
              </a:solidFill>
              <a:latin typeface="Arial"/>
              <a:ea typeface="Arial"/>
              <a:cs typeface="Arial"/>
              <a:sym typeface="Arial"/>
            </a:endParaRPr>
          </a:p>
          <a:p>
            <a:pPr indent="-50800" lvl="1" marL="762000" marR="0" algn="l">
              <a:lnSpc>
                <a:spcPct val="120192"/>
              </a:lnSpc>
              <a:spcBef>
                <a:spcPts val="250"/>
              </a:spcBef>
              <a:spcAft>
                <a:spcPts val="0"/>
              </a:spcAft>
              <a:buClr>
                <a:srgbClr val="438086"/>
              </a:buClr>
              <a:buNone/>
            </a:pPr>
            <a:r>
              <a:t/>
            </a:r>
            <a:endParaRPr sz="2666">
              <a:solidFill>
                <a:srgbClr val="438086"/>
              </a:solidFill>
              <a:latin typeface="Arial"/>
              <a:ea typeface="Arial"/>
              <a:cs typeface="Arial"/>
              <a:sym typeface="Arial"/>
            </a:endParaRPr>
          </a:p>
          <a:p>
            <a:pPr indent="-50800" lvl="1" marL="762000" marR="0" algn="l">
              <a:lnSpc>
                <a:spcPct val="120192"/>
              </a:lnSpc>
              <a:spcBef>
                <a:spcPts val="250"/>
              </a:spcBef>
              <a:spcAft>
                <a:spcPts val="0"/>
              </a:spcAft>
              <a:buClr>
                <a:srgbClr val="438086"/>
              </a:buClr>
              <a:buNone/>
            </a:pPr>
            <a:r>
              <a:t/>
            </a:r>
            <a:endParaRPr sz="2666">
              <a:solidFill>
                <a:srgbClr val="438086"/>
              </a:solidFill>
              <a:latin typeface="Arial"/>
              <a:ea typeface="Arial"/>
              <a:cs typeface="Arial"/>
              <a:sym typeface="Arial"/>
            </a:endParaRPr>
          </a:p>
          <a:p>
            <a:pPr indent="-50800" lvl="1" marL="762000" marR="0" algn="l">
              <a:lnSpc>
                <a:spcPct val="120192"/>
              </a:lnSpc>
              <a:spcBef>
                <a:spcPts val="250"/>
              </a:spcBef>
              <a:spcAft>
                <a:spcPts val="0"/>
              </a:spcAft>
              <a:buClr>
                <a:srgbClr val="438086"/>
              </a:buClr>
              <a:buNone/>
            </a:pPr>
            <a:r>
              <a:t/>
            </a:r>
            <a:endParaRPr sz="2666">
              <a:solidFill>
                <a:srgbClr val="438086"/>
              </a:solidFill>
              <a:latin typeface="Arial"/>
              <a:ea typeface="Arial"/>
              <a:cs typeface="Arial"/>
              <a:sym typeface="Aria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Shape 115"/>
          <p:cNvSpPr txBox="1"/>
          <p:nvPr>
            <p:ph type="title"/>
          </p:nvPr>
        </p:nvSpPr>
        <p:spPr>
          <a:xfrm>
            <a:off x="610300" y="813150"/>
            <a:ext cx="9015574" cy="1166336"/>
          </a:xfrm>
          <a:prstGeom prst="rect">
            <a:avLst/>
          </a:prstGeom>
          <a:noFill/>
          <a:ln>
            <a:noFill/>
          </a:ln>
        </p:spPr>
        <p:txBody>
          <a:bodyPr anchorCtr="0" anchor="ctr" bIns="38100" lIns="38100" rIns="38100" tIns="38100">
            <a:noAutofit/>
          </a:bodyPr>
          <a:lstStyle/>
          <a:p>
            <a:pPr indent="0" lvl="0" marL="0" marR="0" algn="ctr">
              <a:lnSpc>
                <a:spcPct val="120000"/>
              </a:lnSpc>
              <a:spcBef>
                <a:spcPts val="0"/>
              </a:spcBef>
              <a:spcAft>
                <a:spcPts val="0"/>
              </a:spcAft>
              <a:buNone/>
            </a:pPr>
            <a:r>
              <a:rPr lang="en-US" sz="4444">
                <a:solidFill>
                  <a:srgbClr val="DEDEDE"/>
                </a:solidFill>
                <a:latin typeface="Arial"/>
                <a:ea typeface="Arial"/>
                <a:cs typeface="Arial"/>
                <a:sym typeface="Arial"/>
              </a:rPr>
              <a:t>Controls</a:t>
            </a:r>
            <a:br>
              <a:rPr lang="en-US" sz="4444">
                <a:solidFill>
                  <a:srgbClr val="DEDEDE"/>
                </a:solidFill>
                <a:latin typeface="Arial"/>
                <a:ea typeface="Arial"/>
                <a:cs typeface="Arial"/>
                <a:sym typeface="Arial"/>
              </a:rPr>
            </a:br>
            <a:r>
              <a:rPr i="1" lang="en-US" sz="1777">
                <a:solidFill>
                  <a:srgbClr val="DEDEDE"/>
                </a:solidFill>
                <a:latin typeface="Arial"/>
                <a:ea typeface="Arial"/>
                <a:cs typeface="Arial"/>
                <a:sym typeface="Arial"/>
              </a:rPr>
              <a:t>(continued)</a:t>
            </a:r>
          </a:p>
        </p:txBody>
      </p:sp>
      <p:sp>
        <p:nvSpPr>
          <p:cNvPr id="116" name="Shape 116"/>
          <p:cNvSpPr txBox="1"/>
          <p:nvPr/>
        </p:nvSpPr>
        <p:spPr>
          <a:xfrm>
            <a:off x="610300" y="2019650"/>
            <a:ext cx="9015574" cy="5117375"/>
          </a:xfrm>
          <a:prstGeom prst="rect">
            <a:avLst/>
          </a:prstGeom>
          <a:noFill/>
          <a:ln>
            <a:noFill/>
          </a:ln>
        </p:spPr>
        <p:txBody>
          <a:bodyPr anchorCtr="0" anchor="t" bIns="38100" lIns="38100" rIns="38100" tIns="38100">
            <a:noAutofit/>
          </a:bodyPr>
          <a:lstStyle/>
          <a:p>
            <a:pPr indent="-248355" lvl="0" marL="381000" marR="0"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Patient records &amp; information</a:t>
            </a:r>
          </a:p>
          <a:p>
            <a:pPr indent="-234244" lvl="1" marL="762000" marR="0" algn="l">
              <a:lnSpc>
                <a:spcPct val="108173"/>
              </a:lnSpc>
              <a:spcBef>
                <a:spcPts val="250"/>
              </a:spcBef>
              <a:spcAft>
                <a:spcPts val="0"/>
              </a:spcAft>
              <a:buClr>
                <a:srgbClr val="438086"/>
              </a:buClr>
              <a:buSzPct val="99616"/>
              <a:buFont typeface="Courier New"/>
              <a:buChar char="o"/>
            </a:pPr>
            <a:r>
              <a:rPr lang="en-US" sz="2888">
                <a:solidFill>
                  <a:srgbClr val="438086"/>
                </a:solidFill>
                <a:latin typeface="Arial"/>
                <a:ea typeface="Arial"/>
                <a:cs typeface="Arial"/>
                <a:sym typeface="Arial"/>
              </a:rPr>
              <a:t>Since most of the records are electronically stored, the controls in place for the computer systems apply here as well. </a:t>
            </a:r>
          </a:p>
          <a:p>
            <a:pPr indent="-234244" lvl="1" marL="762000" marR="0" algn="l">
              <a:lnSpc>
                <a:spcPct val="108173"/>
              </a:lnSpc>
              <a:spcBef>
                <a:spcPts val="250"/>
              </a:spcBef>
              <a:spcAft>
                <a:spcPts val="0"/>
              </a:spcAft>
              <a:buClr>
                <a:srgbClr val="438086"/>
              </a:buClr>
              <a:buSzPct val="99616"/>
              <a:buFont typeface="Courier New"/>
              <a:buChar char="o"/>
            </a:pPr>
            <a:r>
              <a:rPr lang="en-US" sz="2888">
                <a:solidFill>
                  <a:srgbClr val="438086"/>
                </a:solidFill>
                <a:latin typeface="Arial"/>
                <a:ea typeface="Arial"/>
                <a:cs typeface="Arial"/>
                <a:sym typeface="Arial"/>
              </a:rPr>
              <a:t>Data disclosure training– including social engineering. </a:t>
            </a:r>
          </a:p>
          <a:p>
            <a:pPr indent="-234244" lvl="1" marL="762000" marR="0" algn="l">
              <a:lnSpc>
                <a:spcPct val="108173"/>
              </a:lnSpc>
              <a:spcBef>
                <a:spcPts val="250"/>
              </a:spcBef>
              <a:spcAft>
                <a:spcPts val="0"/>
              </a:spcAft>
              <a:buClr>
                <a:srgbClr val="438086"/>
              </a:buClr>
              <a:buSzPct val="99616"/>
              <a:buFont typeface="Courier New"/>
              <a:buChar char="o"/>
            </a:pPr>
            <a:r>
              <a:rPr lang="en-US" sz="2888">
                <a:solidFill>
                  <a:srgbClr val="438086"/>
                </a:solidFill>
                <a:latin typeface="Arial"/>
                <a:ea typeface="Arial"/>
                <a:cs typeface="Arial"/>
                <a:sym typeface="Arial"/>
              </a:rPr>
              <a:t>Physical records must not be left unattended while the office is in operation.</a:t>
            </a:r>
          </a:p>
          <a:p>
            <a:pPr indent="-234244" lvl="1" marL="762000" marR="0" algn="l">
              <a:lnSpc>
                <a:spcPct val="108173"/>
              </a:lnSpc>
              <a:spcBef>
                <a:spcPts val="250"/>
              </a:spcBef>
              <a:spcAft>
                <a:spcPts val="0"/>
              </a:spcAft>
              <a:buClr>
                <a:srgbClr val="438086"/>
              </a:buClr>
              <a:buSzPct val="99616"/>
              <a:buFont typeface="Courier New"/>
              <a:buChar char="o"/>
            </a:pPr>
            <a:r>
              <a:rPr lang="en-US" sz="2888">
                <a:solidFill>
                  <a:srgbClr val="438086"/>
                </a:solidFill>
                <a:latin typeface="Arial"/>
                <a:ea typeface="Arial"/>
                <a:cs typeface="Arial"/>
                <a:sym typeface="Arial"/>
              </a:rPr>
              <a:t>Policies and restrictions– Hipaa related procedures.</a:t>
            </a:r>
          </a:p>
          <a:p>
            <a:pPr indent="-234244" lvl="1" marL="762000" marR="0" algn="l">
              <a:lnSpc>
                <a:spcPct val="108173"/>
              </a:lnSpc>
              <a:spcBef>
                <a:spcPts val="250"/>
              </a:spcBef>
              <a:spcAft>
                <a:spcPts val="0"/>
              </a:spcAft>
              <a:buClr>
                <a:srgbClr val="438086"/>
              </a:buClr>
              <a:buSzPct val="99616"/>
              <a:buFont typeface="Courier New"/>
              <a:buChar char="o"/>
            </a:pPr>
            <a:r>
              <a:rPr lang="en-US" sz="2888">
                <a:solidFill>
                  <a:srgbClr val="438086"/>
                </a:solidFill>
                <a:latin typeface="Arial"/>
                <a:ea typeface="Arial"/>
                <a:cs typeface="Arial"/>
                <a:sym typeface="Arial"/>
              </a:rPr>
              <a:t>Computer systems support Hipaa requirements.</a:t>
            </a:r>
          </a:p>
          <a:p>
            <a:pPr indent="-50800" lvl="1" marL="762000" marR="0" algn="l">
              <a:lnSpc>
                <a:spcPct val="108173"/>
              </a:lnSpc>
              <a:spcBef>
                <a:spcPts val="250"/>
              </a:spcBef>
              <a:spcAft>
                <a:spcPts val="0"/>
              </a:spcAft>
              <a:buClr>
                <a:srgbClr val="438086"/>
              </a:buClr>
              <a:buNone/>
            </a:pPr>
            <a:r>
              <a:t/>
            </a:r>
            <a:endParaRPr sz="2888">
              <a:solidFill>
                <a:srgbClr val="438086"/>
              </a:solidFill>
              <a:latin typeface="Arial"/>
              <a:ea typeface="Arial"/>
              <a:cs typeface="Arial"/>
              <a:sym typeface="Arial"/>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Shape 121"/>
          <p:cNvSpPr txBox="1"/>
          <p:nvPr>
            <p:ph type="title"/>
          </p:nvPr>
        </p:nvSpPr>
        <p:spPr>
          <a:xfrm>
            <a:off x="610300" y="982475"/>
            <a:ext cx="9015574" cy="1166336"/>
          </a:xfrm>
          <a:prstGeom prst="rect">
            <a:avLst/>
          </a:prstGeom>
          <a:noFill/>
          <a:ln>
            <a:noFill/>
          </a:ln>
        </p:spPr>
        <p:txBody>
          <a:bodyPr anchorCtr="0" anchor="ctr" bIns="38100" lIns="38100" rIns="38100" tIns="38100">
            <a:noAutofit/>
          </a:bodyPr>
          <a:lstStyle/>
          <a:p>
            <a:pPr indent="0" lvl="0" marL="0" marR="0" algn="ctr">
              <a:lnSpc>
                <a:spcPct val="120000"/>
              </a:lnSpc>
              <a:spcBef>
                <a:spcPts val="0"/>
              </a:spcBef>
              <a:spcAft>
                <a:spcPts val="0"/>
              </a:spcAft>
              <a:buNone/>
            </a:pPr>
            <a:r>
              <a:rPr lang="en-US" sz="4444">
                <a:solidFill>
                  <a:srgbClr val="DEDEDE"/>
                </a:solidFill>
                <a:latin typeface="Arial"/>
                <a:ea typeface="Arial"/>
                <a:cs typeface="Arial"/>
                <a:sym typeface="Arial"/>
              </a:rPr>
              <a:t>Controls</a:t>
            </a:r>
            <a:br>
              <a:rPr lang="en-US" sz="4444">
                <a:solidFill>
                  <a:srgbClr val="DEDEDE"/>
                </a:solidFill>
                <a:latin typeface="Arial"/>
                <a:ea typeface="Arial"/>
                <a:cs typeface="Arial"/>
                <a:sym typeface="Arial"/>
              </a:rPr>
            </a:br>
            <a:r>
              <a:rPr i="1" lang="en-US" sz="1777">
                <a:solidFill>
                  <a:srgbClr val="DEDEDE"/>
                </a:solidFill>
                <a:latin typeface="Arial"/>
                <a:ea typeface="Arial"/>
                <a:cs typeface="Arial"/>
                <a:sym typeface="Arial"/>
              </a:rPr>
              <a:t>(continued)</a:t>
            </a:r>
          </a:p>
        </p:txBody>
      </p:sp>
      <p:sp>
        <p:nvSpPr>
          <p:cNvPr id="122" name="Shape 122"/>
          <p:cNvSpPr txBox="1"/>
          <p:nvPr/>
        </p:nvSpPr>
        <p:spPr>
          <a:xfrm>
            <a:off x="610300" y="2550575"/>
            <a:ext cx="9015574" cy="477872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RX drugs</a:t>
            </a:r>
          </a:p>
          <a:p>
            <a:pPr indent="-234244" lvl="1" marL="762000" marR="0" algn="l">
              <a:lnSpc>
                <a:spcPct val="120192"/>
              </a:lnSpc>
              <a:spcBef>
                <a:spcPts val="250"/>
              </a:spcBef>
              <a:spcAft>
                <a:spcPts val="0"/>
              </a:spcAft>
              <a:buClr>
                <a:srgbClr val="438086"/>
              </a:buClr>
              <a:buSzPct val="99616"/>
              <a:buFont typeface="Courier New"/>
              <a:buChar char="o"/>
            </a:pPr>
            <a:r>
              <a:rPr lang="en-US" sz="2888">
                <a:solidFill>
                  <a:srgbClr val="438086"/>
                </a:solidFill>
                <a:latin typeface="Arial"/>
                <a:ea typeface="Arial"/>
                <a:cs typeface="Arial"/>
                <a:sym typeface="Arial"/>
              </a:rPr>
              <a:t>The area where the drugs are placed is never left unlocked. </a:t>
            </a:r>
          </a:p>
          <a:p>
            <a:pPr indent="-234244" lvl="1" marL="762000" marR="0" algn="l">
              <a:lnSpc>
                <a:spcPct val="120192"/>
              </a:lnSpc>
              <a:spcBef>
                <a:spcPts val="250"/>
              </a:spcBef>
              <a:spcAft>
                <a:spcPts val="0"/>
              </a:spcAft>
              <a:buClr>
                <a:srgbClr val="438086"/>
              </a:buClr>
              <a:buSzPct val="99616"/>
              <a:buFont typeface="Courier New"/>
              <a:buChar char="o"/>
            </a:pPr>
            <a:r>
              <a:rPr lang="en-US" sz="2888">
                <a:solidFill>
                  <a:srgbClr val="438086"/>
                </a:solidFill>
                <a:latin typeface="Arial"/>
                <a:ea typeface="Arial"/>
                <a:cs typeface="Arial"/>
                <a:sym typeface="Arial"/>
              </a:rPr>
              <a:t>The area where the drugs are placed is in an area where it is constantly watched. </a:t>
            </a:r>
          </a:p>
          <a:p>
            <a:pPr indent="-50800" lvl="1" marL="762000" marR="0" algn="l">
              <a:lnSpc>
                <a:spcPct val="120192"/>
              </a:lnSpc>
              <a:spcBef>
                <a:spcPts val="250"/>
              </a:spcBef>
              <a:spcAft>
                <a:spcPts val="0"/>
              </a:spcAft>
              <a:buClr>
                <a:srgbClr val="438086"/>
              </a:buClr>
              <a:buNone/>
            </a:pPr>
            <a:r>
              <a:t/>
            </a:r>
            <a:endParaRPr sz="2888">
              <a:solidFill>
                <a:srgbClr val="438086"/>
              </a:solidFill>
              <a:latin typeface="Arial"/>
              <a:ea typeface="Arial"/>
              <a:cs typeface="Arial"/>
              <a:sym typeface="Arial"/>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26" name="Shape 126"/>
        <p:cNvGrpSpPr/>
        <p:nvPr/>
      </p:nvGrpSpPr>
      <p:grpSpPr>
        <a:xfrm>
          <a:off x="0" y="0"/>
          <a:ext cx="0" cy="0"/>
          <a:chOff x="0" y="0"/>
          <a:chExt cx="0" cy="0"/>
        </a:xfrm>
      </p:grpSpPr>
      <p:pic>
        <p:nvPicPr>
          <p:cNvPr id="127" name="Shape 127"/>
          <p:cNvPicPr preferRelativeResize="0"/>
          <p:nvPr/>
        </p:nvPicPr>
        <p:blipFill>
          <a:blip r:embed="rId4">
            <a:alphaModFix/>
          </a:blip>
          <a:stretch>
            <a:fillRect/>
          </a:stretch>
        </p:blipFill>
        <p:spPr>
          <a:xfrm>
            <a:off x="0" y="2614075"/>
            <a:ext cx="10160000" cy="2476500"/>
          </a:xfrm>
          <a:prstGeom prst="rect">
            <a:avLst/>
          </a:prstGeom>
          <a:noFill/>
          <a:ln>
            <a:noFill/>
          </a:ln>
        </p:spPr>
      </p:pic>
      <p:pic>
        <p:nvPicPr>
          <p:cNvPr id="128" name="Shape 128"/>
          <p:cNvPicPr preferRelativeResize="0"/>
          <p:nvPr/>
        </p:nvPicPr>
        <p:blipFill>
          <a:blip r:embed="rId5">
            <a:alphaModFix/>
          </a:blip>
          <a:stretch>
            <a:fillRect/>
          </a:stretch>
        </p:blipFill>
        <p:spPr>
          <a:xfrm>
            <a:off x="2804575" y="4624900"/>
            <a:ext cx="5259900" cy="2169574"/>
          </a:xfrm>
          <a:prstGeom prst="rect">
            <a:avLst/>
          </a:prstGeom>
          <a:noFill/>
          <a:ln>
            <a:noFill/>
          </a:ln>
        </p:spPr>
      </p:pic>
      <p:sp>
        <p:nvSpPr>
          <p:cNvPr id="129" name="Shape 129"/>
          <p:cNvSpPr txBox="1"/>
          <p:nvPr/>
        </p:nvSpPr>
        <p:spPr>
          <a:xfrm>
            <a:off x="4587875" y="5131150"/>
            <a:ext cx="1058674" cy="1718375"/>
          </a:xfrm>
          <a:prstGeom prst="rect">
            <a:avLst/>
          </a:prstGeom>
          <a:noFill/>
          <a:ln>
            <a:noFill/>
          </a:ln>
        </p:spPr>
        <p:txBody>
          <a:bodyPr anchorCtr="0" anchor="t" bIns="38100" lIns="38100" rIns="38100" tIns="38100">
            <a:noAutofit/>
          </a:bodyPr>
          <a:lstStyle/>
          <a:p>
            <a:pPr indent="0" lvl="0" marL="0" marR="0" algn="l">
              <a:lnSpc>
                <a:spcPct val="120052"/>
              </a:lnSpc>
              <a:spcBef>
                <a:spcPts val="0"/>
              </a:spcBef>
              <a:spcAft>
                <a:spcPts val="0"/>
              </a:spcAft>
              <a:buNone/>
            </a:pPr>
            <a:r>
              <a:rPr lang="en-US" sz="10666">
                <a:solidFill>
                  <a:srgbClr val="000000"/>
                </a:solidFill>
                <a:latin typeface="Arial"/>
                <a:ea typeface="Arial"/>
                <a:cs typeface="Arial"/>
                <a:sym typeface="Arial"/>
              </a:rPr>
              <a: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Shape 134"/>
          <p:cNvSpPr txBox="1"/>
          <p:nvPr>
            <p:ph type="title"/>
          </p:nvPr>
        </p:nvSpPr>
        <p:spPr>
          <a:xfrm>
            <a:off x="610300" y="982475"/>
            <a:ext cx="9015574" cy="1159224"/>
          </a:xfrm>
          <a:prstGeom prst="rect">
            <a:avLst/>
          </a:prstGeom>
          <a:noFill/>
          <a:ln>
            <a:noFill/>
          </a:ln>
        </p:spPr>
        <p:txBody>
          <a:bodyPr anchorCtr="0" anchor="ctr" bIns="38100" lIns="38100" rIns="38100" tIns="38100">
            <a:noAutofit/>
          </a:bodyPr>
          <a:lstStyle/>
          <a:p>
            <a:pPr indent="0" lvl="0" marL="0" marR="0" algn="ctr">
              <a:lnSpc>
                <a:spcPct val="120000"/>
              </a:lnSpc>
              <a:spcBef>
                <a:spcPts val="0"/>
              </a:spcBef>
              <a:spcAft>
                <a:spcPts val="0"/>
              </a:spcAft>
              <a:buNone/>
            </a:pPr>
            <a:r>
              <a:rPr lang="en-US" sz="4444">
                <a:solidFill>
                  <a:srgbClr val="DEDEDE"/>
                </a:solidFill>
                <a:latin typeface="Arial"/>
                <a:ea typeface="Arial"/>
                <a:cs typeface="Arial"/>
                <a:sym typeface="Arial"/>
              </a:rPr>
              <a:t>My security assessment </a:t>
            </a:r>
          </a:p>
        </p:txBody>
      </p:sp>
      <p:sp>
        <p:nvSpPr>
          <p:cNvPr id="135" name="Shape 135"/>
          <p:cNvSpPr txBox="1"/>
          <p:nvPr/>
        </p:nvSpPr>
        <p:spPr>
          <a:xfrm>
            <a:off x="525625" y="2083150"/>
            <a:ext cx="9015574" cy="5561875"/>
          </a:xfrm>
          <a:prstGeom prst="rect">
            <a:avLst/>
          </a:prstGeom>
          <a:noFill/>
          <a:ln>
            <a:noFill/>
          </a:ln>
        </p:spPr>
        <p:txBody>
          <a:bodyPr anchorCtr="0" anchor="t" bIns="38100" lIns="38100" rIns="38100" tIns="38100">
            <a:noAutofit/>
          </a:bodyPr>
          <a:lstStyle/>
          <a:p>
            <a:pPr indent="-220133" lvl="0" marL="381000" marR="0" algn="l">
              <a:lnSpc>
                <a:spcPct val="100000"/>
              </a:lnSpc>
              <a:spcBef>
                <a:spcPts val="0"/>
              </a:spcBef>
              <a:spcAft>
                <a:spcPts val="0"/>
              </a:spcAft>
              <a:buClr>
                <a:srgbClr val="FFFFFF"/>
              </a:buClr>
              <a:buSzPct val="98765"/>
              <a:buFont typeface="Arial"/>
              <a:buChar char="●"/>
            </a:pPr>
            <a:r>
              <a:rPr lang="en-US" sz="2666">
                <a:solidFill>
                  <a:srgbClr val="FFFFFF"/>
                </a:solidFill>
                <a:latin typeface="Arial"/>
                <a:ea typeface="Arial"/>
                <a:cs typeface="Arial"/>
                <a:sym typeface="Arial"/>
              </a:rPr>
              <a:t>Many of the controls Doctors of Danbury have in place are good, and will protect the assets of the business for quite some time. So Doctors of Danbury does put effort into their security practices. However, Doctors of Danbury still has many security vulnerabilities, such as: </a:t>
            </a:r>
          </a:p>
          <a:p>
            <a:pPr indent="-206022" lvl="1" marL="762000" marR="0" algn="l">
              <a:lnSpc>
                <a:spcPct val="100000"/>
              </a:lnSpc>
              <a:spcBef>
                <a:spcPts val="250"/>
              </a:spcBef>
              <a:spcAft>
                <a:spcPts val="0"/>
              </a:spcAft>
              <a:buClr>
                <a:srgbClr val="438086"/>
              </a:buClr>
              <a:buSzPct val="101851"/>
              <a:buFont typeface="Courier New"/>
              <a:buChar char="o"/>
            </a:pPr>
            <a:r>
              <a:rPr lang="en-US" sz="2444">
                <a:solidFill>
                  <a:srgbClr val="438086"/>
                </a:solidFill>
                <a:latin typeface="Arial"/>
                <a:ea typeface="Arial"/>
                <a:cs typeface="Arial"/>
                <a:sym typeface="Arial"/>
              </a:rPr>
              <a:t>Failure to have a disaster recovery plan(DRP)</a:t>
            </a:r>
          </a:p>
          <a:p>
            <a:pPr indent="-206022" lvl="1" marL="762000" marR="0" algn="l">
              <a:lnSpc>
                <a:spcPct val="100000"/>
              </a:lnSpc>
              <a:spcBef>
                <a:spcPts val="250"/>
              </a:spcBef>
              <a:spcAft>
                <a:spcPts val="0"/>
              </a:spcAft>
              <a:buClr>
                <a:srgbClr val="438086"/>
              </a:buClr>
              <a:buSzPct val="101851"/>
              <a:buFont typeface="Courier New"/>
              <a:buChar char="o"/>
            </a:pPr>
            <a:r>
              <a:rPr lang="en-US" sz="2444">
                <a:solidFill>
                  <a:srgbClr val="438086"/>
                </a:solidFill>
                <a:latin typeface="Arial"/>
                <a:ea typeface="Arial"/>
                <a:cs typeface="Arial"/>
                <a:sym typeface="Arial"/>
              </a:rPr>
              <a:t>The culture of the office promotes lax security procedures—such as the sharing of security codes. </a:t>
            </a:r>
          </a:p>
          <a:p>
            <a:pPr indent="-206022" lvl="1" marL="762000" marR="0" algn="l">
              <a:lnSpc>
                <a:spcPct val="100000"/>
              </a:lnSpc>
              <a:spcBef>
                <a:spcPts val="250"/>
              </a:spcBef>
              <a:spcAft>
                <a:spcPts val="0"/>
              </a:spcAft>
              <a:buClr>
                <a:srgbClr val="438086"/>
              </a:buClr>
              <a:buSzPct val="101851"/>
              <a:buFont typeface="Courier New"/>
              <a:buChar char="o"/>
            </a:pPr>
            <a:r>
              <a:rPr lang="en-US" sz="2444">
                <a:solidFill>
                  <a:srgbClr val="438086"/>
                </a:solidFill>
                <a:latin typeface="Arial"/>
                <a:ea typeface="Arial"/>
                <a:cs typeface="Arial"/>
                <a:sym typeface="Arial"/>
              </a:rPr>
              <a:t>The culture of the office supports the thought of a security breach being unlikely– there is a million offices, why would we get attacked? </a:t>
            </a:r>
          </a:p>
          <a:p>
            <a:pPr indent="-206022" lvl="1" marL="762000" marR="0" algn="l">
              <a:lnSpc>
                <a:spcPct val="100000"/>
              </a:lnSpc>
              <a:spcBef>
                <a:spcPts val="250"/>
              </a:spcBef>
              <a:spcAft>
                <a:spcPts val="0"/>
              </a:spcAft>
              <a:buClr>
                <a:srgbClr val="438086"/>
              </a:buClr>
              <a:buSzPct val="101851"/>
              <a:buFont typeface="Courier New"/>
              <a:buChar char="o"/>
            </a:pPr>
            <a:r>
              <a:rPr lang="en-US" sz="2444">
                <a:solidFill>
                  <a:srgbClr val="438086"/>
                </a:solidFill>
                <a:latin typeface="Arial"/>
                <a:ea typeface="Arial"/>
                <a:cs typeface="Arial"/>
                <a:sym typeface="Arial"/>
              </a:rPr>
              <a:t>Some vulnerabilities– as discussed before– have not been solved.</a:t>
            </a:r>
          </a:p>
          <a:p>
            <a:pPr indent="-220133" lvl="0" marL="381000" marR="0" algn="l">
              <a:lnSpc>
                <a:spcPct val="100000"/>
              </a:lnSpc>
              <a:spcBef>
                <a:spcPts val="250"/>
              </a:spcBef>
              <a:spcAft>
                <a:spcPts val="0"/>
              </a:spcAft>
              <a:buClr>
                <a:srgbClr val="FFFFFF"/>
              </a:buClr>
              <a:buSzPct val="98765"/>
              <a:buFont typeface="Arial"/>
              <a:buChar char="●"/>
            </a:pPr>
            <a:r>
              <a:rPr lang="en-US" sz="2666">
                <a:solidFill>
                  <a:srgbClr val="FFFFFF"/>
                </a:solidFill>
                <a:latin typeface="Arial"/>
                <a:ea typeface="Arial"/>
                <a:cs typeface="Arial"/>
                <a:sym typeface="Arial"/>
              </a:rPr>
              <a:t>All of these factors above lead me to believe that if a serious security breach takes place, Doctors of Danbury will have a hard time recovering. </a:t>
            </a:r>
          </a:p>
          <a:p>
            <a:pPr indent="-50800" lvl="1" marL="762000" marR="0" algn="l">
              <a:lnSpc>
                <a:spcPct val="100000"/>
              </a:lnSpc>
              <a:spcBef>
                <a:spcPts val="250"/>
              </a:spcBef>
              <a:spcAft>
                <a:spcPts val="0"/>
              </a:spcAft>
              <a:buClr>
                <a:srgbClr val="438086"/>
              </a:buClr>
              <a:buNone/>
            </a:pPr>
            <a:r>
              <a:t/>
            </a:r>
            <a:endParaRPr sz="2444">
              <a:solidFill>
                <a:srgbClr val="438086"/>
              </a:solidFill>
              <a:latin typeface="Arial"/>
              <a:ea typeface="Arial"/>
              <a:cs typeface="Arial"/>
              <a:sym typeface="Arial"/>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Shape 140"/>
          <p:cNvSpPr txBox="1"/>
          <p:nvPr>
            <p:ph type="title"/>
          </p:nvPr>
        </p:nvSpPr>
        <p:spPr>
          <a:xfrm>
            <a:off x="610300" y="1321150"/>
            <a:ext cx="9015574" cy="1159224"/>
          </a:xfrm>
          <a:prstGeom prst="rect">
            <a:avLst/>
          </a:prstGeom>
          <a:noFill/>
          <a:ln>
            <a:noFill/>
          </a:ln>
        </p:spPr>
        <p:txBody>
          <a:bodyPr anchorCtr="0" anchor="ctr" bIns="38100" lIns="38100" rIns="38100" tIns="38100">
            <a:noAutofit/>
          </a:bodyPr>
          <a:lstStyle/>
          <a:p>
            <a:pPr indent="0" lvl="0" marL="0" marR="0" algn="ctr">
              <a:lnSpc>
                <a:spcPct val="120000"/>
              </a:lnSpc>
              <a:spcBef>
                <a:spcPts val="0"/>
              </a:spcBef>
              <a:spcAft>
                <a:spcPts val="0"/>
              </a:spcAft>
              <a:buNone/>
            </a:pPr>
            <a:r>
              <a:rPr lang="en-US" sz="4444">
                <a:solidFill>
                  <a:srgbClr val="DEDEDE"/>
                </a:solidFill>
                <a:latin typeface="Arial"/>
                <a:ea typeface="Arial"/>
                <a:cs typeface="Arial"/>
                <a:sym typeface="Arial"/>
              </a:rPr>
              <a:t>Security controls to add </a:t>
            </a:r>
          </a:p>
        </p:txBody>
      </p:sp>
      <p:sp>
        <p:nvSpPr>
          <p:cNvPr id="141" name="Shape 141"/>
          <p:cNvSpPr txBox="1"/>
          <p:nvPr/>
        </p:nvSpPr>
        <p:spPr>
          <a:xfrm>
            <a:off x="610300" y="2591150"/>
            <a:ext cx="9015574" cy="477872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Implement a DRP. </a:t>
            </a:r>
          </a:p>
          <a:p>
            <a:pPr indent="-248355" lvl="0" marL="381000" marR="0" algn="l">
              <a:lnSpc>
                <a:spcPct val="120089"/>
              </a:lnSpc>
              <a:spcBef>
                <a:spcPts val="250"/>
              </a:spcBef>
              <a:spcAft>
                <a:spcPts val="0"/>
              </a:spcAft>
              <a:buClr>
                <a:srgbClr val="FFFFFF"/>
              </a:buClr>
              <a:buSzPct val="100358"/>
              <a:buFont typeface="Arial"/>
              <a:buChar char="●"/>
            </a:pPr>
            <a:r>
              <a:rPr lang="en-US" sz="3111">
                <a:solidFill>
                  <a:srgbClr val="FFFFFF"/>
                </a:solidFill>
                <a:latin typeface="Arial"/>
                <a:ea typeface="Arial"/>
                <a:cs typeface="Arial"/>
                <a:sym typeface="Arial"/>
              </a:rPr>
              <a:t>Add physical controls to the computer systems, such as: locks or locked computing areas. </a:t>
            </a:r>
          </a:p>
          <a:p>
            <a:pPr indent="-248355" lvl="0" marL="381000" marR="0" algn="l">
              <a:lnSpc>
                <a:spcPct val="120089"/>
              </a:lnSpc>
              <a:spcBef>
                <a:spcPts val="250"/>
              </a:spcBef>
              <a:spcAft>
                <a:spcPts val="0"/>
              </a:spcAft>
              <a:buClr>
                <a:srgbClr val="FFFFFF"/>
              </a:buClr>
              <a:buSzPct val="100358"/>
              <a:buFont typeface="Arial"/>
              <a:buChar char="●"/>
            </a:pPr>
            <a:r>
              <a:rPr lang="en-US" sz="3111">
                <a:solidFill>
                  <a:srgbClr val="FFFFFF"/>
                </a:solidFill>
                <a:latin typeface="Arial"/>
                <a:ea typeface="Arial"/>
                <a:cs typeface="Arial"/>
                <a:sym typeface="Arial"/>
              </a:rPr>
              <a:t>Have a privacy separator between patients and office workers installed. </a:t>
            </a:r>
          </a:p>
          <a:p>
            <a:pPr indent="-248355" lvl="0" marL="381000" marR="0" algn="l">
              <a:lnSpc>
                <a:spcPct val="120089"/>
              </a:lnSpc>
              <a:spcBef>
                <a:spcPts val="250"/>
              </a:spcBef>
              <a:spcAft>
                <a:spcPts val="0"/>
              </a:spcAft>
              <a:buClr>
                <a:srgbClr val="FFFFFF"/>
              </a:buClr>
              <a:buSzPct val="100358"/>
              <a:buFont typeface="Arial"/>
              <a:buChar char="●"/>
            </a:pPr>
            <a:r>
              <a:rPr lang="en-US" sz="3111">
                <a:solidFill>
                  <a:srgbClr val="FFFFFF"/>
                </a:solidFill>
                <a:latin typeface="Arial"/>
                <a:ea typeface="Arial"/>
                <a:cs typeface="Arial"/>
                <a:sym typeface="Arial"/>
              </a:rPr>
              <a:t>Create stricter policies involving: passwords, alarm access codes, and keys to the office. </a:t>
            </a:r>
          </a:p>
          <a:p>
            <a:pPr indent="-248355" lvl="0" marL="381000" marR="0" algn="l">
              <a:lnSpc>
                <a:spcPct val="120089"/>
              </a:lnSpc>
              <a:spcBef>
                <a:spcPts val="250"/>
              </a:spcBef>
              <a:spcAft>
                <a:spcPts val="0"/>
              </a:spcAft>
              <a:buClr>
                <a:srgbClr val="FFFFFF"/>
              </a:buClr>
              <a:buSzPct val="100358"/>
              <a:buFont typeface="Arial"/>
              <a:buChar char="●"/>
            </a:pPr>
            <a:r>
              <a:rPr lang="en-US" sz="3111">
                <a:solidFill>
                  <a:srgbClr val="FFFFFF"/>
                </a:solidFill>
                <a:latin typeface="Arial"/>
                <a:ea typeface="Arial"/>
                <a:cs typeface="Arial"/>
                <a:sym typeface="Arial"/>
              </a:rPr>
              <a:t>Put the RX drugs and physical patient files in a locked room– add physical controls. </a:t>
            </a:r>
          </a:p>
          <a:p>
            <a:pPr indent="0" lvl="0" marL="0" marR="0" algn="l">
              <a:lnSpc>
                <a:spcPct val="120089"/>
              </a:lnSpc>
              <a:spcBef>
                <a:spcPts val="250"/>
              </a:spcBef>
              <a:spcAft>
                <a:spcPts val="0"/>
              </a:spcAft>
              <a:buNone/>
            </a:pPr>
            <a:r>
              <a:t/>
            </a:r>
            <a:endParaRPr sz="3111">
              <a:solidFill>
                <a:srgbClr val="FFFFFF"/>
              </a:solidFill>
              <a:latin typeface="Arial"/>
              <a:ea typeface="Arial"/>
              <a:cs typeface="Arial"/>
              <a:sym typeface="Arial"/>
            </a:endParaRPr>
          </a:p>
          <a:p>
            <a:pPr indent="0" lvl="0" marL="0" marR="0" algn="l">
              <a:lnSpc>
                <a:spcPct val="120089"/>
              </a:lnSpc>
              <a:spcBef>
                <a:spcPts val="250"/>
              </a:spcBef>
              <a:spcAft>
                <a:spcPts val="0"/>
              </a:spcAft>
              <a:buNone/>
            </a:pPr>
            <a:r>
              <a:t/>
            </a:r>
            <a:endParaRPr sz="3111">
              <a:solidFill>
                <a:srgbClr val="FFFFFF"/>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1" name="Shape 31"/>
        <p:cNvGrpSpPr/>
        <p:nvPr/>
      </p:nvGrpSpPr>
      <p:grpSpPr>
        <a:xfrm>
          <a:off x="0" y="0"/>
          <a:ext cx="0" cy="0"/>
          <a:chOff x="0" y="0"/>
          <a:chExt cx="0" cy="0"/>
        </a:xfrm>
      </p:grpSpPr>
      <p:sp>
        <p:nvSpPr>
          <p:cNvPr id="32" name="Shape 32"/>
          <p:cNvSpPr txBox="1"/>
          <p:nvPr>
            <p:ph type="title"/>
          </p:nvPr>
        </p:nvSpPr>
        <p:spPr>
          <a:xfrm>
            <a:off x="610300" y="1321150"/>
            <a:ext cx="9015574" cy="1159224"/>
          </a:xfrm>
          <a:prstGeom prst="rect">
            <a:avLst/>
          </a:prstGeom>
          <a:noFill/>
          <a:ln>
            <a:noFill/>
          </a:ln>
        </p:spPr>
        <p:txBody>
          <a:bodyPr anchorCtr="0" anchor="ctr" bIns="38100" lIns="38100" rIns="38100" tIns="38100">
            <a:noAutofit/>
          </a:bodyPr>
          <a:lstStyle/>
          <a:p>
            <a:pPr indent="0" lvl="0" marL="0" marR="0" algn="l">
              <a:lnSpc>
                <a:spcPct val="120000"/>
              </a:lnSpc>
              <a:spcBef>
                <a:spcPts val="0"/>
              </a:spcBef>
              <a:spcAft>
                <a:spcPts val="0"/>
              </a:spcAft>
              <a:buNone/>
            </a:pPr>
            <a:r>
              <a:rPr lang="en-US" sz="4444">
                <a:solidFill>
                  <a:srgbClr val="DEDEDE"/>
                </a:solidFill>
                <a:latin typeface="Arial"/>
                <a:ea typeface="Arial"/>
                <a:cs typeface="Arial"/>
                <a:sym typeface="Arial"/>
              </a:rPr>
              <a:t>How this presentation is structured</a:t>
            </a:r>
          </a:p>
        </p:txBody>
      </p:sp>
      <p:sp>
        <p:nvSpPr>
          <p:cNvPr id="33" name="Shape 33"/>
          <p:cNvSpPr txBox="1"/>
          <p:nvPr/>
        </p:nvSpPr>
        <p:spPr>
          <a:xfrm>
            <a:off x="610300" y="2550575"/>
            <a:ext cx="9015574" cy="477872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The information gathered for this presentation was obtained from a current employee of the business in question. </a:t>
            </a:r>
          </a:p>
          <a:p>
            <a:pPr indent="0" lvl="0" marL="0" marR="0" algn="l">
              <a:lnSpc>
                <a:spcPct val="120089"/>
              </a:lnSpc>
              <a:spcBef>
                <a:spcPts val="250"/>
              </a:spcBef>
              <a:spcAft>
                <a:spcPts val="0"/>
              </a:spcAft>
              <a:buNone/>
            </a:pPr>
            <a:r>
              <a:t/>
            </a:r>
            <a:endParaRPr sz="3111">
              <a:solidFill>
                <a:srgbClr val="FFFFFF"/>
              </a:solidFill>
              <a:latin typeface="Arial"/>
              <a:ea typeface="Arial"/>
              <a:cs typeface="Arial"/>
              <a:sym typeface="Arial"/>
            </a:endParaRPr>
          </a:p>
          <a:p>
            <a:pPr indent="-248355" lvl="0" marL="381000" marR="0" algn="l">
              <a:lnSpc>
                <a:spcPct val="120089"/>
              </a:lnSpc>
              <a:spcBef>
                <a:spcPts val="250"/>
              </a:spcBef>
              <a:spcAft>
                <a:spcPts val="0"/>
              </a:spcAft>
              <a:buClr>
                <a:srgbClr val="FFFFFF"/>
              </a:buClr>
              <a:buSzPct val="100358"/>
              <a:buFont typeface="Arial"/>
              <a:buChar char="●"/>
            </a:pPr>
            <a:r>
              <a:rPr lang="en-US" sz="3111">
                <a:solidFill>
                  <a:srgbClr val="FFFFFF"/>
                </a:solidFill>
                <a:latin typeface="Arial"/>
                <a:ea typeface="Arial"/>
                <a:cs typeface="Arial"/>
                <a:sym typeface="Arial"/>
              </a:rPr>
              <a:t>The name of the employee has been omitted and the company name has been changed due to the wishes of the company.</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Shape 146"/>
          <p:cNvSpPr txBox="1"/>
          <p:nvPr>
            <p:ph type="title"/>
          </p:nvPr>
        </p:nvSpPr>
        <p:spPr>
          <a:xfrm>
            <a:off x="525625" y="1151800"/>
            <a:ext cx="9015574" cy="5690533"/>
          </a:xfrm>
          <a:prstGeom prst="rect">
            <a:avLst/>
          </a:prstGeom>
          <a:noFill/>
          <a:ln>
            <a:noFill/>
          </a:ln>
        </p:spPr>
        <p:txBody>
          <a:bodyPr anchorCtr="0" anchor="ctr" bIns="38100" lIns="38100" rIns="38100" tIns="38100">
            <a:noAutofit/>
          </a:bodyPr>
          <a:lstStyle/>
          <a:p>
            <a:pPr indent="0" lvl="0" marL="0" marR="0" algn="ctr">
              <a:lnSpc>
                <a:spcPct val="120138"/>
              </a:lnSpc>
              <a:spcBef>
                <a:spcPts val="0"/>
              </a:spcBef>
              <a:spcAft>
                <a:spcPts val="0"/>
              </a:spcAft>
              <a:buNone/>
            </a:pPr>
            <a:br>
              <a:rPr lang="en-US" sz="4000">
                <a:solidFill>
                  <a:srgbClr val="000000"/>
                </a:solidFill>
                <a:latin typeface="Arial"/>
                <a:ea typeface="Arial"/>
                <a:cs typeface="Arial"/>
                <a:sym typeface="Arial"/>
              </a:rPr>
            </a:br>
            <a:br>
              <a:rPr lang="en-US" sz="4000">
                <a:solidFill>
                  <a:srgbClr val="000000"/>
                </a:solidFill>
                <a:latin typeface="Arial"/>
                <a:ea typeface="Arial"/>
                <a:cs typeface="Arial"/>
                <a:sym typeface="Arial"/>
              </a:rPr>
            </a:br>
            <a:br>
              <a:rPr lang="en-US" sz="4000">
                <a:solidFill>
                  <a:srgbClr val="000000"/>
                </a:solidFill>
                <a:latin typeface="Arial"/>
                <a:ea typeface="Arial"/>
                <a:cs typeface="Arial"/>
                <a:sym typeface="Arial"/>
              </a:rPr>
            </a:br>
            <a:br>
              <a:rPr lang="en-US" sz="4000">
                <a:solidFill>
                  <a:srgbClr val="000000"/>
                </a:solidFill>
                <a:latin typeface="Arial"/>
                <a:ea typeface="Arial"/>
                <a:cs typeface="Arial"/>
                <a:sym typeface="Arial"/>
              </a:rPr>
            </a:br>
            <a:br>
              <a:rPr lang="en-US" sz="4000">
                <a:solidFill>
                  <a:srgbClr val="000000"/>
                </a:solidFill>
                <a:latin typeface="Arial"/>
                <a:ea typeface="Arial"/>
                <a:cs typeface="Arial"/>
                <a:sym typeface="Arial"/>
              </a:rPr>
            </a:br>
            <a:br>
              <a:rPr lang="en-US" sz="4000">
                <a:solidFill>
                  <a:srgbClr val="000000"/>
                </a:solidFill>
                <a:latin typeface="Arial"/>
                <a:ea typeface="Arial"/>
                <a:cs typeface="Arial"/>
                <a:sym typeface="Arial"/>
              </a:rPr>
            </a:br>
            <a:br>
              <a:rPr lang="en-US" sz="4000">
                <a:solidFill>
                  <a:srgbClr val="000000"/>
                </a:solidFill>
                <a:latin typeface="Arial"/>
                <a:ea typeface="Arial"/>
                <a:cs typeface="Arial"/>
                <a:sym typeface="Arial"/>
              </a:rPr>
            </a:br>
            <a:r>
              <a:rPr lang="en-US" sz="4000">
                <a:solidFill>
                  <a:srgbClr val="000000"/>
                </a:solidFill>
                <a:latin typeface="Arial"/>
                <a:ea typeface="Arial"/>
                <a:cs typeface="Arial"/>
                <a:sym typeface="Arial"/>
              </a:rPr>
              <a:t>End </a:t>
            </a:r>
          </a:p>
        </p:txBody>
      </p:sp>
      <p:pic>
        <p:nvPicPr>
          <p:cNvPr id="147" name="Shape 147"/>
          <p:cNvPicPr preferRelativeResize="0"/>
          <p:nvPr/>
        </p:nvPicPr>
        <p:blipFill>
          <a:blip r:embed="rId4">
            <a:alphaModFix/>
          </a:blip>
          <a:stretch>
            <a:fillRect/>
          </a:stretch>
        </p:blipFill>
        <p:spPr>
          <a:xfrm>
            <a:off x="3894650" y="4138075"/>
            <a:ext cx="2106075" cy="1301750"/>
          </a:xfrm>
          <a:prstGeom prst="rect">
            <a:avLst/>
          </a:prstGeom>
          <a:noFill/>
          <a:ln>
            <a:noFill/>
          </a:ln>
        </p:spPr>
      </p:pic>
      <p:sp>
        <p:nvSpPr>
          <p:cNvPr id="148" name="Shape 148"/>
          <p:cNvSpPr txBox="1"/>
          <p:nvPr/>
        </p:nvSpPr>
        <p:spPr>
          <a:xfrm>
            <a:off x="8060950" y="6921500"/>
            <a:ext cx="2178749" cy="384874"/>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b="1" lang="en-US" sz="2000">
                <a:solidFill>
                  <a:srgbClr val="000000"/>
                </a:solidFill>
                <a:latin typeface="Arial"/>
                <a:ea typeface="Arial"/>
                <a:cs typeface="Arial"/>
                <a:sym typeface="Arial"/>
              </a:rPr>
              <a:t>Andrew Ribeiro</a:t>
            </a:r>
          </a:p>
        </p:txBody>
      </p:sp>
      <p:sp>
        <p:nvSpPr>
          <p:cNvPr id="149" name="Shape 149"/>
          <p:cNvSpPr txBox="1"/>
          <p:nvPr/>
        </p:nvSpPr>
        <p:spPr>
          <a:xfrm>
            <a:off x="8568950" y="7260150"/>
            <a:ext cx="1600199" cy="384874"/>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MIS/JLA 341</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7" name="Shape 37"/>
        <p:cNvGrpSpPr/>
        <p:nvPr/>
      </p:nvGrpSpPr>
      <p:grpSpPr>
        <a:xfrm>
          <a:off x="0" y="0"/>
          <a:ext cx="0" cy="0"/>
          <a:chOff x="0" y="0"/>
          <a:chExt cx="0" cy="0"/>
        </a:xfrm>
      </p:grpSpPr>
      <p:pic>
        <p:nvPicPr>
          <p:cNvPr id="38" name="Shape 38"/>
          <p:cNvPicPr preferRelativeResize="0"/>
          <p:nvPr/>
        </p:nvPicPr>
        <p:blipFill>
          <a:blip r:embed="rId4">
            <a:alphaModFix/>
          </a:blip>
          <a:stretch>
            <a:fillRect/>
          </a:stretch>
        </p:blipFill>
        <p:spPr>
          <a:xfrm>
            <a:off x="412750" y="2952750"/>
            <a:ext cx="9175750" cy="3249074"/>
          </a:xfrm>
          <a:prstGeom prst="rect">
            <a:avLst/>
          </a:prstGeom>
          <a:noFill/>
          <a:ln>
            <a:noFill/>
          </a:ln>
        </p:spPr>
      </p:pic>
      <p:pic>
        <p:nvPicPr>
          <p:cNvPr id="39" name="Shape 39"/>
          <p:cNvPicPr preferRelativeResize="0"/>
          <p:nvPr/>
        </p:nvPicPr>
        <p:blipFill>
          <a:blip r:embed="rId5">
            <a:alphaModFix/>
          </a:blip>
          <a:stretch>
            <a:fillRect/>
          </a:stretch>
        </p:blipFill>
        <p:spPr>
          <a:xfrm>
            <a:off x="7789325" y="4148650"/>
            <a:ext cx="1905000" cy="19050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3" name="Shape 43"/>
        <p:cNvGrpSpPr/>
        <p:nvPr/>
      </p:nvGrpSpPr>
      <p:grpSpPr>
        <a:xfrm>
          <a:off x="0" y="0"/>
          <a:ext cx="0" cy="0"/>
          <a:chOff x="0" y="0"/>
          <a:chExt cx="0" cy="0"/>
        </a:xfrm>
      </p:grpSpPr>
      <p:sp>
        <p:nvSpPr>
          <p:cNvPr id="44" name="Shape 44"/>
          <p:cNvSpPr txBox="1"/>
          <p:nvPr>
            <p:ph type="title"/>
          </p:nvPr>
        </p:nvSpPr>
        <p:spPr>
          <a:xfrm>
            <a:off x="610300" y="1321150"/>
            <a:ext cx="9015574" cy="1159224"/>
          </a:xfrm>
          <a:prstGeom prst="rect">
            <a:avLst/>
          </a:prstGeom>
          <a:noFill/>
          <a:ln>
            <a:noFill/>
          </a:ln>
        </p:spPr>
        <p:txBody>
          <a:bodyPr anchorCtr="0" anchor="ctr" bIns="38100" lIns="38100" rIns="38100" tIns="38100">
            <a:noAutofit/>
          </a:bodyPr>
          <a:lstStyle/>
          <a:p>
            <a:pPr indent="0" lvl="0" marL="0" marR="0" algn="ctr">
              <a:lnSpc>
                <a:spcPct val="120000"/>
              </a:lnSpc>
              <a:spcBef>
                <a:spcPts val="0"/>
              </a:spcBef>
              <a:spcAft>
                <a:spcPts val="0"/>
              </a:spcAft>
              <a:buNone/>
            </a:pPr>
            <a:r>
              <a:rPr lang="en-US" sz="4444">
                <a:solidFill>
                  <a:srgbClr val="DEDEDE"/>
                </a:solidFill>
                <a:latin typeface="Arial"/>
                <a:ea typeface="Arial"/>
                <a:cs typeface="Arial"/>
                <a:sym typeface="Arial"/>
              </a:rPr>
              <a:t>Organizational Information</a:t>
            </a:r>
          </a:p>
        </p:txBody>
      </p:sp>
      <p:sp>
        <p:nvSpPr>
          <p:cNvPr id="45" name="Shape 45"/>
          <p:cNvSpPr txBox="1"/>
          <p:nvPr/>
        </p:nvSpPr>
        <p:spPr>
          <a:xfrm>
            <a:off x="610300" y="2550575"/>
            <a:ext cx="9015574" cy="4778725"/>
          </a:xfrm>
          <a:prstGeom prst="rect">
            <a:avLst/>
          </a:prstGeom>
          <a:noFill/>
          <a:ln>
            <a:noFill/>
          </a:ln>
        </p:spPr>
        <p:txBody>
          <a:bodyPr anchorCtr="0" anchor="t" bIns="38100" lIns="38100" rIns="38100" tIns="38100">
            <a:noAutofit/>
          </a:bodyPr>
          <a:lstStyle/>
          <a:p>
            <a:pPr indent="-177800" lvl="0" marL="381000" marR="0" algn="l">
              <a:lnSpc>
                <a:spcPct val="120138"/>
              </a:lnSpc>
              <a:spcBef>
                <a:spcPts val="0"/>
              </a:spcBef>
              <a:spcAft>
                <a:spcPts val="0"/>
              </a:spcAft>
              <a:buClr>
                <a:srgbClr val="FFFFFF"/>
              </a:buClr>
              <a:buSzPct val="100000"/>
              <a:buFont typeface="Arial"/>
              <a:buChar char="●"/>
            </a:pPr>
            <a:r>
              <a:rPr lang="en-US" sz="2000" u="sng">
                <a:solidFill>
                  <a:srgbClr val="FFFFFF"/>
                </a:solidFill>
                <a:latin typeface="Arial"/>
                <a:ea typeface="Arial"/>
                <a:cs typeface="Arial"/>
                <a:sym typeface="Arial"/>
              </a:rPr>
              <a:t>Company name &amp; location</a:t>
            </a:r>
            <a:r>
              <a:rPr lang="en-US" sz="2000">
                <a:solidFill>
                  <a:srgbClr val="FFFFFF"/>
                </a:solidFill>
                <a:latin typeface="Arial"/>
                <a:ea typeface="Arial"/>
                <a:cs typeface="Arial"/>
                <a:sym typeface="Arial"/>
              </a:rPr>
              <a:t>: Doctors of Danbury- Danbury, CT division</a:t>
            </a:r>
          </a:p>
          <a:p>
            <a:pPr indent="0" lvl="0" marL="0" marR="0" algn="l">
              <a:lnSpc>
                <a:spcPct val="120138"/>
              </a:lnSpc>
              <a:spcBef>
                <a:spcPts val="250"/>
              </a:spcBef>
              <a:spcAft>
                <a:spcPts val="0"/>
              </a:spcAft>
              <a:buNone/>
            </a:pPr>
            <a:r>
              <a:t/>
            </a:r>
            <a:endParaRPr sz="2000" u="sng">
              <a:solidFill>
                <a:srgbClr val="FFFFFF"/>
              </a:solidFill>
              <a:latin typeface="Arial"/>
              <a:ea typeface="Arial"/>
              <a:cs typeface="Arial"/>
              <a:sym typeface="Arial"/>
            </a:endParaRPr>
          </a:p>
          <a:p>
            <a:pPr indent="-177800" lvl="0" marL="381000" marR="0" algn="l">
              <a:lnSpc>
                <a:spcPct val="120138"/>
              </a:lnSpc>
              <a:spcBef>
                <a:spcPts val="250"/>
              </a:spcBef>
              <a:spcAft>
                <a:spcPts val="0"/>
              </a:spcAft>
              <a:buClr>
                <a:srgbClr val="FFFFFF"/>
              </a:buClr>
              <a:buSzPct val="100000"/>
              <a:buFont typeface="Arial"/>
              <a:buChar char="●"/>
            </a:pPr>
            <a:r>
              <a:rPr lang="en-US" sz="2000" u="sng">
                <a:solidFill>
                  <a:srgbClr val="FFFFFF"/>
                </a:solidFill>
                <a:latin typeface="Arial"/>
                <a:ea typeface="Arial"/>
                <a:cs typeface="Arial"/>
                <a:sym typeface="Arial"/>
              </a:rPr>
              <a:t>Primary purpose of business</a:t>
            </a:r>
            <a:r>
              <a:rPr lang="en-US" sz="2000">
                <a:solidFill>
                  <a:srgbClr val="FFFFFF"/>
                </a:solidFill>
                <a:latin typeface="Arial"/>
                <a:ea typeface="Arial"/>
                <a:cs typeface="Arial"/>
                <a:sym typeface="Arial"/>
              </a:rPr>
              <a:t>: Doctors of Danbury’s mission is to provide treatment and diagnosis for medical ailments pertaining to Allergies and Asthma. </a:t>
            </a:r>
          </a:p>
          <a:p>
            <a:pPr indent="0" lvl="0" marL="0" marR="0" algn="l">
              <a:lnSpc>
                <a:spcPct val="120138"/>
              </a:lnSpc>
              <a:spcBef>
                <a:spcPts val="250"/>
              </a:spcBef>
              <a:spcAft>
                <a:spcPts val="0"/>
              </a:spcAft>
              <a:buNone/>
            </a:pPr>
            <a:r>
              <a:t/>
            </a:r>
            <a:endParaRPr sz="2000">
              <a:solidFill>
                <a:srgbClr val="FFFFFF"/>
              </a:solidFill>
              <a:latin typeface="Arial"/>
              <a:ea typeface="Arial"/>
              <a:cs typeface="Arial"/>
              <a:sym typeface="Arial"/>
            </a:endParaRPr>
          </a:p>
          <a:p>
            <a:pPr indent="-177800" lvl="0" marL="381000" marR="0" algn="l">
              <a:lnSpc>
                <a:spcPct val="120138"/>
              </a:lnSpc>
              <a:spcBef>
                <a:spcPts val="250"/>
              </a:spcBef>
              <a:spcAft>
                <a:spcPts val="0"/>
              </a:spcAft>
              <a:buClr>
                <a:srgbClr val="FFFFFF"/>
              </a:buClr>
              <a:buSzPct val="100000"/>
              <a:buFont typeface="Arial"/>
              <a:buChar char="●"/>
            </a:pPr>
            <a:r>
              <a:rPr lang="en-US" sz="2000" u="sng">
                <a:solidFill>
                  <a:srgbClr val="FFFFFF"/>
                </a:solidFill>
                <a:latin typeface="Arial"/>
                <a:ea typeface="Arial"/>
                <a:cs typeface="Arial"/>
                <a:sym typeface="Arial"/>
              </a:rPr>
              <a:t>Company size</a:t>
            </a:r>
            <a:r>
              <a:rPr lang="en-US" sz="2000">
                <a:solidFill>
                  <a:srgbClr val="FFFFFF"/>
                </a:solidFill>
                <a:latin typeface="Arial"/>
                <a:ea typeface="Arial"/>
                <a:cs typeface="Arial"/>
                <a:sym typeface="Arial"/>
              </a:rPr>
              <a:t>: </a:t>
            </a:r>
          </a:p>
          <a:p>
            <a:pPr indent="-163688" lvl="1" marL="762000" marR="0" algn="l">
              <a:lnSpc>
                <a:spcPct val="120312"/>
              </a:lnSpc>
              <a:spcBef>
                <a:spcPts val="250"/>
              </a:spcBef>
              <a:spcAft>
                <a:spcPts val="0"/>
              </a:spcAft>
              <a:buClr>
                <a:srgbClr val="438086"/>
              </a:buClr>
              <a:buSzPct val="98765"/>
              <a:buFont typeface="Courier New"/>
              <a:buChar char="o"/>
            </a:pPr>
            <a:r>
              <a:rPr lang="en-US" sz="1777">
                <a:solidFill>
                  <a:srgbClr val="438086"/>
                </a:solidFill>
                <a:latin typeface="Arial"/>
                <a:ea typeface="Arial"/>
                <a:cs typeface="Arial"/>
                <a:sym typeface="Arial"/>
              </a:rPr>
              <a:t>30 employees</a:t>
            </a:r>
          </a:p>
          <a:p>
            <a:pPr indent="-163688" lvl="1" marL="762000" marR="0" algn="l">
              <a:lnSpc>
                <a:spcPct val="120312"/>
              </a:lnSpc>
              <a:spcBef>
                <a:spcPts val="250"/>
              </a:spcBef>
              <a:spcAft>
                <a:spcPts val="0"/>
              </a:spcAft>
              <a:buClr>
                <a:srgbClr val="438086"/>
              </a:buClr>
              <a:buSzPct val="98765"/>
              <a:buFont typeface="Courier New"/>
              <a:buChar char="o"/>
            </a:pPr>
            <a:r>
              <a:rPr lang="en-US" sz="1777">
                <a:solidFill>
                  <a:srgbClr val="438086"/>
                </a:solidFill>
                <a:latin typeface="Arial"/>
                <a:ea typeface="Arial"/>
                <a:cs typeface="Arial"/>
                <a:sym typeface="Arial"/>
              </a:rPr>
              <a:t>Annual revenue: approximately 1.5 million dollars. </a:t>
            </a:r>
          </a:p>
          <a:p>
            <a:pPr indent="0" lvl="0" marL="0" marR="0" algn="l">
              <a:lnSpc>
                <a:spcPct val="120138"/>
              </a:lnSpc>
              <a:spcBef>
                <a:spcPts val="250"/>
              </a:spcBef>
              <a:spcAft>
                <a:spcPts val="0"/>
              </a:spcAft>
              <a:buNone/>
            </a:pPr>
            <a:r>
              <a:t/>
            </a:r>
            <a:endParaRPr sz="2000">
              <a:solidFill>
                <a:srgbClr val="FFFFFF"/>
              </a:solidFill>
              <a:latin typeface="Arial"/>
              <a:ea typeface="Arial"/>
              <a:cs typeface="Arial"/>
              <a:sym typeface="Arial"/>
            </a:endParaRPr>
          </a:p>
          <a:p>
            <a:pPr indent="0" lvl="0" marL="0" marR="0" algn="l">
              <a:lnSpc>
                <a:spcPct val="120089"/>
              </a:lnSpc>
              <a:spcBef>
                <a:spcPts val="250"/>
              </a:spcBef>
              <a:spcAft>
                <a:spcPts val="0"/>
              </a:spcAft>
              <a:buNone/>
            </a:pPr>
            <a:r>
              <a:t/>
            </a:r>
            <a:endParaRPr sz="3111">
              <a:solidFill>
                <a:srgbClr val="FFFFFF"/>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9" name="Shape 49"/>
        <p:cNvGrpSpPr/>
        <p:nvPr/>
      </p:nvGrpSpPr>
      <p:grpSpPr>
        <a:xfrm>
          <a:off x="0" y="0"/>
          <a:ext cx="0" cy="0"/>
          <a:chOff x="0" y="0"/>
          <a:chExt cx="0" cy="0"/>
        </a:xfrm>
      </p:grpSpPr>
      <p:sp>
        <p:nvSpPr>
          <p:cNvPr id="50" name="Shape 50"/>
          <p:cNvSpPr txBox="1"/>
          <p:nvPr>
            <p:ph type="title"/>
          </p:nvPr>
        </p:nvSpPr>
        <p:spPr>
          <a:xfrm>
            <a:off x="610300" y="1321150"/>
            <a:ext cx="9015574" cy="1159224"/>
          </a:xfrm>
          <a:prstGeom prst="rect">
            <a:avLst/>
          </a:prstGeom>
          <a:noFill/>
          <a:ln>
            <a:noFill/>
          </a:ln>
        </p:spPr>
        <p:txBody>
          <a:bodyPr anchorCtr="0" anchor="ctr" bIns="38100" lIns="38100" rIns="38100" tIns="38100">
            <a:noAutofit/>
          </a:bodyPr>
          <a:lstStyle/>
          <a:p>
            <a:pPr indent="0" lvl="0" marL="0" marR="0" algn="ctr">
              <a:lnSpc>
                <a:spcPct val="120000"/>
              </a:lnSpc>
              <a:spcBef>
                <a:spcPts val="0"/>
              </a:spcBef>
              <a:spcAft>
                <a:spcPts val="0"/>
              </a:spcAft>
              <a:buNone/>
            </a:pPr>
            <a:r>
              <a:rPr lang="en-US" sz="4444">
                <a:solidFill>
                  <a:srgbClr val="DEDEDE"/>
                </a:solidFill>
                <a:latin typeface="Arial"/>
                <a:ea typeface="Arial"/>
                <a:cs typeface="Arial"/>
                <a:sym typeface="Arial"/>
              </a:rPr>
              <a:t>Employee Interviewed </a:t>
            </a:r>
          </a:p>
        </p:txBody>
      </p:sp>
      <p:sp>
        <p:nvSpPr>
          <p:cNvPr id="51" name="Shape 51"/>
          <p:cNvSpPr txBox="1"/>
          <p:nvPr/>
        </p:nvSpPr>
        <p:spPr>
          <a:xfrm>
            <a:off x="610300" y="2550575"/>
            <a:ext cx="9015574" cy="4778725"/>
          </a:xfrm>
          <a:prstGeom prst="rect">
            <a:avLst/>
          </a:prstGeom>
          <a:noFill/>
          <a:ln>
            <a:noFill/>
          </a:ln>
        </p:spPr>
        <p:txBody>
          <a:bodyPr anchorCtr="0" anchor="t" bIns="38100" lIns="38100" rIns="38100" tIns="38100">
            <a:noAutofit/>
          </a:bodyPr>
          <a:lstStyle/>
          <a:p>
            <a:pPr indent="-177800" lvl="0" marL="381000" marR="0" algn="l">
              <a:lnSpc>
                <a:spcPct val="120138"/>
              </a:lnSpc>
              <a:spcBef>
                <a:spcPts val="0"/>
              </a:spcBef>
              <a:spcAft>
                <a:spcPts val="0"/>
              </a:spcAft>
              <a:buClr>
                <a:srgbClr val="FFFFFF"/>
              </a:buClr>
              <a:buSzPct val="100000"/>
              <a:buFont typeface="Arial"/>
              <a:buChar char="●"/>
            </a:pPr>
            <a:r>
              <a:rPr lang="en-US" sz="2000">
                <a:solidFill>
                  <a:srgbClr val="FFFFFF"/>
                </a:solidFill>
                <a:latin typeface="Arial"/>
                <a:ea typeface="Arial"/>
                <a:cs typeface="Arial"/>
                <a:sym typeface="Arial"/>
              </a:rPr>
              <a:t>Employee’s job: Office administrator/manager. </a:t>
            </a:r>
          </a:p>
          <a:p>
            <a:pPr indent="0" lvl="0" marL="0" marR="0" algn="l">
              <a:lnSpc>
                <a:spcPct val="120138"/>
              </a:lnSpc>
              <a:spcBef>
                <a:spcPts val="250"/>
              </a:spcBef>
              <a:spcAft>
                <a:spcPts val="0"/>
              </a:spcAft>
              <a:buNone/>
            </a:pPr>
            <a:r>
              <a:t/>
            </a:r>
            <a:endParaRPr sz="2000">
              <a:solidFill>
                <a:srgbClr val="FFFFFF"/>
              </a:solidFill>
              <a:latin typeface="Arial"/>
              <a:ea typeface="Arial"/>
              <a:cs typeface="Arial"/>
              <a:sym typeface="Arial"/>
            </a:endParaRPr>
          </a:p>
          <a:p>
            <a:pPr indent="-177800" lvl="0" marL="381000" marR="0" algn="l">
              <a:lnSpc>
                <a:spcPct val="120138"/>
              </a:lnSpc>
              <a:spcBef>
                <a:spcPts val="250"/>
              </a:spcBef>
              <a:spcAft>
                <a:spcPts val="0"/>
              </a:spcAft>
              <a:buClr>
                <a:srgbClr val="FFFFFF"/>
              </a:buClr>
              <a:buSzPct val="100000"/>
              <a:buFont typeface="Arial"/>
              <a:buChar char="●"/>
            </a:pPr>
            <a:r>
              <a:rPr lang="en-US" sz="2000">
                <a:solidFill>
                  <a:srgbClr val="FFFFFF"/>
                </a:solidFill>
                <a:latin typeface="Arial"/>
                <a:ea typeface="Arial"/>
                <a:cs typeface="Arial"/>
                <a:sym typeface="Arial"/>
              </a:rPr>
              <a:t>Responsibilities of the employee: </a:t>
            </a:r>
          </a:p>
          <a:p>
            <a:pPr indent="-163688" lvl="1" marL="762000" marR="0" algn="l">
              <a:lnSpc>
                <a:spcPct val="120312"/>
              </a:lnSpc>
              <a:spcBef>
                <a:spcPts val="250"/>
              </a:spcBef>
              <a:spcAft>
                <a:spcPts val="0"/>
              </a:spcAft>
              <a:buClr>
                <a:srgbClr val="438086"/>
              </a:buClr>
              <a:buSzPct val="98765"/>
              <a:buFont typeface="Courier New"/>
              <a:buChar char="o"/>
            </a:pPr>
            <a:r>
              <a:rPr lang="en-US" sz="1777">
                <a:solidFill>
                  <a:srgbClr val="438086"/>
                </a:solidFill>
                <a:latin typeface="Arial"/>
                <a:ea typeface="Arial"/>
                <a:cs typeface="Arial"/>
                <a:sym typeface="Arial"/>
              </a:rPr>
              <a:t>Management of the payroll</a:t>
            </a:r>
          </a:p>
          <a:p>
            <a:pPr indent="-163688" lvl="1" marL="762000" marR="0" algn="l">
              <a:lnSpc>
                <a:spcPct val="120312"/>
              </a:lnSpc>
              <a:spcBef>
                <a:spcPts val="250"/>
              </a:spcBef>
              <a:spcAft>
                <a:spcPts val="0"/>
              </a:spcAft>
              <a:buClr>
                <a:srgbClr val="438086"/>
              </a:buClr>
              <a:buSzPct val="98765"/>
              <a:buFont typeface="Courier New"/>
              <a:buChar char="o"/>
            </a:pPr>
            <a:r>
              <a:rPr lang="en-US" sz="1777">
                <a:solidFill>
                  <a:srgbClr val="438086"/>
                </a:solidFill>
                <a:latin typeface="Arial"/>
                <a:ea typeface="Arial"/>
                <a:cs typeface="Arial"/>
                <a:sym typeface="Arial"/>
              </a:rPr>
              <a:t>Vacation coordination/work schedules</a:t>
            </a:r>
          </a:p>
          <a:p>
            <a:pPr indent="-163688" lvl="1" marL="762000" marR="0" algn="l">
              <a:lnSpc>
                <a:spcPct val="120312"/>
              </a:lnSpc>
              <a:spcBef>
                <a:spcPts val="250"/>
              </a:spcBef>
              <a:spcAft>
                <a:spcPts val="0"/>
              </a:spcAft>
              <a:buClr>
                <a:srgbClr val="438086"/>
              </a:buClr>
              <a:buSzPct val="98765"/>
              <a:buFont typeface="Courier New"/>
              <a:buChar char="o"/>
            </a:pPr>
            <a:r>
              <a:rPr lang="en-US" sz="1777">
                <a:solidFill>
                  <a:srgbClr val="438086"/>
                </a:solidFill>
                <a:latin typeface="Arial"/>
                <a:ea typeface="Arial"/>
                <a:cs typeface="Arial"/>
                <a:sym typeface="Arial"/>
              </a:rPr>
              <a:t>Scheduling for the patients and doctors</a:t>
            </a:r>
          </a:p>
          <a:p>
            <a:pPr indent="-163688" lvl="1" marL="762000" marR="0" algn="l">
              <a:lnSpc>
                <a:spcPct val="120312"/>
              </a:lnSpc>
              <a:spcBef>
                <a:spcPts val="250"/>
              </a:spcBef>
              <a:spcAft>
                <a:spcPts val="0"/>
              </a:spcAft>
              <a:buClr>
                <a:srgbClr val="438086"/>
              </a:buClr>
              <a:buSzPct val="98765"/>
              <a:buFont typeface="Courier New"/>
              <a:buChar char="o"/>
            </a:pPr>
            <a:r>
              <a:rPr lang="en-US" sz="1777">
                <a:solidFill>
                  <a:srgbClr val="438086"/>
                </a:solidFill>
                <a:latin typeface="Arial"/>
                <a:ea typeface="Arial"/>
                <a:cs typeface="Arial"/>
                <a:sym typeface="Arial"/>
              </a:rPr>
              <a:t>Close out the computer system</a:t>
            </a:r>
          </a:p>
          <a:p>
            <a:pPr indent="-163688" lvl="1" marL="762000" marR="0" algn="l">
              <a:lnSpc>
                <a:spcPct val="120312"/>
              </a:lnSpc>
              <a:spcBef>
                <a:spcPts val="250"/>
              </a:spcBef>
              <a:spcAft>
                <a:spcPts val="0"/>
              </a:spcAft>
              <a:buClr>
                <a:srgbClr val="438086"/>
              </a:buClr>
              <a:buSzPct val="98765"/>
              <a:buFont typeface="Courier New"/>
              <a:buChar char="o"/>
            </a:pPr>
            <a:r>
              <a:rPr lang="en-US" sz="1777">
                <a:solidFill>
                  <a:srgbClr val="438086"/>
                </a:solidFill>
                <a:latin typeface="Arial"/>
                <a:ea typeface="Arial"/>
                <a:cs typeface="Arial"/>
                <a:sym typeface="Arial"/>
              </a:rPr>
              <a:t>Backup data</a:t>
            </a:r>
          </a:p>
          <a:p>
            <a:pPr indent="-50800" lvl="1" marL="762000" marR="0" algn="l">
              <a:lnSpc>
                <a:spcPct val="120312"/>
              </a:lnSpc>
              <a:spcBef>
                <a:spcPts val="250"/>
              </a:spcBef>
              <a:spcAft>
                <a:spcPts val="0"/>
              </a:spcAft>
              <a:buClr>
                <a:srgbClr val="438086"/>
              </a:buClr>
              <a:buNone/>
            </a:pPr>
            <a:r>
              <a:t/>
            </a:r>
            <a:endParaRPr sz="1777">
              <a:solidFill>
                <a:srgbClr val="438086"/>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Shape 56"/>
          <p:cNvSpPr txBox="1"/>
          <p:nvPr>
            <p:ph type="title"/>
          </p:nvPr>
        </p:nvSpPr>
        <p:spPr>
          <a:xfrm>
            <a:off x="610300" y="1321150"/>
            <a:ext cx="9015574" cy="1159224"/>
          </a:xfrm>
          <a:prstGeom prst="rect">
            <a:avLst/>
          </a:prstGeom>
          <a:noFill/>
          <a:ln>
            <a:noFill/>
          </a:ln>
        </p:spPr>
        <p:txBody>
          <a:bodyPr anchorCtr="0" anchor="ctr" bIns="38100" lIns="38100" rIns="38100" tIns="38100">
            <a:noAutofit/>
          </a:bodyPr>
          <a:lstStyle/>
          <a:p>
            <a:pPr indent="0" lvl="0" marL="0" marR="0" algn="ctr">
              <a:lnSpc>
                <a:spcPct val="120000"/>
              </a:lnSpc>
              <a:spcBef>
                <a:spcPts val="0"/>
              </a:spcBef>
              <a:spcAft>
                <a:spcPts val="0"/>
              </a:spcAft>
              <a:buNone/>
            </a:pPr>
            <a:r>
              <a:rPr lang="en-US" sz="4444">
                <a:solidFill>
                  <a:srgbClr val="DEDEDE"/>
                </a:solidFill>
                <a:latin typeface="Arial"/>
                <a:ea typeface="Arial"/>
                <a:cs typeface="Arial"/>
                <a:sym typeface="Arial"/>
              </a:rPr>
              <a:t>Important Business Assets </a:t>
            </a:r>
          </a:p>
        </p:txBody>
      </p:sp>
      <p:sp>
        <p:nvSpPr>
          <p:cNvPr id="57" name="Shape 57"/>
          <p:cNvSpPr txBox="1"/>
          <p:nvPr/>
        </p:nvSpPr>
        <p:spPr>
          <a:xfrm>
            <a:off x="610300" y="2550575"/>
            <a:ext cx="9015574" cy="477872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Patient records– electronic and physical</a:t>
            </a:r>
          </a:p>
          <a:p>
            <a:pPr indent="-248355" lvl="0" marL="381000" marR="0" algn="l">
              <a:lnSpc>
                <a:spcPct val="120089"/>
              </a:lnSpc>
              <a:spcBef>
                <a:spcPts val="250"/>
              </a:spcBef>
              <a:spcAft>
                <a:spcPts val="0"/>
              </a:spcAft>
              <a:buClr>
                <a:srgbClr val="FFFFFF"/>
              </a:buClr>
              <a:buSzPct val="100358"/>
              <a:buFont typeface="Arial"/>
              <a:buChar char="●"/>
            </a:pPr>
            <a:r>
              <a:rPr lang="en-US" sz="3111">
                <a:solidFill>
                  <a:srgbClr val="FFFFFF"/>
                </a:solidFill>
                <a:latin typeface="Arial"/>
                <a:ea typeface="Arial"/>
                <a:cs typeface="Arial"/>
                <a:sym typeface="Arial"/>
              </a:rPr>
              <a:t>Computer Systems</a:t>
            </a:r>
          </a:p>
          <a:p>
            <a:pPr indent="-234244" lvl="1" marL="762000" marR="0" algn="l">
              <a:lnSpc>
                <a:spcPct val="120192"/>
              </a:lnSpc>
              <a:spcBef>
                <a:spcPts val="250"/>
              </a:spcBef>
              <a:spcAft>
                <a:spcPts val="0"/>
              </a:spcAft>
              <a:buClr>
                <a:srgbClr val="438086"/>
              </a:buClr>
              <a:buSzPct val="99616"/>
              <a:buFont typeface="Courier New"/>
              <a:buChar char="o"/>
            </a:pPr>
            <a:r>
              <a:rPr lang="en-US" sz="2888">
                <a:solidFill>
                  <a:srgbClr val="438086"/>
                </a:solidFill>
                <a:latin typeface="Arial"/>
                <a:ea typeface="Arial"/>
                <a:cs typeface="Arial"/>
                <a:sym typeface="Arial"/>
              </a:rPr>
              <a:t>Workstations </a:t>
            </a:r>
          </a:p>
          <a:p>
            <a:pPr indent="-234244" lvl="1" marL="762000" marR="0" algn="l">
              <a:lnSpc>
                <a:spcPct val="120192"/>
              </a:lnSpc>
              <a:spcBef>
                <a:spcPts val="250"/>
              </a:spcBef>
              <a:spcAft>
                <a:spcPts val="0"/>
              </a:spcAft>
              <a:buClr>
                <a:srgbClr val="438086"/>
              </a:buClr>
              <a:buSzPct val="99616"/>
              <a:buFont typeface="Courier New"/>
              <a:buChar char="o"/>
            </a:pPr>
            <a:r>
              <a:rPr lang="en-US" sz="2888">
                <a:solidFill>
                  <a:srgbClr val="438086"/>
                </a:solidFill>
                <a:latin typeface="Arial"/>
                <a:ea typeface="Arial"/>
                <a:cs typeface="Arial"/>
                <a:sym typeface="Arial"/>
              </a:rPr>
              <a:t>Servers </a:t>
            </a:r>
          </a:p>
          <a:p>
            <a:pPr indent="-248355" lvl="0" marL="381000" marR="0" algn="l">
              <a:lnSpc>
                <a:spcPct val="120089"/>
              </a:lnSpc>
              <a:spcBef>
                <a:spcPts val="250"/>
              </a:spcBef>
              <a:spcAft>
                <a:spcPts val="0"/>
              </a:spcAft>
              <a:buClr>
                <a:srgbClr val="FFFFFF"/>
              </a:buClr>
              <a:buSzPct val="100358"/>
              <a:buFont typeface="Arial"/>
              <a:buChar char="●"/>
            </a:pPr>
            <a:r>
              <a:rPr lang="en-US" sz="3111">
                <a:solidFill>
                  <a:srgbClr val="FFFFFF"/>
                </a:solidFill>
                <a:latin typeface="Arial"/>
                <a:ea typeface="Arial"/>
                <a:cs typeface="Arial"/>
                <a:sym typeface="Arial"/>
              </a:rPr>
              <a:t>RX drugs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1" name="Shape 61"/>
        <p:cNvGrpSpPr/>
        <p:nvPr/>
      </p:nvGrpSpPr>
      <p:grpSpPr>
        <a:xfrm>
          <a:off x="0" y="0"/>
          <a:ext cx="0" cy="0"/>
          <a:chOff x="0" y="0"/>
          <a:chExt cx="0" cy="0"/>
        </a:xfrm>
      </p:grpSpPr>
      <p:pic>
        <p:nvPicPr>
          <p:cNvPr id="62" name="Shape 62"/>
          <p:cNvPicPr preferRelativeResize="0"/>
          <p:nvPr/>
        </p:nvPicPr>
        <p:blipFill>
          <a:blip r:embed="rId4">
            <a:alphaModFix/>
          </a:blip>
          <a:stretch>
            <a:fillRect/>
          </a:stretch>
        </p:blipFill>
        <p:spPr>
          <a:xfrm>
            <a:off x="0" y="2031975"/>
            <a:ext cx="5598574" cy="5588000"/>
          </a:xfrm>
          <a:prstGeom prst="rect">
            <a:avLst/>
          </a:prstGeom>
          <a:noFill/>
          <a:ln>
            <a:noFill/>
          </a:ln>
        </p:spPr>
      </p:pic>
      <p:pic>
        <p:nvPicPr>
          <p:cNvPr id="63" name="Shape 63"/>
          <p:cNvPicPr preferRelativeResize="0"/>
          <p:nvPr/>
        </p:nvPicPr>
        <p:blipFill>
          <a:blip r:embed="rId5">
            <a:alphaModFix/>
          </a:blip>
          <a:stretch>
            <a:fillRect/>
          </a:stretch>
        </p:blipFill>
        <p:spPr>
          <a:xfrm>
            <a:off x="412750" y="2465900"/>
            <a:ext cx="9747250" cy="4254474"/>
          </a:xfrm>
          <a:prstGeom prst="rect">
            <a:avLst/>
          </a:prstGeom>
          <a:noFill/>
          <a:ln>
            <a:noFill/>
          </a:ln>
        </p:spPr>
      </p:pic>
      <p:pic>
        <p:nvPicPr>
          <p:cNvPr id="64" name="Shape 64"/>
          <p:cNvPicPr preferRelativeResize="0"/>
          <p:nvPr/>
        </p:nvPicPr>
        <p:blipFill>
          <a:blip r:embed="rId6">
            <a:alphaModFix/>
          </a:blip>
          <a:stretch>
            <a:fillRect/>
          </a:stretch>
        </p:blipFill>
        <p:spPr>
          <a:xfrm>
            <a:off x="317500" y="2370650"/>
            <a:ext cx="2561149" cy="2571750"/>
          </a:xfrm>
          <a:prstGeom prst="rect">
            <a:avLst/>
          </a:prstGeom>
          <a:noFill/>
          <a:ln>
            <a:noFill/>
          </a:ln>
        </p:spPr>
      </p:pic>
      <p:pic>
        <p:nvPicPr>
          <p:cNvPr id="65" name="Shape 65"/>
          <p:cNvPicPr preferRelativeResize="0"/>
          <p:nvPr/>
        </p:nvPicPr>
        <p:blipFill>
          <a:blip r:embed="rId7">
            <a:alphaModFix/>
          </a:blip>
          <a:stretch>
            <a:fillRect/>
          </a:stretch>
        </p:blipFill>
        <p:spPr>
          <a:xfrm>
            <a:off x="1280575" y="762000"/>
            <a:ext cx="3873500" cy="1905000"/>
          </a:xfrm>
          <a:prstGeom prst="rect">
            <a:avLst/>
          </a:prstGeom>
          <a:noFill/>
          <a:ln>
            <a:noFill/>
          </a:ln>
        </p:spPr>
      </p:pic>
      <p:sp>
        <p:nvSpPr>
          <p:cNvPr id="66" name="Shape 66"/>
          <p:cNvSpPr txBox="1"/>
          <p:nvPr/>
        </p:nvSpPr>
        <p:spPr>
          <a:xfrm>
            <a:off x="2472950" y="1236475"/>
            <a:ext cx="2665575" cy="622999"/>
          </a:xfrm>
          <a:prstGeom prst="rect">
            <a:avLst/>
          </a:prstGeom>
          <a:noFill/>
          <a:ln>
            <a:noFill/>
          </a:ln>
        </p:spPr>
        <p:txBody>
          <a:bodyPr anchorCtr="0" anchor="t" bIns="38100" lIns="38100" rIns="38100" tIns="38100">
            <a:noAutofit/>
          </a:bodyPr>
          <a:lstStyle/>
          <a:p>
            <a:pPr indent="0" lvl="0" marL="0" marR="0" algn="l">
              <a:lnSpc>
                <a:spcPct val="119921"/>
              </a:lnSpc>
              <a:spcBef>
                <a:spcPts val="0"/>
              </a:spcBef>
              <a:spcAft>
                <a:spcPts val="0"/>
              </a:spcAft>
              <a:buNone/>
            </a:pPr>
            <a:r>
              <a:rPr lang="en-US" sz="3555">
                <a:solidFill>
                  <a:srgbClr val="000000"/>
                </a:solidFill>
                <a:latin typeface="Arial"/>
                <a:ea typeface="Arial"/>
                <a:cs typeface="Arial"/>
                <a:sym typeface="Arial"/>
              </a:rPr>
              <a:t>HIPAA!</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Shape 71"/>
          <p:cNvSpPr txBox="1"/>
          <p:nvPr>
            <p:ph type="title"/>
          </p:nvPr>
        </p:nvSpPr>
        <p:spPr>
          <a:xfrm>
            <a:off x="610300" y="1321150"/>
            <a:ext cx="9015574" cy="1159224"/>
          </a:xfrm>
          <a:prstGeom prst="rect">
            <a:avLst/>
          </a:prstGeom>
          <a:noFill/>
          <a:ln>
            <a:noFill/>
          </a:ln>
        </p:spPr>
        <p:txBody>
          <a:bodyPr anchorCtr="0" anchor="ctr" bIns="38100" lIns="38100" rIns="38100" tIns="38100">
            <a:noAutofit/>
          </a:bodyPr>
          <a:lstStyle/>
          <a:p>
            <a:pPr indent="0" lvl="0" marL="0" marR="0" algn="ctr">
              <a:lnSpc>
                <a:spcPct val="120000"/>
              </a:lnSpc>
              <a:spcBef>
                <a:spcPts val="0"/>
              </a:spcBef>
              <a:spcAft>
                <a:spcPts val="0"/>
              </a:spcAft>
              <a:buNone/>
            </a:pPr>
            <a:r>
              <a:rPr lang="en-US" sz="4444">
                <a:solidFill>
                  <a:srgbClr val="DEDEDE"/>
                </a:solidFill>
                <a:latin typeface="Arial"/>
                <a:ea typeface="Arial"/>
                <a:cs typeface="Arial"/>
                <a:sym typeface="Arial"/>
              </a:rPr>
              <a:t>Threats to business assets </a:t>
            </a:r>
          </a:p>
        </p:txBody>
      </p:sp>
      <p:sp>
        <p:nvSpPr>
          <p:cNvPr id="72" name="Shape 72"/>
          <p:cNvSpPr txBox="1"/>
          <p:nvPr/>
        </p:nvSpPr>
        <p:spPr>
          <a:xfrm>
            <a:off x="610300" y="2550575"/>
            <a:ext cx="9015574" cy="477872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Patient records &amp; information</a:t>
            </a:r>
          </a:p>
          <a:p>
            <a:pPr indent="-234244" lvl="1" marL="762000" marR="0" algn="l">
              <a:lnSpc>
                <a:spcPct val="120192"/>
              </a:lnSpc>
              <a:spcBef>
                <a:spcPts val="250"/>
              </a:spcBef>
              <a:spcAft>
                <a:spcPts val="0"/>
              </a:spcAft>
              <a:buClr>
                <a:srgbClr val="438086"/>
              </a:buClr>
              <a:buSzPct val="99616"/>
              <a:buFont typeface="Courier New"/>
              <a:buChar char="o"/>
            </a:pPr>
            <a:r>
              <a:rPr lang="en-US" sz="2888" u="sng">
                <a:solidFill>
                  <a:srgbClr val="438086"/>
                </a:solidFill>
                <a:latin typeface="Arial"/>
                <a:ea typeface="Arial"/>
                <a:cs typeface="Arial"/>
                <a:sym typeface="Arial"/>
              </a:rPr>
              <a:t>Thievery</a:t>
            </a:r>
            <a:r>
              <a:rPr lang="en-US" sz="2888">
                <a:solidFill>
                  <a:srgbClr val="438086"/>
                </a:solidFill>
                <a:latin typeface="Arial"/>
                <a:ea typeface="Arial"/>
                <a:cs typeface="Arial"/>
                <a:sym typeface="Arial"/>
              </a:rPr>
              <a:t>—confidentiality. </a:t>
            </a:r>
          </a:p>
          <a:p>
            <a:pPr indent="-234244" lvl="1" marL="762000" marR="0" algn="l">
              <a:lnSpc>
                <a:spcPct val="120192"/>
              </a:lnSpc>
              <a:spcBef>
                <a:spcPts val="250"/>
              </a:spcBef>
              <a:spcAft>
                <a:spcPts val="0"/>
              </a:spcAft>
              <a:buClr>
                <a:srgbClr val="438086"/>
              </a:buClr>
              <a:buSzPct val="99616"/>
              <a:buFont typeface="Courier New"/>
              <a:buChar char="o"/>
            </a:pPr>
            <a:r>
              <a:rPr lang="en-US" sz="2888" u="sng">
                <a:solidFill>
                  <a:srgbClr val="438086"/>
                </a:solidFill>
                <a:latin typeface="Arial"/>
                <a:ea typeface="Arial"/>
                <a:cs typeface="Arial"/>
                <a:sym typeface="Arial"/>
              </a:rPr>
              <a:t>Modification</a:t>
            </a:r>
            <a:r>
              <a:rPr lang="en-US" sz="2888">
                <a:solidFill>
                  <a:srgbClr val="438086"/>
                </a:solidFill>
                <a:latin typeface="Arial"/>
                <a:ea typeface="Arial"/>
                <a:cs typeface="Arial"/>
                <a:sym typeface="Arial"/>
              </a:rPr>
              <a:t> –integrity.</a:t>
            </a:r>
          </a:p>
          <a:p>
            <a:pPr indent="-234244" lvl="1" marL="762000" marR="0" algn="l">
              <a:lnSpc>
                <a:spcPct val="120192"/>
              </a:lnSpc>
              <a:spcBef>
                <a:spcPts val="250"/>
              </a:spcBef>
              <a:spcAft>
                <a:spcPts val="0"/>
              </a:spcAft>
              <a:buClr>
                <a:srgbClr val="438086"/>
              </a:buClr>
              <a:buSzPct val="99616"/>
              <a:buFont typeface="Courier New"/>
              <a:buChar char="o"/>
            </a:pPr>
            <a:r>
              <a:rPr lang="en-US" sz="2888" u="sng">
                <a:solidFill>
                  <a:srgbClr val="438086"/>
                </a:solidFill>
                <a:latin typeface="Arial"/>
                <a:ea typeface="Arial"/>
                <a:cs typeface="Arial"/>
                <a:sym typeface="Arial"/>
              </a:rPr>
              <a:t>Destruction of records</a:t>
            </a:r>
            <a:r>
              <a:rPr lang="en-US" sz="2888">
                <a:solidFill>
                  <a:srgbClr val="438086"/>
                </a:solidFill>
                <a:latin typeface="Arial"/>
                <a:ea typeface="Arial"/>
                <a:cs typeface="Arial"/>
                <a:sym typeface="Arial"/>
              </a:rPr>
              <a:t>—availability. </a:t>
            </a:r>
          </a:p>
          <a:p>
            <a:pPr indent="-248355" lvl="0" marL="381000" marR="0" algn="l">
              <a:lnSpc>
                <a:spcPct val="120089"/>
              </a:lnSpc>
              <a:spcBef>
                <a:spcPts val="250"/>
              </a:spcBef>
              <a:spcAft>
                <a:spcPts val="0"/>
              </a:spcAft>
              <a:buClr>
                <a:srgbClr val="FFFFFF"/>
              </a:buClr>
              <a:buSzPct val="100358"/>
              <a:buFont typeface="Arial"/>
              <a:buChar char="●"/>
            </a:pPr>
            <a:r>
              <a:rPr lang="en-US" sz="3111">
                <a:solidFill>
                  <a:srgbClr val="FFFFFF"/>
                </a:solidFill>
                <a:latin typeface="Arial"/>
                <a:ea typeface="Arial"/>
                <a:cs typeface="Arial"/>
                <a:sym typeface="Arial"/>
              </a:rPr>
              <a:t>Computer Systems </a:t>
            </a:r>
          </a:p>
          <a:p>
            <a:pPr indent="-234244" lvl="1" marL="762000" marR="0" algn="l">
              <a:lnSpc>
                <a:spcPct val="120192"/>
              </a:lnSpc>
              <a:spcBef>
                <a:spcPts val="250"/>
              </a:spcBef>
              <a:spcAft>
                <a:spcPts val="0"/>
              </a:spcAft>
              <a:buClr>
                <a:srgbClr val="438086"/>
              </a:buClr>
              <a:buSzPct val="99616"/>
              <a:buFont typeface="Courier New"/>
              <a:buChar char="o"/>
            </a:pPr>
            <a:r>
              <a:rPr lang="en-US" sz="2888" u="sng">
                <a:solidFill>
                  <a:srgbClr val="438086"/>
                </a:solidFill>
                <a:latin typeface="Arial"/>
                <a:ea typeface="Arial"/>
                <a:cs typeface="Arial"/>
                <a:sym typeface="Arial"/>
              </a:rPr>
              <a:t>Intrusion</a:t>
            </a:r>
            <a:r>
              <a:rPr lang="en-US" sz="2888">
                <a:solidFill>
                  <a:srgbClr val="438086"/>
                </a:solidFill>
                <a:latin typeface="Arial"/>
                <a:ea typeface="Arial"/>
                <a:cs typeface="Arial"/>
                <a:sym typeface="Arial"/>
              </a:rPr>
              <a:t>—confidentiality. </a:t>
            </a:r>
          </a:p>
          <a:p>
            <a:pPr indent="-234244" lvl="1" marL="762000" marR="0" algn="l">
              <a:lnSpc>
                <a:spcPct val="120192"/>
              </a:lnSpc>
              <a:spcBef>
                <a:spcPts val="250"/>
              </a:spcBef>
              <a:spcAft>
                <a:spcPts val="0"/>
              </a:spcAft>
              <a:buClr>
                <a:srgbClr val="438086"/>
              </a:buClr>
              <a:buSzPct val="99616"/>
              <a:buFont typeface="Courier New"/>
              <a:buChar char="o"/>
            </a:pPr>
            <a:r>
              <a:rPr lang="en-US" sz="2888" u="sng">
                <a:solidFill>
                  <a:srgbClr val="438086"/>
                </a:solidFill>
                <a:latin typeface="Arial"/>
                <a:ea typeface="Arial"/>
                <a:cs typeface="Arial"/>
                <a:sym typeface="Arial"/>
              </a:rPr>
              <a:t>Malicious code</a:t>
            </a:r>
            <a:r>
              <a:rPr lang="en-US" sz="2888">
                <a:solidFill>
                  <a:srgbClr val="438086"/>
                </a:solidFill>
                <a:latin typeface="Arial"/>
                <a:ea typeface="Arial"/>
                <a:cs typeface="Arial"/>
                <a:sym typeface="Arial"/>
              </a:rPr>
              <a:t>– integrity.</a:t>
            </a:r>
          </a:p>
          <a:p>
            <a:pPr indent="-234244" lvl="1" marL="762000" marR="0" algn="l">
              <a:lnSpc>
                <a:spcPct val="120192"/>
              </a:lnSpc>
              <a:spcBef>
                <a:spcPts val="250"/>
              </a:spcBef>
              <a:spcAft>
                <a:spcPts val="0"/>
              </a:spcAft>
              <a:buClr>
                <a:srgbClr val="438086"/>
              </a:buClr>
              <a:buSzPct val="99616"/>
              <a:buFont typeface="Courier New"/>
              <a:buChar char="o"/>
            </a:pPr>
            <a:r>
              <a:rPr lang="en-US" sz="2888" u="sng">
                <a:solidFill>
                  <a:srgbClr val="438086"/>
                </a:solidFill>
                <a:latin typeface="Arial"/>
                <a:ea typeface="Arial"/>
                <a:cs typeface="Arial"/>
                <a:sym typeface="Arial"/>
              </a:rPr>
              <a:t>Theft of computer systems ,DOS attacks, or destruction of servers</a:t>
            </a:r>
            <a:r>
              <a:rPr lang="en-US" sz="2888">
                <a:solidFill>
                  <a:srgbClr val="438086"/>
                </a:solidFill>
                <a:latin typeface="Arial"/>
                <a:ea typeface="Arial"/>
                <a:cs typeface="Arial"/>
                <a:sym typeface="Arial"/>
              </a:rPr>
              <a:t>-availability. </a:t>
            </a:r>
          </a:p>
          <a:p>
            <a:pPr indent="-50800" lvl="1" marL="762000" marR="0" algn="l">
              <a:lnSpc>
                <a:spcPct val="120192"/>
              </a:lnSpc>
              <a:spcBef>
                <a:spcPts val="250"/>
              </a:spcBef>
              <a:spcAft>
                <a:spcPts val="0"/>
              </a:spcAft>
              <a:buClr>
                <a:srgbClr val="438086"/>
              </a:buClr>
              <a:buNone/>
            </a:pPr>
            <a:r>
              <a:t/>
            </a:r>
            <a:endParaRPr sz="2888">
              <a:solidFill>
                <a:srgbClr val="438086"/>
              </a:solidFill>
              <a:latin typeface="Arial"/>
              <a:ea typeface="Arial"/>
              <a:cs typeface="Arial"/>
              <a:sym typeface="Arial"/>
            </a:endParaRPr>
          </a:p>
          <a:p>
            <a:pPr indent="-50800" lvl="1" marL="762000" marR="0" algn="l">
              <a:lnSpc>
                <a:spcPct val="120192"/>
              </a:lnSpc>
              <a:spcBef>
                <a:spcPts val="250"/>
              </a:spcBef>
              <a:spcAft>
                <a:spcPts val="0"/>
              </a:spcAft>
              <a:buClr>
                <a:srgbClr val="438086"/>
              </a:buClr>
              <a:buNone/>
            </a:pPr>
            <a:r>
              <a:t/>
            </a:r>
            <a:endParaRPr sz="2888">
              <a:solidFill>
                <a:srgbClr val="438086"/>
              </a:solidFill>
              <a:latin typeface="Arial"/>
              <a:ea typeface="Arial"/>
              <a:cs typeface="Arial"/>
              <a:sym typeface="A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Shape 77"/>
          <p:cNvSpPr txBox="1"/>
          <p:nvPr>
            <p:ph type="title"/>
          </p:nvPr>
        </p:nvSpPr>
        <p:spPr>
          <a:xfrm>
            <a:off x="610300" y="1321150"/>
            <a:ext cx="9015574" cy="1166336"/>
          </a:xfrm>
          <a:prstGeom prst="rect">
            <a:avLst/>
          </a:prstGeom>
          <a:noFill/>
          <a:ln>
            <a:noFill/>
          </a:ln>
        </p:spPr>
        <p:txBody>
          <a:bodyPr anchorCtr="0" anchor="ctr" bIns="38100" lIns="38100" rIns="38100" tIns="38100">
            <a:noAutofit/>
          </a:bodyPr>
          <a:lstStyle/>
          <a:p>
            <a:pPr indent="0" lvl="0" marL="0" marR="0" algn="ctr">
              <a:lnSpc>
                <a:spcPct val="120000"/>
              </a:lnSpc>
              <a:spcBef>
                <a:spcPts val="0"/>
              </a:spcBef>
              <a:spcAft>
                <a:spcPts val="0"/>
              </a:spcAft>
              <a:buNone/>
            </a:pPr>
            <a:r>
              <a:rPr lang="en-US" sz="4444">
                <a:solidFill>
                  <a:srgbClr val="DEDEDE"/>
                </a:solidFill>
                <a:latin typeface="Arial"/>
                <a:ea typeface="Arial"/>
                <a:cs typeface="Arial"/>
                <a:sym typeface="Arial"/>
              </a:rPr>
              <a:t>Threats to business assets</a:t>
            </a:r>
            <a:br>
              <a:rPr lang="en-US" sz="4444">
                <a:solidFill>
                  <a:srgbClr val="DEDEDE"/>
                </a:solidFill>
                <a:latin typeface="Arial"/>
                <a:ea typeface="Arial"/>
                <a:cs typeface="Arial"/>
                <a:sym typeface="Arial"/>
              </a:rPr>
            </a:br>
            <a:r>
              <a:rPr i="1" lang="en-US" sz="1777">
                <a:solidFill>
                  <a:srgbClr val="DEDEDE"/>
                </a:solidFill>
                <a:latin typeface="Arial"/>
                <a:ea typeface="Arial"/>
                <a:cs typeface="Arial"/>
                <a:sym typeface="Arial"/>
              </a:rPr>
              <a:t>(continued) </a:t>
            </a:r>
          </a:p>
        </p:txBody>
      </p:sp>
      <p:sp>
        <p:nvSpPr>
          <p:cNvPr id="78" name="Shape 78"/>
          <p:cNvSpPr txBox="1"/>
          <p:nvPr/>
        </p:nvSpPr>
        <p:spPr>
          <a:xfrm>
            <a:off x="610300" y="2550575"/>
            <a:ext cx="9015574" cy="477872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RX drugs</a:t>
            </a:r>
          </a:p>
          <a:p>
            <a:pPr indent="-234244" lvl="1" marL="762000" marR="0" algn="l">
              <a:lnSpc>
                <a:spcPct val="120192"/>
              </a:lnSpc>
              <a:spcBef>
                <a:spcPts val="250"/>
              </a:spcBef>
              <a:spcAft>
                <a:spcPts val="0"/>
              </a:spcAft>
              <a:buClr>
                <a:srgbClr val="438086"/>
              </a:buClr>
              <a:buSzPct val="99616"/>
              <a:buFont typeface="Courier New"/>
              <a:buChar char="o"/>
            </a:pPr>
            <a:r>
              <a:rPr lang="en-US" sz="2888">
                <a:solidFill>
                  <a:srgbClr val="438086"/>
                </a:solidFill>
                <a:latin typeface="Arial"/>
                <a:ea typeface="Arial"/>
                <a:cs typeface="Arial"/>
                <a:sym typeface="Arial"/>
              </a:rPr>
              <a:t>Thievery—availability.</a:t>
            </a:r>
          </a:p>
          <a:p>
            <a:pPr indent="-234244" lvl="1" marL="762000" marR="0" algn="l">
              <a:lnSpc>
                <a:spcPct val="120192"/>
              </a:lnSpc>
              <a:spcBef>
                <a:spcPts val="250"/>
              </a:spcBef>
              <a:spcAft>
                <a:spcPts val="0"/>
              </a:spcAft>
              <a:buClr>
                <a:srgbClr val="438086"/>
              </a:buClr>
              <a:buSzPct val="99616"/>
              <a:buFont typeface="Courier New"/>
              <a:buChar char="o"/>
            </a:pPr>
            <a:r>
              <a:rPr lang="en-US" sz="2888">
                <a:solidFill>
                  <a:srgbClr val="438086"/>
                </a:solidFill>
                <a:latin typeface="Arial"/>
                <a:ea typeface="Arial"/>
                <a:cs typeface="Arial"/>
                <a:sym typeface="Arial"/>
              </a:rPr>
              <a:t>Tampering – integrity. </a:t>
            </a:r>
          </a:p>
          <a:p>
            <a:pPr indent="-50800" lvl="1" marL="762000" marR="0" algn="l">
              <a:lnSpc>
                <a:spcPct val="120192"/>
              </a:lnSpc>
              <a:spcBef>
                <a:spcPts val="250"/>
              </a:spcBef>
              <a:spcAft>
                <a:spcPts val="0"/>
              </a:spcAft>
              <a:buClr>
                <a:srgbClr val="438086"/>
              </a:buClr>
              <a:buNone/>
            </a:pPr>
            <a:r>
              <a:t/>
            </a:r>
            <a:endParaRPr sz="2888">
              <a:solidFill>
                <a:srgbClr val="438086"/>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