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7620000" cx="10160000"/>
  <p:notesSz cx="7620000" cy="10160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762000" y="4826000"/>
            <a:ext cx="6096000" cy="45720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 name="Shape 19"/>
        <p:cNvGrpSpPr/>
        <p:nvPr/>
      </p:nvGrpSpPr>
      <p:grpSpPr>
        <a:xfrm>
          <a:off x="0" y="0"/>
          <a:ext cx="0" cy="0"/>
          <a:chOff x="0" y="0"/>
          <a:chExt cx="0" cy="0"/>
        </a:xfrm>
      </p:grpSpPr>
      <p:sp>
        <p:nvSpPr>
          <p:cNvPr id="20" name="Shape 2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21" name="Shape 2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32" name="Shape 32"/>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51" name="Shape 5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270250" y="762000"/>
            <a:ext cx="5080250" cy="3809999"/>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762000" y="4826000"/>
            <a:ext cx="6096000" cy="4572000"/>
          </a:xfrm>
          <a:prstGeom prst="rect">
            <a:avLst/>
          </a:prstGeom>
        </p:spPr>
        <p:txBody>
          <a:bodyPr anchorCtr="0" anchor="t" bIns="91425" lIns="91425" rIns="91425" tIns="91425">
            <a:noAutofit/>
          </a:bodyPr>
          <a:lstStyle/>
          <a:p>
            <a:pPr lvl="0">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914400" y="3048000"/>
            <a:ext cx="8331200" cy="1219199"/>
          </a:xfrm>
          <a:prstGeom prst="rect">
            <a:avLst/>
          </a:prstGeom>
          <a:noFill/>
          <a:ln>
            <a:noFill/>
          </a:ln>
        </p:spPr>
        <p:txBody>
          <a:bodyPr anchorCtr="0" anchor="t"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9" name="Shape 9"/>
          <p:cNvSpPr txBox="1"/>
          <p:nvPr>
            <p:ph idx="1" type="subTitle"/>
          </p:nvPr>
        </p:nvSpPr>
        <p:spPr>
          <a:xfrm>
            <a:off x="1828800" y="4572000"/>
            <a:ext cx="6502399" cy="914400"/>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2" name="Shape 12"/>
          <p:cNvSpPr txBox="1"/>
          <p:nvPr>
            <p:ph idx="1" type="body"/>
          </p:nvPr>
        </p:nvSpPr>
        <p:spPr>
          <a:xfrm>
            <a:off x="304800" y="1828800"/>
            <a:ext cx="9550400"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304800" y="304800"/>
            <a:ext cx="9550400" cy="914400"/>
          </a:xfrm>
          <a:prstGeom prst="rect">
            <a:avLst/>
          </a:prstGeom>
          <a:noFill/>
          <a:ln>
            <a:noFill/>
          </a:ln>
        </p:spPr>
        <p:txBody>
          <a:bodyPr anchorCtr="0" anchor="t" bIns="91425" lIns="91425" rIns="91425" tIns="91425"/>
          <a:lstStyle>
            <a:lvl1pPr lvl="0">
              <a:spcBef>
                <a:spcPts val="0"/>
              </a:spcBef>
              <a:buSzPct val="99224"/>
              <a:defRPr sz="4266"/>
            </a:lvl1pPr>
            <a:lvl2pPr lvl="1">
              <a:spcBef>
                <a:spcPts val="0"/>
              </a:spcBef>
              <a:buSzPct val="99224"/>
              <a:defRPr sz="4266"/>
            </a:lvl2pPr>
            <a:lvl3pPr lvl="2">
              <a:spcBef>
                <a:spcPts val="0"/>
              </a:spcBef>
              <a:buSzPct val="99224"/>
              <a:defRPr sz="4266"/>
            </a:lvl3pPr>
            <a:lvl4pPr lvl="3">
              <a:spcBef>
                <a:spcPts val="0"/>
              </a:spcBef>
              <a:buSzPct val="99224"/>
              <a:defRPr sz="4266"/>
            </a:lvl4pPr>
            <a:lvl5pPr lvl="4">
              <a:spcBef>
                <a:spcPts val="0"/>
              </a:spcBef>
              <a:buSzPct val="99224"/>
              <a:defRPr sz="4266"/>
            </a:lvl5pPr>
            <a:lvl6pPr lvl="5">
              <a:spcBef>
                <a:spcPts val="0"/>
              </a:spcBef>
              <a:buSzPct val="99224"/>
              <a:defRPr sz="4266"/>
            </a:lvl6pPr>
            <a:lvl7pPr lvl="6">
              <a:spcBef>
                <a:spcPts val="0"/>
              </a:spcBef>
              <a:buSzPct val="99224"/>
              <a:defRPr sz="4266"/>
            </a:lvl7pPr>
            <a:lvl8pPr lvl="7">
              <a:spcBef>
                <a:spcPts val="0"/>
              </a:spcBef>
              <a:buSzPct val="99224"/>
              <a:defRPr sz="4266"/>
            </a:lvl8pPr>
            <a:lvl9pPr lvl="8">
              <a:spcBef>
                <a:spcPts val="0"/>
              </a:spcBef>
              <a:buSzPct val="99224"/>
              <a:defRPr sz="4266"/>
            </a:lvl9pPr>
          </a:lstStyle>
          <a:p/>
        </p:txBody>
      </p:sp>
      <p:sp>
        <p:nvSpPr>
          <p:cNvPr id="15" name="Shape 15"/>
          <p:cNvSpPr txBox="1"/>
          <p:nvPr>
            <p:ph idx="1" type="body"/>
          </p:nvPr>
        </p:nvSpPr>
        <p:spPr>
          <a:xfrm>
            <a:off x="30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
        <p:nvSpPr>
          <p:cNvPr id="16" name="Shape 16"/>
          <p:cNvSpPr txBox="1"/>
          <p:nvPr>
            <p:ph idx="2" type="body"/>
          </p:nvPr>
        </p:nvSpPr>
        <p:spPr>
          <a:xfrm>
            <a:off x="5384800" y="1828800"/>
            <a:ext cx="4470399" cy="5486399"/>
          </a:xfrm>
          <a:prstGeom prst="rect">
            <a:avLst/>
          </a:prstGeom>
          <a:noFill/>
          <a:ln>
            <a:noFill/>
          </a:ln>
        </p:spPr>
        <p:txBody>
          <a:bodyPr anchorCtr="0" anchor="t" bIns="91425" lIns="91425" rIns="91425" tIns="91425"/>
          <a:lstStyle>
            <a:lvl1pPr lvl="0">
              <a:spcBef>
                <a:spcPts val="0"/>
              </a:spcBef>
              <a:buSzPct val="98765"/>
              <a:defRPr sz="2666"/>
            </a:lvl1pPr>
            <a:lvl2pPr lvl="1">
              <a:spcBef>
                <a:spcPts val="0"/>
              </a:spcBef>
              <a:buSzPct val="98765"/>
              <a:defRPr sz="2666"/>
            </a:lvl2pPr>
            <a:lvl3pPr lvl="2">
              <a:spcBef>
                <a:spcPts val="0"/>
              </a:spcBef>
              <a:buSzPct val="98765"/>
              <a:defRPr sz="2666"/>
            </a:lvl3pPr>
            <a:lvl4pPr lvl="3">
              <a:spcBef>
                <a:spcPts val="0"/>
              </a:spcBef>
              <a:buSzPct val="98765"/>
              <a:defRPr sz="2666"/>
            </a:lvl4pPr>
            <a:lvl5pPr lvl="4">
              <a:spcBef>
                <a:spcPts val="0"/>
              </a:spcBef>
              <a:buSzPct val="98765"/>
              <a:defRPr sz="2666"/>
            </a:lvl5pPr>
            <a:lvl6pPr lvl="5">
              <a:spcBef>
                <a:spcPts val="0"/>
              </a:spcBef>
              <a:buSzPct val="98765"/>
              <a:defRPr sz="2666"/>
            </a:lvl6pPr>
            <a:lvl7pPr lvl="6">
              <a:spcBef>
                <a:spcPts val="0"/>
              </a:spcBef>
              <a:buSzPct val="98765"/>
              <a:defRPr sz="2666"/>
            </a:lvl7pPr>
            <a:lvl8pPr lvl="7">
              <a:spcBef>
                <a:spcPts val="0"/>
              </a:spcBef>
              <a:buSzPct val="98765"/>
              <a:defRPr sz="2666"/>
            </a:lvl8pPr>
            <a:lvl9pPr lvl="8">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 name="Shape 17"/>
        <p:cNvGrpSpPr/>
        <p:nvPr/>
      </p:nvGrpSpPr>
      <p:grpSpPr>
        <a:xfrm>
          <a:off x="0" y="0"/>
          <a:ext cx="0" cy="0"/>
          <a:chOff x="0" y="0"/>
          <a:chExt cx="0" cy="0"/>
        </a:xfrm>
      </p:grpSpPr>
      <p:sp>
        <p:nvSpPr>
          <p:cNvPr id="18" name="Shape 18"/>
          <p:cNvSpPr txBox="1"/>
          <p:nvPr>
            <p:ph idx="1" type="body"/>
          </p:nvPr>
        </p:nvSpPr>
        <p:spPr>
          <a:xfrm>
            <a:off x="304800" y="6705600"/>
            <a:ext cx="9550400" cy="609599"/>
          </a:xfrm>
          <a:prstGeom prst="rect">
            <a:avLst/>
          </a:prstGeom>
          <a:noFill/>
          <a:ln>
            <a:noFill/>
          </a:ln>
        </p:spPr>
        <p:txBody>
          <a:bodyPr anchorCtr="0" anchor="t" bIns="91425" lIns="91425" rIns="91425" tIns="91425"/>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8.png"/><Relationship Id="rId4" Type="http://schemas.openxmlformats.org/officeDocument/2006/relationships/image" Target="../media/image05.jpg"/><Relationship Id="rId5" Type="http://schemas.openxmlformats.org/officeDocument/2006/relationships/image" Target="../media/image00.png"/><Relationship Id="rId6" Type="http://schemas.openxmlformats.org/officeDocument/2006/relationships/image" Target="../media/image10.png"/><Relationship Id="rId7"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3.png"/><Relationship Id="rId6" Type="http://schemas.openxmlformats.org/officeDocument/2006/relationships/image" Target="../media/image04.png"/><Relationship Id="rId7"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0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2" name="Shape 22"/>
        <p:cNvGrpSpPr/>
        <p:nvPr/>
      </p:nvGrpSpPr>
      <p:grpSpPr>
        <a:xfrm>
          <a:off x="0" y="0"/>
          <a:ext cx="0" cy="0"/>
          <a:chOff x="0" y="0"/>
          <a:chExt cx="0" cy="0"/>
        </a:xfrm>
      </p:grpSpPr>
      <p:pic>
        <p:nvPicPr>
          <p:cNvPr id="23" name="Shape 23"/>
          <p:cNvPicPr preferRelativeResize="0"/>
          <p:nvPr/>
        </p:nvPicPr>
        <p:blipFill>
          <a:blip r:embed="rId4">
            <a:alphaModFix/>
          </a:blip>
          <a:stretch>
            <a:fillRect/>
          </a:stretch>
        </p:blipFill>
        <p:spPr>
          <a:xfrm>
            <a:off x="5249325" y="0"/>
            <a:ext cx="4910650" cy="3735900"/>
          </a:xfrm>
          <a:prstGeom prst="rect">
            <a:avLst/>
          </a:prstGeom>
          <a:noFill/>
          <a:ln>
            <a:noFill/>
          </a:ln>
        </p:spPr>
      </p:pic>
      <p:pic>
        <p:nvPicPr>
          <p:cNvPr id="24" name="Shape 24"/>
          <p:cNvPicPr preferRelativeResize="0"/>
          <p:nvPr/>
        </p:nvPicPr>
        <p:blipFill>
          <a:blip r:embed="rId5">
            <a:alphaModFix/>
          </a:blip>
          <a:stretch>
            <a:fillRect/>
          </a:stretch>
        </p:blipFill>
        <p:spPr>
          <a:xfrm>
            <a:off x="0" y="0"/>
            <a:ext cx="5270500" cy="3735900"/>
          </a:xfrm>
          <a:prstGeom prst="rect">
            <a:avLst/>
          </a:prstGeom>
          <a:noFill/>
          <a:ln>
            <a:noFill/>
          </a:ln>
        </p:spPr>
      </p:pic>
      <p:sp>
        <p:nvSpPr>
          <p:cNvPr id="25" name="Shape 25"/>
          <p:cNvSpPr txBox="1"/>
          <p:nvPr>
            <p:ph idx="1" type="subTitle"/>
          </p:nvPr>
        </p:nvSpPr>
        <p:spPr>
          <a:xfrm>
            <a:off x="271625" y="4115150"/>
            <a:ext cx="10031574" cy="1921225"/>
          </a:xfrm>
          <a:prstGeom prst="rect">
            <a:avLst/>
          </a:prstGeom>
          <a:noFill/>
          <a:ln>
            <a:noFill/>
          </a:ln>
        </p:spPr>
        <p:txBody>
          <a:bodyPr anchorCtr="0" anchor="b" bIns="38100" lIns="38100" rIns="38100" tIns="38100">
            <a:noAutofit/>
          </a:bodyPr>
          <a:lstStyle/>
          <a:p>
            <a:pPr indent="0" lvl="0" marL="0" marR="0" algn="ctr">
              <a:lnSpc>
                <a:spcPct val="119791"/>
              </a:lnSpc>
              <a:spcBef>
                <a:spcPts val="0"/>
              </a:spcBef>
              <a:spcAft>
                <a:spcPts val="0"/>
              </a:spcAft>
              <a:buNone/>
            </a:pPr>
            <a:r>
              <a:rPr lang="en-US" sz="2666">
                <a:solidFill>
                  <a:srgbClr val="443329"/>
                </a:solidFill>
                <a:latin typeface="Arial"/>
                <a:ea typeface="Arial"/>
                <a:cs typeface="Arial"/>
                <a:sym typeface="Arial"/>
              </a:rPr>
              <a:t>The capacity for self determined choice. </a:t>
            </a:r>
          </a:p>
        </p:txBody>
      </p:sp>
      <p:pic>
        <p:nvPicPr>
          <p:cNvPr id="26" name="Shape 26"/>
          <p:cNvPicPr preferRelativeResize="0"/>
          <p:nvPr/>
        </p:nvPicPr>
        <p:blipFill>
          <a:blip r:embed="rId6">
            <a:alphaModFix/>
          </a:blip>
          <a:stretch>
            <a:fillRect/>
          </a:stretch>
        </p:blipFill>
        <p:spPr>
          <a:xfrm>
            <a:off x="2254250" y="1714500"/>
            <a:ext cx="5905500" cy="3503075"/>
          </a:xfrm>
          <a:prstGeom prst="rect">
            <a:avLst/>
          </a:prstGeom>
          <a:noFill/>
          <a:ln>
            <a:noFill/>
          </a:ln>
        </p:spPr>
      </p:pic>
      <p:sp>
        <p:nvSpPr>
          <p:cNvPr id="27" name="Shape 27"/>
          <p:cNvSpPr txBox="1"/>
          <p:nvPr/>
        </p:nvSpPr>
        <p:spPr>
          <a:xfrm>
            <a:off x="4420300" y="7364225"/>
            <a:ext cx="1755399" cy="280799"/>
          </a:xfrm>
          <a:prstGeom prst="rect">
            <a:avLst/>
          </a:prstGeom>
          <a:noFill/>
          <a:ln>
            <a:noFill/>
          </a:ln>
        </p:spPr>
        <p:txBody>
          <a:bodyPr anchorCtr="0" anchor="t" bIns="38100" lIns="38100" rIns="38100" tIns="38100">
            <a:noAutofit/>
          </a:bodyPr>
          <a:lstStyle/>
          <a:p>
            <a:pPr indent="0" lvl="0" marL="0" marR="0" algn="l">
              <a:lnSpc>
                <a:spcPct val="119791"/>
              </a:lnSpc>
              <a:spcBef>
                <a:spcPts val="0"/>
              </a:spcBef>
              <a:spcAft>
                <a:spcPts val="0"/>
              </a:spcAft>
              <a:buNone/>
            </a:pPr>
            <a:r>
              <a:rPr i="1" lang="en-US" sz="1333">
                <a:solidFill>
                  <a:srgbClr val="000000"/>
                </a:solidFill>
                <a:latin typeface="Arial"/>
                <a:ea typeface="Arial"/>
                <a:cs typeface="Arial"/>
                <a:sym typeface="Arial"/>
              </a:rPr>
              <a:t>10 Minute Presentation </a:t>
            </a:r>
          </a:p>
        </p:txBody>
      </p:sp>
      <p:pic>
        <p:nvPicPr>
          <p:cNvPr id="28" name="Shape 28"/>
          <p:cNvPicPr preferRelativeResize="0"/>
          <p:nvPr/>
        </p:nvPicPr>
        <p:blipFill>
          <a:blip r:embed="rId7">
            <a:alphaModFix/>
          </a:blip>
          <a:stretch>
            <a:fillRect/>
          </a:stretch>
        </p:blipFill>
        <p:spPr>
          <a:xfrm>
            <a:off x="2360075" y="2106075"/>
            <a:ext cx="6043075" cy="2582325"/>
          </a:xfrm>
          <a:prstGeom prst="rect">
            <a:avLst/>
          </a:prstGeom>
          <a:noFill/>
          <a:ln>
            <a:noFill/>
          </a:ln>
        </p:spPr>
      </p:pic>
      <p:sp>
        <p:nvSpPr>
          <p:cNvPr id="29" name="Shape 29"/>
          <p:cNvSpPr txBox="1"/>
          <p:nvPr/>
        </p:nvSpPr>
        <p:spPr>
          <a:xfrm>
            <a:off x="2472950" y="2167800"/>
            <a:ext cx="5882900" cy="2538574"/>
          </a:xfrm>
          <a:prstGeom prst="rect">
            <a:avLst/>
          </a:prstGeom>
          <a:noFill/>
          <a:ln>
            <a:noFill/>
          </a:ln>
        </p:spPr>
        <p:txBody>
          <a:bodyPr anchorCtr="0" anchor="t" bIns="38100" lIns="38100" rIns="38100" tIns="38100">
            <a:noAutofit/>
          </a:bodyPr>
          <a:lstStyle/>
          <a:p>
            <a:pPr indent="0" lvl="0" marL="0" marR="0" algn="ctr">
              <a:lnSpc>
                <a:spcPct val="119965"/>
              </a:lnSpc>
              <a:spcBef>
                <a:spcPts val="0"/>
              </a:spcBef>
              <a:spcAft>
                <a:spcPts val="0"/>
              </a:spcAft>
              <a:buNone/>
            </a:pPr>
            <a:r>
              <a:rPr b="1" i="1" lang="en-US" sz="8000">
                <a:solidFill>
                  <a:srgbClr val="000000"/>
                </a:solidFill>
                <a:latin typeface="Arial"/>
                <a:ea typeface="Arial"/>
                <a:cs typeface="Arial"/>
                <a:sym typeface="Arial"/>
              </a:rPr>
              <a:t>Group 6 presents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id="93" name="Shape 93"/>
          <p:cNvPicPr preferRelativeResize="0"/>
          <p:nvPr/>
        </p:nvPicPr>
        <p:blipFill>
          <a:blip r:embed="rId4">
            <a:alphaModFix/>
          </a:blip>
          <a:stretch>
            <a:fillRect/>
          </a:stretch>
        </p:blipFill>
        <p:spPr>
          <a:xfrm>
            <a:off x="105825" y="497400"/>
            <a:ext cx="9895399" cy="1291150"/>
          </a:xfrm>
          <a:prstGeom prst="rect">
            <a:avLst/>
          </a:prstGeom>
          <a:noFill/>
          <a:ln>
            <a:noFill/>
          </a:ln>
        </p:spPr>
      </p:pic>
      <p:sp>
        <p:nvSpPr>
          <p:cNvPr id="94" name="Shape 94"/>
          <p:cNvSpPr txBox="1"/>
          <p:nvPr/>
        </p:nvSpPr>
        <p:spPr>
          <a:xfrm>
            <a:off x="102300" y="1321150"/>
            <a:ext cx="9777575" cy="2005874"/>
          </a:xfrm>
          <a:prstGeom prst="rect">
            <a:avLst/>
          </a:prstGeom>
          <a:noFill/>
          <a:ln>
            <a:noFill/>
          </a:ln>
        </p:spPr>
        <p:txBody>
          <a:bodyPr anchorCtr="0" anchor="t" bIns="38100" lIns="38100" rIns="38100" tIns="38100">
            <a:noAutofit/>
          </a:bodyPr>
          <a:lstStyle/>
          <a:p>
            <a:pPr indent="0" lvl="0" marL="0" marR="0" algn="ctr">
              <a:lnSpc>
                <a:spcPct val="120138"/>
              </a:lnSpc>
              <a:spcBef>
                <a:spcPts val="0"/>
              </a:spcBef>
              <a:spcAft>
                <a:spcPts val="0"/>
              </a:spcAft>
              <a:buNone/>
            </a:pPr>
            <a:r>
              <a:rPr b="1" lang="en-US" sz="2000">
                <a:solidFill>
                  <a:srgbClr val="FFFFFF"/>
                </a:solidFill>
                <a:latin typeface="Arial"/>
                <a:ea typeface="Arial"/>
                <a:cs typeface="Arial"/>
                <a:sym typeface="Arial"/>
              </a:rPr>
              <a:t>You see there is only one constant. One universal. It is the only real truth. Causality. Action, reaction. Cause and effect.</a:t>
            </a:r>
          </a:p>
          <a:p>
            <a:pPr indent="0" lvl="0" marL="0" marR="0" algn="ctr">
              <a:lnSpc>
                <a:spcPct val="119642"/>
              </a:lnSpc>
              <a:spcBef>
                <a:spcPts val="281"/>
              </a:spcBef>
              <a:spcAft>
                <a:spcPts val="0"/>
              </a:spcAft>
              <a:buNone/>
            </a:pPr>
            <a:r>
              <a:rPr lang="en-US" sz="1555">
                <a:solidFill>
                  <a:srgbClr val="FFFFFF"/>
                </a:solidFill>
                <a:latin typeface="Arial"/>
                <a:ea typeface="Arial"/>
                <a:cs typeface="Arial"/>
                <a:sym typeface="Arial"/>
              </a:rPr>
              <a:t>-</a:t>
            </a:r>
            <a:r>
              <a:rPr i="1" lang="en-US" sz="1555">
                <a:solidFill>
                  <a:srgbClr val="FFFFFF"/>
                </a:solidFill>
                <a:latin typeface="Arial"/>
                <a:ea typeface="Arial"/>
                <a:cs typeface="Arial"/>
                <a:sym typeface="Arial"/>
              </a:rPr>
              <a:t>The Matrix Reloaded (2003)</a:t>
            </a:r>
          </a:p>
          <a:p>
            <a:pPr indent="0" lvl="0" marL="0" marR="0" algn="ctr">
              <a:lnSpc>
                <a:spcPct val="120138"/>
              </a:lnSpc>
              <a:spcBef>
                <a:spcPts val="365"/>
              </a:spcBef>
              <a:spcAft>
                <a:spcPts val="0"/>
              </a:spcAft>
              <a:buNone/>
            </a:pPr>
            <a:r>
              <a:t/>
            </a:r>
            <a:endParaRPr i="1" sz="2000">
              <a:solidFill>
                <a:srgbClr val="4E3B30"/>
              </a:solidFill>
              <a:latin typeface="Arial"/>
              <a:ea typeface="Arial"/>
              <a:cs typeface="Arial"/>
              <a:sym typeface="Arial"/>
            </a:endParaRPr>
          </a:p>
          <a:p>
            <a:pPr indent="0" lvl="0" marL="0" marR="0" algn="ctr">
              <a:lnSpc>
                <a:spcPct val="120138"/>
              </a:lnSpc>
              <a:spcBef>
                <a:spcPts val="365"/>
              </a:spcBef>
              <a:spcAft>
                <a:spcPts val="0"/>
              </a:spcAft>
              <a:buNone/>
            </a:pPr>
            <a:r>
              <a:t/>
            </a:r>
            <a:endParaRPr i="1" sz="2000">
              <a:solidFill>
                <a:srgbClr val="4E3B30"/>
              </a:solidFill>
              <a:latin typeface="Arial"/>
              <a:ea typeface="Arial"/>
              <a:cs typeface="Arial"/>
              <a:sym typeface="Arial"/>
            </a:endParaRPr>
          </a:p>
        </p:txBody>
      </p:sp>
      <p:sp>
        <p:nvSpPr>
          <p:cNvPr id="95" name="Shape 95"/>
          <p:cNvSpPr txBox="1"/>
          <p:nvPr/>
        </p:nvSpPr>
        <p:spPr>
          <a:xfrm>
            <a:off x="439200" y="2421800"/>
            <a:ext cx="9779349" cy="4589974"/>
          </a:xfrm>
          <a:prstGeom prst="rect">
            <a:avLst/>
          </a:prstGeom>
          <a:noFill/>
          <a:ln>
            <a:noFill/>
          </a:ln>
        </p:spPr>
        <p:txBody>
          <a:bodyPr anchorCtr="0" anchor="t" bIns="38100" lIns="38100" rIns="38100" tIns="38100">
            <a:noAutofit/>
          </a:bodyPr>
          <a:lstStyle/>
          <a:p>
            <a:pPr indent="-220133" lvl="0" marL="381000" marR="0" algn="l">
              <a:lnSpc>
                <a:spcPct val="119791"/>
              </a:lnSpc>
              <a:spcBef>
                <a:spcPts val="0"/>
              </a:spcBef>
              <a:spcAft>
                <a:spcPts val="0"/>
              </a:spcAft>
              <a:buClr>
                <a:srgbClr val="FFFFFF"/>
              </a:buClr>
              <a:buSzPct val="98765"/>
              <a:buFont typeface="Arial"/>
              <a:buChar char="●"/>
            </a:pPr>
            <a:r>
              <a:rPr lang="en-US" sz="2666" u="sng">
                <a:solidFill>
                  <a:srgbClr val="FFFFFF"/>
                </a:solidFill>
                <a:latin typeface="Arial"/>
                <a:ea typeface="Arial"/>
                <a:cs typeface="Arial"/>
                <a:sym typeface="Arial"/>
              </a:rPr>
              <a:t>Argument: </a:t>
            </a:r>
            <a:r>
              <a:rPr lang="en-US" sz="2666">
                <a:solidFill>
                  <a:srgbClr val="FFFFFF"/>
                </a:solidFill>
                <a:latin typeface="Arial"/>
                <a:ea typeface="Arial"/>
                <a:cs typeface="Arial"/>
                <a:sym typeface="Arial"/>
              </a:rPr>
              <a:t>The law of causality proposes that for every action there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Is a preceding reaction. Therefore, it can be said that an individual is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not making choices based on self-based determinism, because the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law of causality forces the individual to act in a way that the individual</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does not necessarily want to act. In other words choice is an illusion,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we do things because of causes not choices. </a:t>
            </a:r>
          </a:p>
          <a:p>
            <a:pPr indent="0" lvl="0" marL="0" marR="0" algn="l">
              <a:lnSpc>
                <a:spcPct val="119791"/>
              </a:lnSpc>
              <a:spcBef>
                <a:spcPts val="0"/>
              </a:spcBef>
              <a:spcAft>
                <a:spcPts val="0"/>
              </a:spcAft>
              <a:buNone/>
            </a:pPr>
            <a:r>
              <a:t/>
            </a:r>
            <a:endParaRPr sz="2666">
              <a:solidFill>
                <a:srgbClr val="FFFFFF"/>
              </a:solidFill>
              <a:latin typeface="Arial"/>
              <a:ea typeface="Arial"/>
              <a:cs typeface="Arial"/>
              <a:sym typeface="Arial"/>
            </a:endParaRPr>
          </a:p>
          <a:p>
            <a:pPr indent="-220133" lvl="0" marL="381000" marR="0" algn="l">
              <a:lnSpc>
                <a:spcPct val="119791"/>
              </a:lnSpc>
              <a:spcBef>
                <a:spcPts val="0"/>
              </a:spcBef>
              <a:spcAft>
                <a:spcPts val="0"/>
              </a:spcAft>
              <a:buClr>
                <a:srgbClr val="FFFFFF"/>
              </a:buClr>
              <a:buSzPct val="98765"/>
              <a:buFont typeface="Arial"/>
              <a:buChar char="●"/>
            </a:pPr>
            <a:r>
              <a:rPr lang="en-US" sz="2666">
                <a:solidFill>
                  <a:srgbClr val="FFFFFF"/>
                </a:solidFill>
                <a:latin typeface="Arial"/>
                <a:ea typeface="Arial"/>
                <a:cs typeface="Arial"/>
                <a:sym typeface="Arial"/>
              </a:rPr>
              <a:t>Example: An individual goes to college to get an education.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-Cause: There is some factor causing the individual to go to </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College (Can vary from job training to pressure from others, etc.).</a:t>
            </a:r>
          </a:p>
          <a:p>
            <a:pPr indent="0" lvl="0" marL="0" marR="0" algn="l">
              <a:lnSpc>
                <a:spcPct val="119791"/>
              </a:lnSpc>
              <a:spcBef>
                <a:spcPts val="0"/>
              </a:spcBef>
              <a:spcAft>
                <a:spcPts val="0"/>
              </a:spcAft>
              <a:buNone/>
            </a:pPr>
            <a:r>
              <a:rPr lang="en-US" sz="2666">
                <a:solidFill>
                  <a:srgbClr val="FFFFFF"/>
                </a:solidFill>
                <a:latin typeface="Arial"/>
                <a:ea typeface="Arial"/>
                <a:cs typeface="Arial"/>
                <a:sym typeface="Arial"/>
              </a:rPr>
              <a:t>-Effect: The individual goes to college due to the cause.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Shape 100"/>
          <p:cNvPicPr preferRelativeResize="0"/>
          <p:nvPr/>
        </p:nvPicPr>
        <p:blipFill>
          <a:blip r:embed="rId4">
            <a:alphaModFix/>
          </a:blip>
          <a:stretch>
            <a:fillRect/>
          </a:stretch>
        </p:blipFill>
        <p:spPr>
          <a:xfrm>
            <a:off x="105825" y="497400"/>
            <a:ext cx="9895399" cy="1291150"/>
          </a:xfrm>
          <a:prstGeom prst="rect">
            <a:avLst/>
          </a:prstGeom>
          <a:noFill/>
          <a:ln>
            <a:noFill/>
          </a:ln>
        </p:spPr>
      </p:pic>
      <p:sp>
        <p:nvSpPr>
          <p:cNvPr id="101" name="Shape 101"/>
          <p:cNvSpPr txBox="1"/>
          <p:nvPr/>
        </p:nvSpPr>
        <p:spPr>
          <a:xfrm>
            <a:off x="356300" y="2218950"/>
            <a:ext cx="6983575" cy="5002725"/>
          </a:xfrm>
          <a:prstGeom prst="rect">
            <a:avLst/>
          </a:prstGeom>
          <a:noFill/>
          <a:ln>
            <a:noFill/>
          </a:ln>
        </p:spPr>
        <p:txBody>
          <a:bodyPr anchorCtr="0" anchor="t" bIns="38100" lIns="38100" rIns="38100" tIns="38100">
            <a:noAutofit/>
          </a:bodyPr>
          <a:lstStyle/>
          <a:p>
            <a:pPr indent="-206022" lvl="0" marL="381000" marR="0" algn="l">
              <a:lnSpc>
                <a:spcPct val="119886"/>
              </a:lnSpc>
              <a:spcBef>
                <a:spcPts val="0"/>
              </a:spcBef>
              <a:spcAft>
                <a:spcPts val="0"/>
              </a:spcAft>
              <a:buClr>
                <a:srgbClr val="FFFFFF"/>
              </a:buClr>
              <a:buSzPct val="101851"/>
              <a:buFont typeface="Arial"/>
              <a:buChar char="●"/>
            </a:pPr>
            <a:r>
              <a:rPr lang="en-US" sz="2444" u="sng">
                <a:solidFill>
                  <a:srgbClr val="FFFFFF"/>
                </a:solidFill>
                <a:latin typeface="Arial"/>
                <a:ea typeface="Arial"/>
                <a:cs typeface="Arial"/>
                <a:sym typeface="Arial"/>
              </a:rPr>
              <a:t>Argument</a:t>
            </a:r>
            <a:r>
              <a:rPr lang="en-US" sz="2444">
                <a:solidFill>
                  <a:srgbClr val="FFFFFF"/>
                </a:solidFill>
                <a:latin typeface="Arial"/>
                <a:ea typeface="Arial"/>
                <a:cs typeface="Arial"/>
                <a:sym typeface="Arial"/>
              </a:rPr>
              <a:t>: Every individual has an Id, ego, and supper- ego. This system of forces together subconsciously determine how an individual behaves. </a:t>
            </a:r>
          </a:p>
          <a:p>
            <a:pPr indent="-206022" lvl="0" marL="381000" marR="0" algn="l">
              <a:lnSpc>
                <a:spcPct val="119886"/>
              </a:lnSpc>
              <a:spcBef>
                <a:spcPts val="438"/>
              </a:spcBef>
              <a:spcAft>
                <a:spcPts val="0"/>
              </a:spcAft>
              <a:buClr>
                <a:srgbClr val="FFFFFF"/>
              </a:buClr>
              <a:buSzPct val="101851"/>
              <a:buFont typeface="Arial"/>
              <a:buChar char="●"/>
            </a:pPr>
            <a:r>
              <a:rPr i="1" lang="en-US" sz="2444">
                <a:solidFill>
                  <a:srgbClr val="FFFFFF"/>
                </a:solidFill>
                <a:latin typeface="Arial"/>
                <a:ea typeface="Arial"/>
                <a:cs typeface="Arial"/>
                <a:sym typeface="Arial"/>
              </a:rPr>
              <a:t>Id</a:t>
            </a:r>
            <a:r>
              <a:rPr lang="en-US" sz="2444">
                <a:solidFill>
                  <a:srgbClr val="FFFFFF"/>
                </a:solidFill>
                <a:latin typeface="Arial"/>
                <a:ea typeface="Arial"/>
                <a:cs typeface="Arial"/>
                <a:sym typeface="Arial"/>
              </a:rPr>
              <a:t>: The id is libido energy or </a:t>
            </a:r>
            <a:r>
              <a:rPr i="1" lang="en-US" sz="2444">
                <a:solidFill>
                  <a:srgbClr val="FFFFFF"/>
                </a:solidFill>
                <a:latin typeface="Arial"/>
                <a:ea typeface="Arial"/>
                <a:cs typeface="Arial"/>
                <a:sym typeface="Arial"/>
              </a:rPr>
              <a:t>sexual energy</a:t>
            </a:r>
            <a:r>
              <a:rPr lang="en-US" sz="2444">
                <a:solidFill>
                  <a:srgbClr val="FFFFFF"/>
                </a:solidFill>
                <a:latin typeface="Arial"/>
                <a:ea typeface="Arial"/>
                <a:cs typeface="Arial"/>
                <a:sym typeface="Arial"/>
              </a:rPr>
              <a:t>. Basically, the id is the drive of the system.</a:t>
            </a:r>
          </a:p>
          <a:p>
            <a:pPr indent="-206022" lvl="0" marL="381000" marR="0" algn="l">
              <a:lnSpc>
                <a:spcPct val="119886"/>
              </a:lnSpc>
              <a:spcBef>
                <a:spcPts val="438"/>
              </a:spcBef>
              <a:spcAft>
                <a:spcPts val="0"/>
              </a:spcAft>
              <a:buClr>
                <a:srgbClr val="FFFFFF"/>
              </a:buClr>
              <a:buSzPct val="101851"/>
              <a:buFont typeface="Arial"/>
              <a:buChar char="●"/>
            </a:pPr>
            <a:r>
              <a:rPr i="1" lang="en-US" sz="2444">
                <a:solidFill>
                  <a:srgbClr val="FFFFFF"/>
                </a:solidFill>
                <a:latin typeface="Arial"/>
                <a:ea typeface="Arial"/>
                <a:cs typeface="Arial"/>
                <a:sym typeface="Arial"/>
              </a:rPr>
              <a:t>Supper-ego</a:t>
            </a:r>
            <a:r>
              <a:rPr lang="en-US" sz="2444">
                <a:solidFill>
                  <a:srgbClr val="FFFFFF"/>
                </a:solidFill>
                <a:latin typeface="Arial"/>
                <a:ea typeface="Arial"/>
                <a:cs typeface="Arial"/>
                <a:sym typeface="Arial"/>
              </a:rPr>
              <a:t>: The supper-ego contains societally imposed standards such as ‘good’ and ‘bad’. </a:t>
            </a:r>
          </a:p>
          <a:p>
            <a:pPr indent="-206022" lvl="0" marL="381000" marR="0" algn="l">
              <a:lnSpc>
                <a:spcPct val="119886"/>
              </a:lnSpc>
              <a:spcBef>
                <a:spcPts val="438"/>
              </a:spcBef>
              <a:spcAft>
                <a:spcPts val="0"/>
              </a:spcAft>
              <a:buClr>
                <a:srgbClr val="FFFFFF"/>
              </a:buClr>
              <a:buSzPct val="101851"/>
              <a:buFont typeface="Arial"/>
              <a:buChar char="●"/>
            </a:pPr>
            <a:r>
              <a:rPr i="1" lang="en-US" sz="2444">
                <a:solidFill>
                  <a:srgbClr val="FFFFFF"/>
                </a:solidFill>
                <a:latin typeface="Arial"/>
                <a:ea typeface="Arial"/>
                <a:cs typeface="Arial"/>
                <a:sym typeface="Arial"/>
              </a:rPr>
              <a:t>Ego</a:t>
            </a:r>
            <a:r>
              <a:rPr lang="en-US" sz="2444">
                <a:solidFill>
                  <a:srgbClr val="FFFFFF"/>
                </a:solidFill>
                <a:latin typeface="Arial"/>
                <a:ea typeface="Arial"/>
                <a:cs typeface="Arial"/>
                <a:sym typeface="Arial"/>
              </a:rPr>
              <a:t>: The ego is an individuals sense of self, and acts as a moderator between the id and the supper-ego. Also the ego defends itself with defense mechanisms such as repression. </a:t>
            </a:r>
          </a:p>
        </p:txBody>
      </p:sp>
      <p:sp>
        <p:nvSpPr>
          <p:cNvPr id="102" name="Shape 102"/>
          <p:cNvSpPr txBox="1"/>
          <p:nvPr/>
        </p:nvSpPr>
        <p:spPr>
          <a:xfrm>
            <a:off x="440950" y="1321150"/>
            <a:ext cx="9269574" cy="896399"/>
          </a:xfrm>
          <a:prstGeom prst="rect">
            <a:avLst/>
          </a:prstGeom>
          <a:noFill/>
          <a:ln>
            <a:noFill/>
          </a:ln>
        </p:spPr>
        <p:txBody>
          <a:bodyPr anchorCtr="0" anchor="t" bIns="38100" lIns="38100" rIns="38100" tIns="38100">
            <a:noAutofit/>
          </a:bodyPr>
          <a:lstStyle/>
          <a:p>
            <a:pPr indent="0" lvl="0" marL="0" marR="0" algn="ctr">
              <a:lnSpc>
                <a:spcPct val="120312"/>
              </a:lnSpc>
              <a:spcBef>
                <a:spcPts val="0"/>
              </a:spcBef>
              <a:spcAft>
                <a:spcPts val="0"/>
              </a:spcAft>
              <a:buNone/>
            </a:pPr>
            <a:r>
              <a:rPr lang="en-US" sz="1777">
                <a:solidFill>
                  <a:srgbClr val="FFFFFF"/>
                </a:solidFill>
                <a:latin typeface="Arial"/>
                <a:ea typeface="Arial"/>
                <a:cs typeface="Arial"/>
                <a:sym typeface="Arial"/>
              </a:rPr>
              <a:t>A man should not strive to eliminate his complexes but to get into accord with them: they are legitimately what directs his conduct in the world. </a:t>
            </a:r>
          </a:p>
          <a:p>
            <a:pPr indent="0" lvl="0" marL="0" marR="0" algn="ctr">
              <a:lnSpc>
                <a:spcPct val="119642"/>
              </a:lnSpc>
              <a:spcBef>
                <a:spcPts val="0"/>
              </a:spcBef>
              <a:spcAft>
                <a:spcPts val="0"/>
              </a:spcAft>
              <a:buNone/>
            </a:pPr>
            <a:r>
              <a:rPr lang="en-US" sz="1555">
                <a:solidFill>
                  <a:srgbClr val="FFFFFF"/>
                </a:solidFill>
                <a:latin typeface="Arial"/>
                <a:ea typeface="Arial"/>
                <a:cs typeface="Arial"/>
                <a:sym typeface="Arial"/>
              </a:rPr>
              <a:t>-</a:t>
            </a:r>
            <a:r>
              <a:rPr i="1" lang="en-US" sz="1555">
                <a:solidFill>
                  <a:srgbClr val="FFFFFF"/>
                </a:solidFill>
                <a:latin typeface="Arial"/>
                <a:ea typeface="Arial"/>
                <a:cs typeface="Arial"/>
                <a:sym typeface="Arial"/>
              </a:rPr>
              <a:t> Source: http://www.brainyquote.com/quotes/authors/s/sigmund_freud.html</a:t>
            </a:r>
          </a:p>
        </p:txBody>
      </p:sp>
      <p:sp>
        <p:nvSpPr>
          <p:cNvPr id="103" name="Shape 103"/>
          <p:cNvSpPr txBox="1"/>
          <p:nvPr/>
        </p:nvSpPr>
        <p:spPr>
          <a:xfrm>
            <a:off x="2811625" y="7295425"/>
            <a:ext cx="4792824" cy="349599"/>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FFFFFF"/>
                </a:solidFill>
                <a:latin typeface="Arial"/>
                <a:ea typeface="Arial"/>
                <a:cs typeface="Arial"/>
                <a:sym typeface="Arial"/>
              </a:rPr>
              <a:t>http://</a:t>
            </a:r>
            <a:r>
              <a:rPr i="1" lang="en-US" sz="1777">
                <a:solidFill>
                  <a:srgbClr val="FFFFFF"/>
                </a:solidFill>
                <a:latin typeface="Arial"/>
                <a:ea typeface="Arial"/>
                <a:cs typeface="Arial"/>
                <a:sym typeface="Arial"/>
              </a:rPr>
              <a:t>en.wikipedia.org/wiki/Defense_mechanisms</a:t>
            </a:r>
          </a:p>
        </p:txBody>
      </p:sp>
      <p:pic>
        <p:nvPicPr>
          <p:cNvPr id="104" name="Shape 104"/>
          <p:cNvPicPr preferRelativeResize="0"/>
          <p:nvPr/>
        </p:nvPicPr>
        <p:blipFill>
          <a:blip r:embed="rId5">
            <a:alphaModFix/>
          </a:blip>
          <a:stretch>
            <a:fillRect/>
          </a:stretch>
        </p:blipFill>
        <p:spPr>
          <a:xfrm>
            <a:off x="7323650" y="2920975"/>
            <a:ext cx="2518825" cy="338664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08" name="Shape 108"/>
        <p:cNvGrpSpPr/>
        <p:nvPr/>
      </p:nvGrpSpPr>
      <p:grpSpPr>
        <a:xfrm>
          <a:off x="0" y="0"/>
          <a:ext cx="0" cy="0"/>
          <a:chOff x="0" y="0"/>
          <a:chExt cx="0" cy="0"/>
        </a:xfrm>
      </p:grpSpPr>
      <p:pic>
        <p:nvPicPr>
          <p:cNvPr id="109" name="Shape 109"/>
          <p:cNvPicPr preferRelativeResize="0"/>
          <p:nvPr/>
        </p:nvPicPr>
        <p:blipFill>
          <a:blip r:embed="rId4">
            <a:alphaModFix/>
          </a:blip>
          <a:stretch>
            <a:fillRect/>
          </a:stretch>
        </p:blipFill>
        <p:spPr>
          <a:xfrm>
            <a:off x="275150" y="328075"/>
            <a:ext cx="9387399" cy="1460474"/>
          </a:xfrm>
          <a:prstGeom prst="rect">
            <a:avLst/>
          </a:prstGeom>
          <a:noFill/>
          <a:ln>
            <a:noFill/>
          </a:ln>
        </p:spPr>
      </p:pic>
      <p:sp>
        <p:nvSpPr>
          <p:cNvPr id="110" name="Shape 110"/>
          <p:cNvSpPr txBox="1"/>
          <p:nvPr/>
        </p:nvSpPr>
        <p:spPr>
          <a:xfrm>
            <a:off x="610300" y="1998475"/>
            <a:ext cx="6560249" cy="5646549"/>
          </a:xfrm>
          <a:prstGeom prst="rect">
            <a:avLst/>
          </a:prstGeom>
          <a:noFill/>
          <a:ln>
            <a:noFill/>
          </a:ln>
        </p:spPr>
        <p:txBody>
          <a:bodyPr anchorCtr="0" anchor="t" bIns="38100" lIns="38100" rIns="38100" tIns="38100">
            <a:noAutofit/>
          </a:bodyPr>
          <a:lstStyle/>
          <a:p>
            <a:pPr indent="-177800" lvl="0" marL="381000" marR="0" algn="l">
              <a:lnSpc>
                <a:spcPct val="108333"/>
              </a:lnSpc>
              <a:spcBef>
                <a:spcPts val="0"/>
              </a:spcBef>
              <a:spcAft>
                <a:spcPts val="0"/>
              </a:spcAft>
              <a:buClr>
                <a:srgbClr val="FFFFFF"/>
              </a:buClr>
              <a:buSzPct val="100000"/>
              <a:buFont typeface="Arial"/>
              <a:buChar char="●"/>
            </a:pPr>
            <a:r>
              <a:rPr lang="en-US" sz="2000" u="sng">
                <a:solidFill>
                  <a:srgbClr val="FFFFFF"/>
                </a:solidFill>
                <a:latin typeface="Arial"/>
                <a:ea typeface="Arial"/>
                <a:cs typeface="Arial"/>
                <a:sym typeface="Arial"/>
              </a:rPr>
              <a:t>Argument:</a:t>
            </a:r>
            <a:r>
              <a:rPr lang="en-US" sz="2000">
                <a:solidFill>
                  <a:srgbClr val="FFFFFF"/>
                </a:solidFill>
                <a:latin typeface="Arial"/>
                <a:ea typeface="Arial"/>
                <a:cs typeface="Arial"/>
                <a:sym typeface="Arial"/>
              </a:rPr>
              <a:t> Any individual can be conditioned to exhibit certain behaviors trough two types of conditioning- operant, and classical conditioning. Also, this argument states that we are </a:t>
            </a:r>
            <a:r>
              <a:rPr i="1" lang="en-US" sz="2000">
                <a:solidFill>
                  <a:srgbClr val="FFFFFF"/>
                </a:solidFill>
                <a:latin typeface="Arial"/>
                <a:ea typeface="Arial"/>
                <a:cs typeface="Arial"/>
                <a:sym typeface="Arial"/>
              </a:rPr>
              <a:t>conditioned</a:t>
            </a:r>
            <a:r>
              <a:rPr lang="en-US" sz="2000">
                <a:solidFill>
                  <a:srgbClr val="FFFFFF"/>
                </a:solidFill>
                <a:latin typeface="Arial"/>
                <a:ea typeface="Arial"/>
                <a:cs typeface="Arial"/>
                <a:sym typeface="Arial"/>
              </a:rPr>
              <a:t> by society to exhibit these behaviors. Therefore humans do not have freewill, because human behavior is based on conditioning not will. </a:t>
            </a:r>
          </a:p>
          <a:p>
            <a:pPr indent="-177800" lvl="0" marL="381000" marR="0" algn="l">
              <a:lnSpc>
                <a:spcPct val="108333"/>
              </a:lnSpc>
              <a:spcBef>
                <a:spcPts val="365"/>
              </a:spcBef>
              <a:spcAft>
                <a:spcPts val="0"/>
              </a:spcAft>
              <a:buClr>
                <a:srgbClr val="FFFFFF"/>
              </a:buClr>
              <a:buSzPct val="100000"/>
              <a:buFont typeface="Arial"/>
              <a:buChar char="●"/>
            </a:pPr>
            <a:r>
              <a:rPr i="1" lang="en-US" sz="2000">
                <a:solidFill>
                  <a:srgbClr val="FFFFFF"/>
                </a:solidFill>
                <a:latin typeface="Arial"/>
                <a:ea typeface="Arial"/>
                <a:cs typeface="Arial"/>
                <a:sym typeface="Arial"/>
              </a:rPr>
              <a:t>Operant conditioning: </a:t>
            </a:r>
            <a:r>
              <a:rPr lang="en-US" sz="2000">
                <a:solidFill>
                  <a:srgbClr val="FFFFFF"/>
                </a:solidFill>
                <a:latin typeface="Arial"/>
                <a:ea typeface="Arial"/>
                <a:cs typeface="Arial"/>
                <a:sym typeface="Arial"/>
              </a:rPr>
              <a:t>This type of conditioning is similar to law &amp; punishment. If the individual is good they get reinforcement by not having negative punishment (prison) forced upon them. </a:t>
            </a:r>
          </a:p>
          <a:p>
            <a:pPr indent="-177800" lvl="0" marL="381000" marR="0" algn="l">
              <a:lnSpc>
                <a:spcPct val="108333"/>
              </a:lnSpc>
              <a:spcBef>
                <a:spcPts val="365"/>
              </a:spcBef>
              <a:spcAft>
                <a:spcPts val="0"/>
              </a:spcAft>
              <a:buClr>
                <a:srgbClr val="FFFFFF"/>
              </a:buClr>
              <a:buSzPct val="100000"/>
              <a:buFont typeface="Arial"/>
              <a:buChar char="●"/>
            </a:pPr>
            <a:r>
              <a:rPr i="1" lang="en-US" sz="2000">
                <a:solidFill>
                  <a:srgbClr val="FFFFFF"/>
                </a:solidFill>
                <a:latin typeface="Arial"/>
                <a:ea typeface="Arial"/>
                <a:cs typeface="Arial"/>
                <a:sym typeface="Arial"/>
              </a:rPr>
              <a:t>Classical conditioning: </a:t>
            </a:r>
            <a:r>
              <a:rPr lang="en-US" sz="2000">
                <a:solidFill>
                  <a:srgbClr val="FFFFFF"/>
                </a:solidFill>
                <a:latin typeface="Arial"/>
                <a:ea typeface="Arial"/>
                <a:cs typeface="Arial"/>
                <a:sym typeface="Arial"/>
              </a:rPr>
              <a:t>This type of stimulus can be seen in the famous case of Pavlov and his salivating dogs. Where he trained a dog so that every time he rang a bell the dogs mouth would water. </a:t>
            </a:r>
          </a:p>
          <a:p>
            <a:pPr indent="-149577" lvl="1" marL="762000" marR="0" algn="l">
              <a:lnSpc>
                <a:spcPct val="108333"/>
              </a:lnSpc>
              <a:spcBef>
                <a:spcPts val="281"/>
              </a:spcBef>
              <a:spcAft>
                <a:spcPts val="0"/>
              </a:spcAft>
              <a:buClr>
                <a:srgbClr val="FFFFFF"/>
              </a:buClr>
              <a:buSzPct val="97222"/>
              <a:buFont typeface="Courier New"/>
              <a:buChar char="o"/>
            </a:pPr>
            <a:r>
              <a:rPr lang="en-US" sz="1555">
                <a:solidFill>
                  <a:srgbClr val="FFFFFF"/>
                </a:solidFill>
                <a:latin typeface="Arial"/>
                <a:ea typeface="Arial"/>
                <a:cs typeface="Arial"/>
                <a:sym typeface="Arial"/>
              </a:rPr>
              <a:t>Unconditioned Stimulus- The food </a:t>
            </a:r>
          </a:p>
          <a:p>
            <a:pPr indent="-149577" lvl="1" marL="762000" marR="0" algn="l">
              <a:lnSpc>
                <a:spcPct val="108333"/>
              </a:lnSpc>
              <a:spcBef>
                <a:spcPts val="281"/>
              </a:spcBef>
              <a:spcAft>
                <a:spcPts val="0"/>
              </a:spcAft>
              <a:buClr>
                <a:srgbClr val="FFFFFF"/>
              </a:buClr>
              <a:buSzPct val="97222"/>
              <a:buFont typeface="Courier New"/>
              <a:buChar char="o"/>
            </a:pPr>
            <a:r>
              <a:rPr lang="en-US" sz="1555">
                <a:solidFill>
                  <a:srgbClr val="FFFFFF"/>
                </a:solidFill>
                <a:latin typeface="Arial"/>
                <a:ea typeface="Arial"/>
                <a:cs typeface="Arial"/>
                <a:sym typeface="Arial"/>
              </a:rPr>
              <a:t>Conditioned Stimulus- The bell </a:t>
            </a:r>
          </a:p>
          <a:p>
            <a:pPr indent="-149577" lvl="1" marL="762000" marR="0" algn="l">
              <a:lnSpc>
                <a:spcPct val="108333"/>
              </a:lnSpc>
              <a:spcBef>
                <a:spcPts val="281"/>
              </a:spcBef>
              <a:spcAft>
                <a:spcPts val="0"/>
              </a:spcAft>
              <a:buClr>
                <a:srgbClr val="FFFFFF"/>
              </a:buClr>
              <a:buSzPct val="97222"/>
              <a:buFont typeface="Courier New"/>
              <a:buChar char="o"/>
            </a:pPr>
            <a:r>
              <a:rPr lang="en-US" sz="1555">
                <a:solidFill>
                  <a:srgbClr val="FFFFFF"/>
                </a:solidFill>
                <a:latin typeface="Arial"/>
                <a:ea typeface="Arial"/>
                <a:cs typeface="Arial"/>
                <a:sym typeface="Arial"/>
              </a:rPr>
              <a:t>Unconditioned Response- Salivating because of the food.</a:t>
            </a:r>
          </a:p>
          <a:p>
            <a:pPr indent="-149577" lvl="1" marL="762000" marR="0" algn="l">
              <a:lnSpc>
                <a:spcPct val="108333"/>
              </a:lnSpc>
              <a:spcBef>
                <a:spcPts val="281"/>
              </a:spcBef>
              <a:spcAft>
                <a:spcPts val="0"/>
              </a:spcAft>
              <a:buClr>
                <a:srgbClr val="FFFFFF"/>
              </a:buClr>
              <a:buSzPct val="97222"/>
              <a:buFont typeface="Courier New"/>
              <a:buChar char="o"/>
            </a:pPr>
            <a:r>
              <a:rPr lang="en-US" sz="1555">
                <a:solidFill>
                  <a:srgbClr val="FFFFFF"/>
                </a:solidFill>
                <a:latin typeface="Arial"/>
                <a:ea typeface="Arial"/>
                <a:cs typeface="Arial"/>
                <a:sym typeface="Arial"/>
              </a:rPr>
              <a:t>Conditioned Response- Salivating because of the bell. (US + CS = CR)</a:t>
            </a:r>
          </a:p>
        </p:txBody>
      </p:sp>
      <p:pic>
        <p:nvPicPr>
          <p:cNvPr id="111" name="Shape 111"/>
          <p:cNvPicPr preferRelativeResize="0"/>
          <p:nvPr/>
        </p:nvPicPr>
        <p:blipFill>
          <a:blip r:embed="rId5">
            <a:alphaModFix/>
          </a:blip>
          <a:stretch>
            <a:fillRect/>
          </a:stretch>
        </p:blipFill>
        <p:spPr>
          <a:xfrm>
            <a:off x="7217825" y="2582325"/>
            <a:ext cx="2497649" cy="3323149"/>
          </a:xfrm>
          <a:prstGeom prst="rect">
            <a:avLst/>
          </a:prstGeom>
          <a:noFill/>
          <a:ln>
            <a:noFill/>
          </a:ln>
        </p:spPr>
      </p:pic>
      <p:sp>
        <p:nvSpPr>
          <p:cNvPr id="112" name="Shape 112"/>
          <p:cNvSpPr txBox="1"/>
          <p:nvPr/>
        </p:nvSpPr>
        <p:spPr>
          <a:xfrm>
            <a:off x="1541625" y="1321150"/>
            <a:ext cx="7068250" cy="589475"/>
          </a:xfrm>
          <a:prstGeom prst="rect">
            <a:avLst/>
          </a:prstGeom>
          <a:noFill/>
          <a:ln>
            <a:noFill/>
          </a:ln>
        </p:spPr>
        <p:txBody>
          <a:bodyPr anchorCtr="0" anchor="t" bIns="38100" lIns="38100" rIns="38100" tIns="38100">
            <a:noAutofit/>
          </a:bodyPr>
          <a:lstStyle/>
          <a:p>
            <a:pPr indent="0" lvl="0" marL="0" marR="0" algn="ctr">
              <a:lnSpc>
                <a:spcPct val="120312"/>
              </a:lnSpc>
              <a:spcBef>
                <a:spcPts val="0"/>
              </a:spcBef>
              <a:spcAft>
                <a:spcPts val="0"/>
              </a:spcAft>
              <a:buNone/>
            </a:pPr>
            <a:r>
              <a:rPr lang="en-US" sz="1777">
                <a:solidFill>
                  <a:srgbClr val="FBEEC9"/>
                </a:solidFill>
                <a:latin typeface="Arial"/>
                <a:ea typeface="Arial"/>
                <a:cs typeface="Arial"/>
                <a:sym typeface="Arial"/>
              </a:rPr>
              <a:t>Give me a child and I'll shape him into anything. </a:t>
            </a:r>
          </a:p>
          <a:p>
            <a:pPr indent="0" lvl="0" marL="0" marR="0" algn="ctr">
              <a:lnSpc>
                <a:spcPct val="119642"/>
              </a:lnSpc>
              <a:spcBef>
                <a:spcPts val="0"/>
              </a:spcBef>
              <a:spcAft>
                <a:spcPts val="0"/>
              </a:spcAft>
              <a:buNone/>
            </a:pPr>
            <a:r>
              <a:rPr i="1" lang="en-US" sz="1555">
                <a:solidFill>
                  <a:srgbClr val="FBEEC9"/>
                </a:solidFill>
                <a:latin typeface="Arial"/>
                <a:ea typeface="Arial"/>
                <a:cs typeface="Arial"/>
                <a:sym typeface="Arial"/>
              </a:rPr>
              <a:t>-B.F Skinner</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3" name="Shape 33"/>
        <p:cNvGrpSpPr/>
        <p:nvPr/>
      </p:nvGrpSpPr>
      <p:grpSpPr>
        <a:xfrm>
          <a:off x="0" y="0"/>
          <a:ext cx="0" cy="0"/>
          <a:chOff x="0" y="0"/>
          <a:chExt cx="0" cy="0"/>
        </a:xfrm>
      </p:grpSpPr>
      <p:pic>
        <p:nvPicPr>
          <p:cNvPr id="34" name="Shape 34"/>
          <p:cNvPicPr preferRelativeResize="0"/>
          <p:nvPr/>
        </p:nvPicPr>
        <p:blipFill>
          <a:blip r:embed="rId4">
            <a:alphaModFix/>
          </a:blip>
          <a:stretch>
            <a:fillRect/>
          </a:stretch>
        </p:blipFill>
        <p:spPr>
          <a:xfrm>
            <a:off x="105825" y="0"/>
            <a:ext cx="9387399" cy="1449899"/>
          </a:xfrm>
          <a:prstGeom prst="rect">
            <a:avLst/>
          </a:prstGeom>
          <a:noFill/>
          <a:ln>
            <a:noFill/>
          </a:ln>
        </p:spPr>
      </p:pic>
      <p:pic>
        <p:nvPicPr>
          <p:cNvPr id="35" name="Shape 35"/>
          <p:cNvPicPr preferRelativeResize="0"/>
          <p:nvPr/>
        </p:nvPicPr>
        <p:blipFill>
          <a:blip r:embed="rId5">
            <a:alphaModFix/>
          </a:blip>
          <a:stretch>
            <a:fillRect/>
          </a:stretch>
        </p:blipFill>
        <p:spPr>
          <a:xfrm>
            <a:off x="2106075" y="1598075"/>
            <a:ext cx="5746750" cy="1185324"/>
          </a:xfrm>
          <a:prstGeom prst="rect">
            <a:avLst/>
          </a:prstGeom>
          <a:noFill/>
          <a:ln>
            <a:noFill/>
          </a:ln>
        </p:spPr>
      </p:pic>
      <p:sp>
        <p:nvSpPr>
          <p:cNvPr id="36" name="Shape 36"/>
          <p:cNvSpPr txBox="1"/>
          <p:nvPr/>
        </p:nvSpPr>
        <p:spPr>
          <a:xfrm>
            <a:off x="2472950" y="1913800"/>
            <a:ext cx="5083875" cy="622999"/>
          </a:xfrm>
          <a:prstGeom prst="rect">
            <a:avLst/>
          </a:prstGeom>
          <a:noFill/>
          <a:ln>
            <a:noFill/>
          </a:ln>
        </p:spPr>
        <p:txBody>
          <a:bodyPr anchorCtr="0" anchor="t" bIns="38100" lIns="38100" rIns="38100" tIns="38100">
            <a:noAutofit/>
          </a:bodyPr>
          <a:lstStyle/>
          <a:p>
            <a:pPr indent="0" lvl="0" marL="0" marR="0" algn="l">
              <a:lnSpc>
                <a:spcPct val="119921"/>
              </a:lnSpc>
              <a:spcBef>
                <a:spcPts val="0"/>
              </a:spcBef>
              <a:spcAft>
                <a:spcPts val="0"/>
              </a:spcAft>
              <a:buNone/>
            </a:pPr>
            <a:r>
              <a:rPr b="1" lang="en-US" sz="3555">
                <a:solidFill>
                  <a:srgbClr val="4E3B30"/>
                </a:solidFill>
                <a:latin typeface="Arial"/>
                <a:ea typeface="Arial"/>
                <a:cs typeface="Arial"/>
                <a:sym typeface="Arial"/>
              </a:rPr>
              <a:t>Do humans have free will?</a:t>
            </a:r>
          </a:p>
        </p:txBody>
      </p:sp>
      <p:sp>
        <p:nvSpPr>
          <p:cNvPr id="37" name="Shape 37"/>
          <p:cNvSpPr txBox="1"/>
          <p:nvPr/>
        </p:nvSpPr>
        <p:spPr>
          <a:xfrm>
            <a:off x="102300" y="2760475"/>
            <a:ext cx="4612899" cy="555974"/>
          </a:xfrm>
          <a:prstGeom prst="rect">
            <a:avLst/>
          </a:prstGeom>
          <a:noFill/>
          <a:ln>
            <a:noFill/>
          </a:ln>
        </p:spPr>
        <p:txBody>
          <a:bodyPr anchorCtr="0" anchor="t" bIns="38100" lIns="38100" rIns="38100" tIns="38100">
            <a:noAutofit/>
          </a:bodyPr>
          <a:lstStyle/>
          <a:p>
            <a:pPr indent="0" lvl="0" marL="0" marR="0" algn="l">
              <a:lnSpc>
                <a:spcPct val="120089"/>
              </a:lnSpc>
              <a:spcBef>
                <a:spcPts val="0"/>
              </a:spcBef>
              <a:spcAft>
                <a:spcPts val="0"/>
              </a:spcAft>
              <a:buNone/>
            </a:pPr>
            <a:r>
              <a:rPr b="1" lang="en-US" sz="3111" u="sng">
                <a:solidFill>
                  <a:srgbClr val="000000"/>
                </a:solidFill>
                <a:latin typeface="Arial"/>
                <a:ea typeface="Arial"/>
                <a:cs typeface="Arial"/>
                <a:sym typeface="Arial"/>
              </a:rPr>
              <a:t>Arguments that argue: YES</a:t>
            </a:r>
          </a:p>
        </p:txBody>
      </p:sp>
      <p:pic>
        <p:nvPicPr>
          <p:cNvPr id="38" name="Shape 38"/>
          <p:cNvPicPr preferRelativeResize="0"/>
          <p:nvPr/>
        </p:nvPicPr>
        <p:blipFill>
          <a:blip r:embed="rId6">
            <a:alphaModFix/>
          </a:blip>
          <a:stretch>
            <a:fillRect/>
          </a:stretch>
        </p:blipFill>
        <p:spPr>
          <a:xfrm>
            <a:off x="4762500" y="2402400"/>
            <a:ext cx="296325" cy="5217575"/>
          </a:xfrm>
          <a:prstGeom prst="rect">
            <a:avLst/>
          </a:prstGeom>
          <a:noFill/>
          <a:ln>
            <a:noFill/>
          </a:ln>
        </p:spPr>
      </p:pic>
      <p:pic>
        <p:nvPicPr>
          <p:cNvPr id="39" name="Shape 39"/>
          <p:cNvPicPr preferRelativeResize="0"/>
          <p:nvPr/>
        </p:nvPicPr>
        <p:blipFill>
          <a:blip r:embed="rId7">
            <a:alphaModFix/>
          </a:blip>
          <a:stretch>
            <a:fillRect/>
          </a:stretch>
        </p:blipFill>
        <p:spPr>
          <a:xfrm>
            <a:off x="0" y="2391825"/>
            <a:ext cx="10160000" cy="296325"/>
          </a:xfrm>
          <a:prstGeom prst="rect">
            <a:avLst/>
          </a:prstGeom>
          <a:noFill/>
          <a:ln>
            <a:noFill/>
          </a:ln>
        </p:spPr>
      </p:pic>
      <p:sp>
        <p:nvSpPr>
          <p:cNvPr id="40" name="Shape 40"/>
          <p:cNvSpPr txBox="1"/>
          <p:nvPr/>
        </p:nvSpPr>
        <p:spPr>
          <a:xfrm>
            <a:off x="5436300" y="2760475"/>
            <a:ext cx="4528250" cy="555974"/>
          </a:xfrm>
          <a:prstGeom prst="rect">
            <a:avLst/>
          </a:prstGeom>
          <a:noFill/>
          <a:ln>
            <a:noFill/>
          </a:ln>
        </p:spPr>
        <p:txBody>
          <a:bodyPr anchorCtr="0" anchor="t" bIns="38100" lIns="38100" rIns="38100" tIns="38100">
            <a:noAutofit/>
          </a:bodyPr>
          <a:lstStyle/>
          <a:p>
            <a:pPr indent="0" lvl="0" marL="0" marR="0" algn="l">
              <a:lnSpc>
                <a:spcPct val="120089"/>
              </a:lnSpc>
              <a:spcBef>
                <a:spcPts val="0"/>
              </a:spcBef>
              <a:spcAft>
                <a:spcPts val="0"/>
              </a:spcAft>
              <a:buNone/>
            </a:pPr>
            <a:r>
              <a:rPr b="1" lang="en-US" sz="3111" u="sng">
                <a:solidFill>
                  <a:srgbClr val="000000"/>
                </a:solidFill>
                <a:latin typeface="Arial"/>
                <a:ea typeface="Arial"/>
                <a:cs typeface="Arial"/>
                <a:sym typeface="Arial"/>
              </a:rPr>
              <a:t>Arguments that argue: NO</a:t>
            </a:r>
          </a:p>
        </p:txBody>
      </p:sp>
      <p:sp>
        <p:nvSpPr>
          <p:cNvPr id="41" name="Shape 41"/>
          <p:cNvSpPr txBox="1"/>
          <p:nvPr/>
        </p:nvSpPr>
        <p:spPr>
          <a:xfrm>
            <a:off x="6282950" y="3268475"/>
            <a:ext cx="3073025" cy="3154175"/>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Theological Determinism</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The law of causality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Freudianism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Conditioning &amp; Behaviorism</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p:txBody>
      </p:sp>
      <p:sp>
        <p:nvSpPr>
          <p:cNvPr id="42" name="Shape 42"/>
          <p:cNvSpPr txBox="1"/>
          <p:nvPr/>
        </p:nvSpPr>
        <p:spPr>
          <a:xfrm>
            <a:off x="525625" y="3268475"/>
            <a:ext cx="2531525" cy="3462849"/>
          </a:xfrm>
          <a:prstGeom prst="rect">
            <a:avLst/>
          </a:prstGeom>
          <a:noFill/>
          <a:ln>
            <a:noFill/>
          </a:ln>
        </p:spPr>
        <p:txBody>
          <a:bodyPr anchorCtr="0" anchor="t" bIns="38100" lIns="38100" rIns="38100" tIns="38100">
            <a:noAutofit/>
          </a:bodyPr>
          <a:lstStyle/>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Compatibilism</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Libertarianism</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Quantum Mechanics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177800" lvl="0" marL="381000" marR="0" algn="l">
              <a:lnSpc>
                <a:spcPct val="120138"/>
              </a:lnSpc>
              <a:spcBef>
                <a:spcPts val="0"/>
              </a:spcBef>
              <a:spcAft>
                <a:spcPts val="0"/>
              </a:spcAft>
              <a:buClr>
                <a:srgbClr val="000000"/>
              </a:buClr>
              <a:buSzPct val="100000"/>
              <a:buFont typeface="Arial"/>
              <a:buChar char="●"/>
            </a:pPr>
            <a:r>
              <a:rPr lang="en-US" sz="2000">
                <a:solidFill>
                  <a:srgbClr val="000000"/>
                </a:solidFill>
                <a:latin typeface="Arial"/>
                <a:ea typeface="Arial"/>
                <a:cs typeface="Arial"/>
                <a:sym typeface="Arial"/>
              </a:rPr>
              <a:t>Buddhism </a:t>
            </a: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a:p>
            <a:pPr indent="0" lvl="0" marL="0" marR="0" algn="l">
              <a:lnSpc>
                <a:spcPct val="120138"/>
              </a:lnSpc>
              <a:spcBef>
                <a:spcPts val="0"/>
              </a:spcBef>
              <a:spcAft>
                <a:spcPts val="0"/>
              </a:spcAft>
              <a:buNone/>
            </a:pPr>
            <a:r>
              <a:t/>
            </a:r>
            <a:endParaRPr sz="2000">
              <a:solidFill>
                <a:srgbClr val="000000"/>
              </a:solidFill>
              <a:latin typeface="Arial"/>
              <a:ea typeface="Arial"/>
              <a:cs typeface="Arial"/>
              <a:sym typeface="Arial"/>
            </a:endParaRPr>
          </a:p>
        </p:txBody>
      </p:sp>
      <p:sp>
        <p:nvSpPr>
          <p:cNvPr id="43" name="Shape 43"/>
          <p:cNvSpPr txBox="1"/>
          <p:nvPr/>
        </p:nvSpPr>
        <p:spPr>
          <a:xfrm>
            <a:off x="1033625" y="813150"/>
            <a:ext cx="8431725" cy="794099"/>
          </a:xfrm>
          <a:prstGeom prst="rect">
            <a:avLst/>
          </a:prstGeom>
          <a:noFill/>
          <a:ln>
            <a:noFill/>
          </a:ln>
        </p:spPr>
        <p:txBody>
          <a:bodyPr anchorCtr="0" anchor="t" bIns="38100" lIns="38100" rIns="38100" tIns="38100">
            <a:noAutofit/>
          </a:bodyPr>
          <a:lstStyle/>
          <a:p>
            <a:pPr indent="0" lvl="0" marL="0" marR="0" algn="ctr">
              <a:lnSpc>
                <a:spcPct val="180468"/>
              </a:lnSpc>
              <a:spcBef>
                <a:spcPts val="0"/>
              </a:spcBef>
              <a:spcAft>
                <a:spcPts val="0"/>
              </a:spcAft>
              <a:buNone/>
            </a:pPr>
            <a:r>
              <a:rPr i="1" lang="en-US" sz="1777">
                <a:solidFill>
                  <a:srgbClr val="000000"/>
                </a:solidFill>
                <a:latin typeface="Arial"/>
                <a:ea typeface="Arial"/>
                <a:cs typeface="Arial"/>
                <a:sym typeface="Arial"/>
              </a:rPr>
              <a:t>Freedom is pure observation without direction, without fear of punishment and reward.</a:t>
            </a:r>
          </a:p>
          <a:p>
            <a:pPr indent="0" lvl="0" marL="0" marR="0" algn="ctr">
              <a:lnSpc>
                <a:spcPct val="180208"/>
              </a:lnSpc>
              <a:spcBef>
                <a:spcPts val="0"/>
              </a:spcBef>
              <a:spcAft>
                <a:spcPts val="0"/>
              </a:spcAft>
              <a:buNone/>
            </a:pPr>
            <a:r>
              <a:rPr i="1" lang="en-US" sz="1333">
                <a:solidFill>
                  <a:srgbClr val="000000"/>
                </a:solidFill>
                <a:latin typeface="Arial"/>
                <a:ea typeface="Arial"/>
                <a:cs typeface="Arial"/>
                <a:sym typeface="Arial"/>
              </a:rPr>
              <a:t>-Krishnamurti(1929)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47" name="Shape 47"/>
        <p:cNvGrpSpPr/>
        <p:nvPr/>
      </p:nvGrpSpPr>
      <p:grpSpPr>
        <a:xfrm>
          <a:off x="0" y="0"/>
          <a:ext cx="0" cy="0"/>
          <a:chOff x="0" y="0"/>
          <a:chExt cx="0" cy="0"/>
        </a:xfrm>
      </p:grpSpPr>
      <p:pic>
        <p:nvPicPr>
          <p:cNvPr id="48" name="Shape 48"/>
          <p:cNvPicPr preferRelativeResize="0"/>
          <p:nvPr/>
        </p:nvPicPr>
        <p:blipFill>
          <a:blip r:embed="rId4">
            <a:alphaModFix/>
          </a:blip>
          <a:stretch>
            <a:fillRect/>
          </a:stretch>
        </p:blipFill>
        <p:spPr>
          <a:xfrm>
            <a:off x="0" y="1809750"/>
            <a:ext cx="9789575" cy="352425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52" name="Shape 52"/>
        <p:cNvGrpSpPr/>
        <p:nvPr/>
      </p:nvGrpSpPr>
      <p:grpSpPr>
        <a:xfrm>
          <a:off x="0" y="0"/>
          <a:ext cx="0" cy="0"/>
          <a:chOff x="0" y="0"/>
          <a:chExt cx="0" cy="0"/>
        </a:xfrm>
      </p:grpSpPr>
      <p:pic>
        <p:nvPicPr>
          <p:cNvPr id="53" name="Shape 53"/>
          <p:cNvPicPr preferRelativeResize="0"/>
          <p:nvPr/>
        </p:nvPicPr>
        <p:blipFill>
          <a:blip r:embed="rId4">
            <a:alphaModFix/>
          </a:blip>
          <a:stretch>
            <a:fillRect/>
          </a:stretch>
        </p:blipFill>
        <p:spPr>
          <a:xfrm>
            <a:off x="6339400" y="2952750"/>
            <a:ext cx="3249074" cy="3926400"/>
          </a:xfrm>
          <a:prstGeom prst="rect">
            <a:avLst/>
          </a:prstGeom>
          <a:noFill/>
          <a:ln>
            <a:noFill/>
          </a:ln>
        </p:spPr>
      </p:pic>
      <p:pic>
        <p:nvPicPr>
          <p:cNvPr id="54" name="Shape 54"/>
          <p:cNvPicPr preferRelativeResize="0"/>
          <p:nvPr/>
        </p:nvPicPr>
        <p:blipFill>
          <a:blip r:embed="rId5">
            <a:alphaModFix/>
          </a:blip>
          <a:stretch>
            <a:fillRect/>
          </a:stretch>
        </p:blipFill>
        <p:spPr>
          <a:xfrm>
            <a:off x="2106075" y="1682750"/>
            <a:ext cx="2825750" cy="3407825"/>
          </a:xfrm>
          <a:prstGeom prst="rect">
            <a:avLst/>
          </a:prstGeom>
          <a:noFill/>
          <a:ln>
            <a:noFill/>
          </a:ln>
        </p:spPr>
      </p:pic>
      <p:pic>
        <p:nvPicPr>
          <p:cNvPr id="55" name="Shape 55"/>
          <p:cNvPicPr preferRelativeResize="0"/>
          <p:nvPr/>
        </p:nvPicPr>
        <p:blipFill>
          <a:blip r:embed="rId6">
            <a:alphaModFix/>
          </a:blip>
          <a:stretch>
            <a:fillRect/>
          </a:stretch>
        </p:blipFill>
        <p:spPr>
          <a:xfrm>
            <a:off x="105825" y="497400"/>
            <a:ext cx="9895399" cy="1291150"/>
          </a:xfrm>
          <a:prstGeom prst="rect">
            <a:avLst/>
          </a:prstGeom>
          <a:noFill/>
          <a:ln>
            <a:noFill/>
          </a:ln>
        </p:spPr>
      </p:pic>
      <p:pic>
        <p:nvPicPr>
          <p:cNvPr id="56" name="Shape 56"/>
          <p:cNvPicPr preferRelativeResize="0"/>
          <p:nvPr/>
        </p:nvPicPr>
        <p:blipFill>
          <a:blip r:embed="rId7">
            <a:alphaModFix/>
          </a:blip>
          <a:stretch>
            <a:fillRect/>
          </a:stretch>
        </p:blipFill>
        <p:spPr>
          <a:xfrm>
            <a:off x="359825" y="1672150"/>
            <a:ext cx="9525000" cy="5894899"/>
          </a:xfrm>
          <a:prstGeom prst="rect">
            <a:avLst/>
          </a:prstGeom>
          <a:noFill/>
          <a:ln>
            <a:noFill/>
          </a:ln>
        </p:spPr>
      </p:pic>
      <p:sp>
        <p:nvSpPr>
          <p:cNvPr id="57" name="Shape 57"/>
          <p:cNvSpPr txBox="1"/>
          <p:nvPr/>
        </p:nvSpPr>
        <p:spPr>
          <a:xfrm>
            <a:off x="610300" y="1829150"/>
            <a:ext cx="9015574" cy="5561875"/>
          </a:xfrm>
          <a:prstGeom prst="rect">
            <a:avLst/>
          </a:prstGeom>
          <a:noFill/>
          <a:ln>
            <a:noFill/>
          </a:ln>
        </p:spPr>
        <p:txBody>
          <a:bodyPr anchorCtr="0" anchor="t" bIns="38100" lIns="38100" rIns="38100" tIns="38100">
            <a:noAutofit/>
          </a:bodyPr>
          <a:lstStyle/>
          <a:p>
            <a:pPr indent="-220133" lvl="0" marL="381000" marR="0" algn="l">
              <a:lnSpc>
                <a:spcPct val="167708"/>
              </a:lnSpc>
              <a:spcBef>
                <a:spcPts val="0"/>
              </a:spcBef>
              <a:spcAft>
                <a:spcPts val="0"/>
              </a:spcAft>
              <a:buClr>
                <a:srgbClr val="FFFFFF"/>
              </a:buClr>
              <a:buSzPct val="98765"/>
              <a:buFont typeface="Arial"/>
              <a:buChar char="●"/>
            </a:pPr>
            <a:r>
              <a:rPr lang="en-US" sz="2666" u="sng">
                <a:solidFill>
                  <a:srgbClr val="FFFFFF"/>
                </a:solidFill>
                <a:latin typeface="Arial"/>
                <a:ea typeface="Arial"/>
                <a:cs typeface="Arial"/>
                <a:sym typeface="Arial"/>
              </a:rPr>
              <a:t>Argument: </a:t>
            </a:r>
            <a:r>
              <a:rPr lang="en-US" sz="2666">
                <a:solidFill>
                  <a:srgbClr val="FFFFFF"/>
                </a:solidFill>
                <a:latin typeface="Arial"/>
                <a:ea typeface="Arial"/>
                <a:cs typeface="Arial"/>
                <a:sym typeface="Arial"/>
              </a:rPr>
              <a:t>You can be wholly free and responsible for your actions, even though every one of those actions has already been predetermined by events occurring well before your birth and thereby out of your control. In other words – “free will is not the ability to choose as an agent independent of prior cause, but as an agent who is not </a:t>
            </a:r>
            <a:r>
              <a:rPr i="1" lang="en-US" sz="2666">
                <a:solidFill>
                  <a:srgbClr val="FFFFFF"/>
                </a:solidFill>
                <a:latin typeface="Arial"/>
                <a:ea typeface="Arial"/>
                <a:cs typeface="Arial"/>
                <a:sym typeface="Arial"/>
              </a:rPr>
              <a:t>forced</a:t>
            </a:r>
            <a:r>
              <a:rPr lang="en-US" sz="2666">
                <a:solidFill>
                  <a:srgbClr val="FFFFFF"/>
                </a:solidFill>
                <a:latin typeface="Arial"/>
                <a:ea typeface="Arial"/>
                <a:cs typeface="Arial"/>
                <a:sym typeface="Arial"/>
              </a:rPr>
              <a:t> to make a certain choice.” </a:t>
            </a:r>
          </a:p>
          <a:p>
            <a:pPr indent="-220133" lvl="0" marL="381000" marR="0" algn="l">
              <a:lnSpc>
                <a:spcPct val="167708"/>
              </a:lnSpc>
              <a:spcBef>
                <a:spcPts val="479"/>
              </a:spcBef>
              <a:spcAft>
                <a:spcPts val="0"/>
              </a:spcAft>
              <a:buClr>
                <a:srgbClr val="FFFFFF"/>
              </a:buClr>
              <a:buSzPct val="98765"/>
              <a:buFont typeface="Arial"/>
              <a:buChar char="●"/>
            </a:pPr>
            <a:r>
              <a:rPr lang="en-US" sz="2666">
                <a:solidFill>
                  <a:srgbClr val="FFFFFF"/>
                </a:solidFill>
                <a:latin typeface="Arial"/>
                <a:ea typeface="Arial"/>
                <a:cs typeface="Arial"/>
                <a:sym typeface="Arial"/>
              </a:rPr>
              <a:t>Prominent contributors: Ancient Greek stoics, Hobbes and Hume</a:t>
            </a:r>
          </a:p>
        </p:txBody>
      </p:sp>
      <p:sp>
        <p:nvSpPr>
          <p:cNvPr id="58" name="Shape 58"/>
          <p:cNvSpPr txBox="1"/>
          <p:nvPr/>
        </p:nvSpPr>
        <p:spPr>
          <a:xfrm>
            <a:off x="2896300" y="7295425"/>
            <a:ext cx="6221574" cy="349599"/>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i="1" lang="en-US" sz="1777">
                <a:solidFill>
                  <a:srgbClr val="FFFFFF"/>
                </a:solidFill>
                <a:latin typeface="Arial"/>
                <a:ea typeface="Arial"/>
                <a:cs typeface="Arial"/>
                <a:sym typeface="Arial"/>
              </a:rPr>
              <a:t>Source: http://en.wikipedia.org/wiki/Compatibilism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2" name="Shape 62"/>
        <p:cNvGrpSpPr/>
        <p:nvPr/>
      </p:nvGrpSpPr>
      <p:grpSpPr>
        <a:xfrm>
          <a:off x="0" y="0"/>
          <a:ext cx="0" cy="0"/>
          <a:chOff x="0" y="0"/>
          <a:chExt cx="0" cy="0"/>
        </a:xfrm>
      </p:grpSpPr>
      <p:pic>
        <p:nvPicPr>
          <p:cNvPr id="63" name="Shape 63"/>
          <p:cNvPicPr preferRelativeResize="0"/>
          <p:nvPr/>
        </p:nvPicPr>
        <p:blipFill>
          <a:blip r:embed="rId4">
            <a:alphaModFix/>
          </a:blip>
          <a:stretch>
            <a:fillRect/>
          </a:stretch>
        </p:blipFill>
        <p:spPr>
          <a:xfrm>
            <a:off x="105825" y="497400"/>
            <a:ext cx="9895399" cy="1291150"/>
          </a:xfrm>
          <a:prstGeom prst="rect">
            <a:avLst/>
          </a:prstGeom>
          <a:noFill/>
          <a:ln>
            <a:noFill/>
          </a:ln>
        </p:spPr>
      </p:pic>
      <p:sp>
        <p:nvSpPr>
          <p:cNvPr id="64" name="Shape 64"/>
          <p:cNvSpPr txBox="1"/>
          <p:nvPr/>
        </p:nvSpPr>
        <p:spPr>
          <a:xfrm>
            <a:off x="440950" y="1778000"/>
            <a:ext cx="9523575" cy="5613024"/>
          </a:xfrm>
          <a:prstGeom prst="rect">
            <a:avLst/>
          </a:prstGeom>
          <a:noFill/>
          <a:ln>
            <a:noFill/>
          </a:ln>
        </p:spPr>
        <p:txBody>
          <a:bodyPr anchorCtr="0" anchor="t" bIns="38100" lIns="38100" rIns="38100" tIns="38100">
            <a:noAutofit/>
          </a:bodyPr>
          <a:lstStyle/>
          <a:p>
            <a:pPr indent="-241300" lvl="0" marL="381000" marR="0" algn="l">
              <a:lnSpc>
                <a:spcPct val="100000"/>
              </a:lnSpc>
              <a:spcBef>
                <a:spcPts val="0"/>
              </a:spcBef>
              <a:spcAft>
                <a:spcPts val="0"/>
              </a:spcAft>
              <a:buClr>
                <a:srgbClr val="FFFFFF"/>
              </a:buClr>
              <a:buSzPct val="100000"/>
              <a:buFont typeface="Arial"/>
              <a:buChar char="●"/>
            </a:pPr>
            <a:r>
              <a:rPr lang="en-US" sz="3000" u="sng">
                <a:solidFill>
                  <a:srgbClr val="FFFFFF"/>
                </a:solidFill>
                <a:latin typeface="Arial"/>
                <a:ea typeface="Arial"/>
                <a:cs typeface="Arial"/>
                <a:sym typeface="Arial"/>
              </a:rPr>
              <a:t>Argument:</a:t>
            </a:r>
            <a:r>
              <a:rPr lang="en-US" sz="3000">
                <a:solidFill>
                  <a:srgbClr val="FFFFFF"/>
                </a:solidFill>
                <a:latin typeface="Arial"/>
                <a:ea typeface="Arial"/>
                <a:cs typeface="Arial"/>
                <a:sym typeface="Arial"/>
              </a:rPr>
              <a:t> At this moment one could ether continue reading this article if wanted, or stop. Under this assertion , being that one could do either, the fact of how the history of the world will continue to unfold is not currently determined one way or the other.</a:t>
            </a:r>
          </a:p>
          <a:p>
            <a:pPr indent="-241300" lvl="0" marL="381000" marR="0" algn="l">
              <a:lnSpc>
                <a:spcPct val="100000"/>
              </a:lnSpc>
              <a:spcBef>
                <a:spcPts val="542"/>
              </a:spcBef>
              <a:spcAft>
                <a:spcPts val="0"/>
              </a:spcAft>
              <a:buClr>
                <a:srgbClr val="FFFFFF"/>
              </a:buClr>
              <a:buSzPct val="100000"/>
              <a:buFont typeface="Arial"/>
              <a:buChar char="●"/>
            </a:pPr>
            <a:r>
              <a:rPr lang="en-US" sz="3000">
                <a:solidFill>
                  <a:srgbClr val="FFFFFF"/>
                </a:solidFill>
                <a:latin typeface="Arial"/>
                <a:ea typeface="Arial"/>
                <a:cs typeface="Arial"/>
                <a:sym typeface="Arial"/>
              </a:rPr>
              <a:t>If our character is formed indeterministically, then our actions can still flow from our character, and yet still be incompatibilistically free. </a:t>
            </a:r>
          </a:p>
          <a:p>
            <a:pPr indent="-241300" lvl="0" marL="381000" marR="0" algn="l">
              <a:lnSpc>
                <a:spcPct val="100000"/>
              </a:lnSpc>
              <a:spcBef>
                <a:spcPts val="542"/>
              </a:spcBef>
              <a:spcAft>
                <a:spcPts val="0"/>
              </a:spcAft>
              <a:buClr>
                <a:srgbClr val="FFFFFF"/>
              </a:buClr>
              <a:buSzPct val="100000"/>
              <a:buFont typeface="Arial"/>
              <a:buChar char="●"/>
            </a:pPr>
            <a:r>
              <a:rPr lang="en-US" sz="3000">
                <a:solidFill>
                  <a:srgbClr val="FFFFFF"/>
                </a:solidFill>
                <a:latin typeface="Arial"/>
                <a:ea typeface="Arial"/>
                <a:cs typeface="Arial"/>
                <a:sym typeface="Arial"/>
              </a:rPr>
              <a:t>Although the mind is in fact part of the physical world, it involves a different level of description of the same facts, so that although there are deterministic laws under the physical description, there are no such laws under the mental description, and thus our actions are free and not determined. </a:t>
            </a:r>
          </a:p>
          <a:p>
            <a:pPr indent="0" lvl="0" marL="0" marR="0" algn="l">
              <a:lnSpc>
                <a:spcPct val="100000"/>
              </a:lnSpc>
              <a:spcBef>
                <a:spcPts val="542"/>
              </a:spcBef>
              <a:spcAft>
                <a:spcPts val="0"/>
              </a:spcAft>
              <a:buNone/>
            </a:pPr>
            <a:r>
              <a:t/>
            </a:r>
            <a:endParaRPr sz="3000">
              <a:solidFill>
                <a:srgbClr val="FFFFFF"/>
              </a:solidFill>
              <a:latin typeface="Arial"/>
              <a:ea typeface="Arial"/>
              <a:cs typeface="Arial"/>
              <a:sym typeface="Arial"/>
            </a:endParaRPr>
          </a:p>
          <a:p>
            <a:pPr indent="0" lvl="0" marL="0" marR="0" algn="l">
              <a:lnSpc>
                <a:spcPct val="100000"/>
              </a:lnSpc>
              <a:spcBef>
                <a:spcPts val="542"/>
              </a:spcBef>
              <a:spcAft>
                <a:spcPts val="0"/>
              </a:spcAft>
              <a:buNone/>
            </a:pPr>
            <a:r>
              <a:t/>
            </a:r>
            <a:endParaRPr sz="3000">
              <a:solidFill>
                <a:srgbClr val="FFFFFF"/>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68" name="Shape 68"/>
        <p:cNvGrpSpPr/>
        <p:nvPr/>
      </p:nvGrpSpPr>
      <p:grpSpPr>
        <a:xfrm>
          <a:off x="0" y="0"/>
          <a:ext cx="0" cy="0"/>
          <a:chOff x="0" y="0"/>
          <a:chExt cx="0" cy="0"/>
        </a:xfrm>
      </p:grpSpPr>
      <p:pic>
        <p:nvPicPr>
          <p:cNvPr id="69" name="Shape 69"/>
          <p:cNvPicPr preferRelativeResize="0"/>
          <p:nvPr/>
        </p:nvPicPr>
        <p:blipFill>
          <a:blip r:embed="rId4">
            <a:alphaModFix/>
          </a:blip>
          <a:stretch>
            <a:fillRect/>
          </a:stretch>
        </p:blipFill>
        <p:spPr>
          <a:xfrm>
            <a:off x="148150" y="296325"/>
            <a:ext cx="9853075" cy="1153574"/>
          </a:xfrm>
          <a:prstGeom prst="rect">
            <a:avLst/>
          </a:prstGeom>
          <a:noFill/>
          <a:ln>
            <a:noFill/>
          </a:ln>
        </p:spPr>
      </p:pic>
      <p:sp>
        <p:nvSpPr>
          <p:cNvPr id="70" name="Shape 70"/>
          <p:cNvSpPr txBox="1"/>
          <p:nvPr/>
        </p:nvSpPr>
        <p:spPr>
          <a:xfrm>
            <a:off x="440950" y="1778000"/>
            <a:ext cx="9523575" cy="5002725"/>
          </a:xfrm>
          <a:prstGeom prst="rect">
            <a:avLst/>
          </a:prstGeom>
          <a:noFill/>
          <a:ln>
            <a:noFill/>
          </a:ln>
        </p:spPr>
        <p:txBody>
          <a:bodyPr anchorCtr="0" anchor="t" bIns="38100" lIns="38100" rIns="38100" tIns="38100">
            <a:noAutofit/>
          </a:bodyPr>
          <a:lstStyle/>
          <a:p>
            <a:pPr indent="-276577" lvl="0" marL="381000" marR="0" algn="l">
              <a:lnSpc>
                <a:spcPct val="119921"/>
              </a:lnSpc>
              <a:spcBef>
                <a:spcPts val="0"/>
              </a:spcBef>
              <a:spcAft>
                <a:spcPts val="0"/>
              </a:spcAft>
              <a:buClr>
                <a:srgbClr val="FFFFFF"/>
              </a:buClr>
              <a:buSzPct val="98765"/>
              <a:buFont typeface="Arial"/>
              <a:buChar char="●"/>
            </a:pPr>
            <a:r>
              <a:rPr lang="en-US" sz="3555">
                <a:solidFill>
                  <a:srgbClr val="FFFFFF"/>
                </a:solidFill>
                <a:latin typeface="Arial"/>
                <a:ea typeface="Arial"/>
                <a:cs typeface="Arial"/>
                <a:sym typeface="Arial"/>
              </a:rPr>
              <a:t>Argument: According to physicists, quantum mechanics predicts events only in terms of probabilities, casting doubt whether the universe is deterministic at all. The possibility that the universe at the macroscopic level may be governed by indetrministic laws as it is generally accepted to be at the quantum level, shows evidence of free will.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74" name="Shape 74"/>
        <p:cNvGrpSpPr/>
        <p:nvPr/>
      </p:nvGrpSpPr>
      <p:grpSpPr>
        <a:xfrm>
          <a:off x="0" y="0"/>
          <a:ext cx="0" cy="0"/>
          <a:chOff x="0" y="0"/>
          <a:chExt cx="0" cy="0"/>
        </a:xfrm>
      </p:grpSpPr>
      <p:pic>
        <p:nvPicPr>
          <p:cNvPr id="75" name="Shape 75"/>
          <p:cNvPicPr preferRelativeResize="0"/>
          <p:nvPr/>
        </p:nvPicPr>
        <p:blipFill>
          <a:blip r:embed="rId4">
            <a:alphaModFix/>
          </a:blip>
          <a:stretch>
            <a:fillRect/>
          </a:stretch>
        </p:blipFill>
        <p:spPr>
          <a:xfrm>
            <a:off x="105825" y="497400"/>
            <a:ext cx="9895399" cy="1291150"/>
          </a:xfrm>
          <a:prstGeom prst="rect">
            <a:avLst/>
          </a:prstGeom>
          <a:noFill/>
          <a:ln>
            <a:noFill/>
          </a:ln>
        </p:spPr>
      </p:pic>
      <p:sp>
        <p:nvSpPr>
          <p:cNvPr id="76" name="Shape 76"/>
          <p:cNvSpPr txBox="1"/>
          <p:nvPr/>
        </p:nvSpPr>
        <p:spPr>
          <a:xfrm>
            <a:off x="440950" y="1778000"/>
            <a:ext cx="9523575" cy="5002725"/>
          </a:xfrm>
          <a:prstGeom prst="rect">
            <a:avLst/>
          </a:prstGeom>
          <a:noFill/>
          <a:ln>
            <a:noFill/>
          </a:ln>
        </p:spPr>
        <p:txBody>
          <a:bodyPr anchorCtr="0" anchor="t" bIns="38100" lIns="38100" rIns="38100" tIns="38100">
            <a:noAutofit/>
          </a:bodyPr>
          <a:lstStyle/>
          <a:p>
            <a:pPr indent="-241300" lvl="0" marL="381000" marR="0" algn="l">
              <a:lnSpc>
                <a:spcPct val="100000"/>
              </a:lnSpc>
              <a:spcBef>
                <a:spcPts val="0"/>
              </a:spcBef>
              <a:spcAft>
                <a:spcPts val="0"/>
              </a:spcAft>
              <a:buClr>
                <a:srgbClr val="FFFFFF"/>
              </a:buClr>
              <a:buSzPct val="100000"/>
              <a:buFont typeface="Arial"/>
              <a:buChar char="●"/>
            </a:pPr>
            <a:r>
              <a:rPr lang="en-US" sz="3000">
                <a:solidFill>
                  <a:srgbClr val="FFFFFF"/>
                </a:solidFill>
                <a:latin typeface="Arial"/>
                <a:ea typeface="Arial"/>
                <a:cs typeface="Arial"/>
                <a:sym typeface="Arial"/>
              </a:rPr>
              <a:t>Buddhism accepts both freedom and determinism.</a:t>
            </a:r>
          </a:p>
          <a:p>
            <a:pPr indent="-241300" lvl="0" marL="381000" marR="0" algn="l">
              <a:lnSpc>
                <a:spcPct val="100000"/>
              </a:lnSpc>
              <a:spcBef>
                <a:spcPts val="542"/>
              </a:spcBef>
              <a:spcAft>
                <a:spcPts val="0"/>
              </a:spcAft>
              <a:buClr>
                <a:srgbClr val="FFFFFF"/>
              </a:buClr>
              <a:buSzPct val="100000"/>
              <a:buFont typeface="Arial"/>
              <a:buChar char="●"/>
            </a:pPr>
            <a:r>
              <a:rPr lang="en-US" sz="3000">
                <a:solidFill>
                  <a:srgbClr val="FFFFFF"/>
                </a:solidFill>
                <a:latin typeface="Arial"/>
                <a:ea typeface="Arial"/>
                <a:cs typeface="Arial"/>
                <a:sym typeface="Arial"/>
              </a:rPr>
              <a:t>The Buddha said: “There is free action, there is retribution, but I see no agent that passes from one set of momentary elements into another one, except the connection of those elements.”</a:t>
            </a:r>
          </a:p>
          <a:p>
            <a:pPr indent="-241300" lvl="0" marL="381000" marR="0" algn="l">
              <a:lnSpc>
                <a:spcPct val="100000"/>
              </a:lnSpc>
              <a:spcBef>
                <a:spcPts val="542"/>
              </a:spcBef>
              <a:spcAft>
                <a:spcPts val="0"/>
              </a:spcAft>
              <a:buClr>
                <a:srgbClr val="FFFFFF"/>
              </a:buClr>
              <a:buSzPct val="100000"/>
              <a:buFont typeface="Arial"/>
              <a:buChar char="●"/>
            </a:pPr>
            <a:r>
              <a:rPr lang="en-US" sz="3000">
                <a:solidFill>
                  <a:srgbClr val="FFFFFF"/>
                </a:solidFill>
                <a:latin typeface="Arial"/>
                <a:ea typeface="Arial"/>
                <a:cs typeface="Arial"/>
                <a:sym typeface="Arial"/>
              </a:rPr>
              <a:t>Buddhism believes in neither absolute free will no absolute determinism.</a:t>
            </a:r>
          </a:p>
          <a:p>
            <a:pPr indent="-241300" lvl="0" marL="381000" marR="0" algn="l">
              <a:lnSpc>
                <a:spcPct val="100000"/>
              </a:lnSpc>
              <a:spcBef>
                <a:spcPts val="542"/>
              </a:spcBef>
              <a:spcAft>
                <a:spcPts val="0"/>
              </a:spcAft>
              <a:buClr>
                <a:srgbClr val="FFFFFF"/>
              </a:buClr>
              <a:buSzPct val="100000"/>
              <a:buFont typeface="Arial"/>
              <a:buChar char="●"/>
            </a:pPr>
            <a:r>
              <a:rPr lang="en-US" sz="3000">
                <a:solidFill>
                  <a:srgbClr val="FFFFFF"/>
                </a:solidFill>
                <a:latin typeface="Arial"/>
                <a:ea typeface="Arial"/>
                <a:cs typeface="Arial"/>
                <a:sym typeface="Arial"/>
              </a:rPr>
              <a:t>The idea of absolute freedom is foolish, because it denies the reality of one’s physical needs and circumstances. Equally incorrect is the idea that we have no choice in life or that our lives are predetermined.</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Shape 81"/>
          <p:cNvSpPr txBox="1"/>
          <p:nvPr/>
        </p:nvSpPr>
        <p:spPr>
          <a:xfrm>
            <a:off x="948950" y="1405800"/>
            <a:ext cx="8507575" cy="4589974"/>
          </a:xfrm>
          <a:prstGeom prst="rect">
            <a:avLst/>
          </a:prstGeom>
          <a:noFill/>
          <a:ln>
            <a:noFill/>
          </a:ln>
        </p:spPr>
        <p:txBody>
          <a:bodyPr anchorCtr="0" anchor="t" bIns="38100" lIns="38100" rIns="38100" tIns="38100">
            <a:noAutofit/>
          </a:bodyPr>
          <a:lstStyle/>
          <a:p>
            <a:pPr indent="0" lvl="0" marL="0" marR="0" algn="ctr">
              <a:lnSpc>
                <a:spcPct val="120028"/>
              </a:lnSpc>
              <a:spcBef>
                <a:spcPts val="0"/>
              </a:spcBef>
              <a:spcAft>
                <a:spcPts val="0"/>
              </a:spcAft>
              <a:buNone/>
            </a:pPr>
            <a:r>
              <a:rPr b="1" lang="en-US" sz="9777">
                <a:solidFill>
                  <a:srgbClr val="F0A22E"/>
                </a:solidFill>
                <a:latin typeface="Arial"/>
                <a:ea typeface="Arial"/>
                <a:cs typeface="Arial"/>
                <a:sym typeface="Arial"/>
              </a:rPr>
              <a:t>Arguments against Free Will</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5" name="Shape 85"/>
        <p:cNvGrpSpPr/>
        <p:nvPr/>
      </p:nvGrpSpPr>
      <p:grpSpPr>
        <a:xfrm>
          <a:off x="0" y="0"/>
          <a:ext cx="0" cy="0"/>
          <a:chOff x="0" y="0"/>
          <a:chExt cx="0" cy="0"/>
        </a:xfrm>
      </p:grpSpPr>
      <p:pic>
        <p:nvPicPr>
          <p:cNvPr id="86" name="Shape 86"/>
          <p:cNvPicPr preferRelativeResize="0"/>
          <p:nvPr/>
        </p:nvPicPr>
        <p:blipFill>
          <a:blip r:embed="rId4">
            <a:alphaModFix/>
          </a:blip>
          <a:stretch>
            <a:fillRect/>
          </a:stretch>
        </p:blipFill>
        <p:spPr>
          <a:xfrm>
            <a:off x="148150" y="296325"/>
            <a:ext cx="9853075" cy="1460474"/>
          </a:xfrm>
          <a:prstGeom prst="rect">
            <a:avLst/>
          </a:prstGeom>
          <a:noFill/>
          <a:ln>
            <a:noFill/>
          </a:ln>
        </p:spPr>
      </p:pic>
      <p:sp>
        <p:nvSpPr>
          <p:cNvPr id="87" name="Shape 87"/>
          <p:cNvSpPr txBox="1"/>
          <p:nvPr/>
        </p:nvSpPr>
        <p:spPr>
          <a:xfrm>
            <a:off x="610300" y="1659800"/>
            <a:ext cx="9015574" cy="5985224"/>
          </a:xfrm>
          <a:prstGeom prst="rect">
            <a:avLst/>
          </a:prstGeom>
          <a:noFill/>
          <a:ln>
            <a:noFill/>
          </a:ln>
        </p:spPr>
        <p:txBody>
          <a:bodyPr anchorCtr="0" anchor="t" bIns="38100" lIns="38100" rIns="38100" tIns="38100">
            <a:noAutofit/>
          </a:bodyPr>
          <a:lstStyle/>
          <a:p>
            <a:pPr indent="-191911" lvl="0" marL="381000" marR="0" algn="l">
              <a:lnSpc>
                <a:spcPct val="191875"/>
              </a:lnSpc>
              <a:spcBef>
                <a:spcPts val="0"/>
              </a:spcBef>
              <a:spcAft>
                <a:spcPts val="0"/>
              </a:spcAft>
              <a:buClr>
                <a:srgbClr val="FFFFFF"/>
              </a:buClr>
              <a:buSzPct val="101010"/>
              <a:buFont typeface="Arial"/>
              <a:buChar char="●"/>
            </a:pPr>
            <a:r>
              <a:rPr lang="en-US" sz="2222" u="sng">
                <a:solidFill>
                  <a:srgbClr val="FFFFFF"/>
                </a:solidFill>
                <a:latin typeface="Arial"/>
                <a:ea typeface="Arial"/>
                <a:cs typeface="Arial"/>
                <a:sym typeface="Arial"/>
              </a:rPr>
              <a:t>Argument: </a:t>
            </a:r>
            <a:r>
              <a:rPr lang="en-US" sz="2222">
                <a:solidFill>
                  <a:srgbClr val="FFFFFF"/>
                </a:solidFill>
                <a:latin typeface="Arial"/>
                <a:ea typeface="Arial"/>
                <a:cs typeface="Arial"/>
                <a:sym typeface="Arial"/>
              </a:rPr>
              <a:t>“God predestined the course of the universe in exhaustive detail, and the world is unfolding according to a plan which God determined prior to creation. God's exhaustive control over the universe precludes the possibility of any of its events being otherwise. Given God's will, no events in the universe could have happened differently, and no future events will happen contrary to God's will. In addition, ‘determined system' or ‘determined universe' means the sum total of all the events which God has determined. “ In other words- god set a path for the world to follow and cannot stray of that past because, man cannot escape gods plan. </a:t>
            </a:r>
          </a:p>
          <a:p>
            <a:pPr indent="0" lvl="0" marL="0" marR="0" algn="l">
              <a:lnSpc>
                <a:spcPct val="108125"/>
              </a:lnSpc>
              <a:spcBef>
                <a:spcPts val="396"/>
              </a:spcBef>
              <a:spcAft>
                <a:spcPts val="0"/>
              </a:spcAft>
              <a:buNone/>
            </a:pPr>
            <a:r>
              <a:t/>
            </a:r>
            <a:endParaRPr sz="2222">
              <a:solidFill>
                <a:srgbClr val="FFFFFF"/>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a:p>
            <a:pPr indent="0" lvl="0" marL="0" marR="0" algn="l">
              <a:lnSpc>
                <a:spcPct val="107870"/>
              </a:lnSpc>
              <a:spcBef>
                <a:spcPts val="542"/>
              </a:spcBef>
              <a:spcAft>
                <a:spcPts val="0"/>
              </a:spcAft>
              <a:buNone/>
            </a:pPr>
            <a:r>
              <a:t/>
            </a:r>
            <a:endParaRPr sz="3000">
              <a:solidFill>
                <a:srgbClr val="4E3B30"/>
              </a:solidFill>
              <a:latin typeface="Arial"/>
              <a:ea typeface="Arial"/>
              <a:cs typeface="Arial"/>
              <a:sym typeface="Arial"/>
            </a:endParaRPr>
          </a:p>
        </p:txBody>
      </p:sp>
      <p:sp>
        <p:nvSpPr>
          <p:cNvPr id="88" name="Shape 88"/>
          <p:cNvSpPr txBox="1"/>
          <p:nvPr/>
        </p:nvSpPr>
        <p:spPr>
          <a:xfrm>
            <a:off x="2134300" y="7380100"/>
            <a:ext cx="6016975" cy="349599"/>
          </a:xfrm>
          <a:prstGeom prst="rect">
            <a:avLst/>
          </a:prstGeom>
          <a:noFill/>
          <a:ln>
            <a:noFill/>
          </a:ln>
        </p:spPr>
        <p:txBody>
          <a:bodyPr anchorCtr="0" anchor="t" bIns="38100" lIns="38100" rIns="38100" tIns="38100">
            <a:noAutofit/>
          </a:bodyPr>
          <a:lstStyle/>
          <a:p>
            <a:pPr indent="0" lvl="0" marL="0" marR="0" algn="l">
              <a:lnSpc>
                <a:spcPct val="120312"/>
              </a:lnSpc>
              <a:spcBef>
                <a:spcPts val="0"/>
              </a:spcBef>
              <a:spcAft>
                <a:spcPts val="0"/>
              </a:spcAft>
              <a:buNone/>
            </a:pPr>
            <a:r>
              <a:rPr lang="en-US" sz="1777">
                <a:solidFill>
                  <a:srgbClr val="FFFFFF"/>
                </a:solidFill>
                <a:latin typeface="Arial"/>
                <a:ea typeface="Arial"/>
                <a:cs typeface="Arial"/>
                <a:sym typeface="Arial"/>
              </a:rPr>
              <a:t>Source: http://ethicscenter.nd.edu/publications/vita1todd.shtml</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