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7"/>
  </p:normalViewPr>
  <p:slideViewPr>
    <p:cSldViewPr snapToGrid="0" snapToObjects="1">
      <p:cViewPr varScale="1">
        <p:scale>
          <a:sx n="71" d="100"/>
          <a:sy n="71" d="100"/>
        </p:scale>
        <p:origin x="69"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1067EF-FB7F-2146-9E93-77C384E67138}"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63241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067EF-FB7F-2146-9E93-77C384E67138}"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21067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067EF-FB7F-2146-9E93-77C384E67138}"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6930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067EF-FB7F-2146-9E93-77C384E67138}"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13862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067EF-FB7F-2146-9E93-77C384E67138}"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59838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1067EF-FB7F-2146-9E93-77C384E67138}"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40343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067EF-FB7F-2146-9E93-77C384E67138}"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87188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1067EF-FB7F-2146-9E93-77C384E67138}" type="datetimeFigureOut">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48709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067EF-FB7F-2146-9E93-77C384E67138}" type="datetimeFigureOut">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19091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067EF-FB7F-2146-9E93-77C384E67138}"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14377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067EF-FB7F-2146-9E93-77C384E67138}"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074DC-CE0F-F449-93AB-927FD119E3A4}" type="slidenum">
              <a:rPr lang="en-US" smtClean="0"/>
              <a:t>‹#›</a:t>
            </a:fld>
            <a:endParaRPr lang="en-US"/>
          </a:p>
        </p:txBody>
      </p:sp>
    </p:spTree>
    <p:extLst>
      <p:ext uri="{BB962C8B-B14F-4D97-AF65-F5344CB8AC3E}">
        <p14:creationId xmlns:p14="http://schemas.microsoft.com/office/powerpoint/2010/main" val="126100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067EF-FB7F-2146-9E93-77C384E67138}" type="datetimeFigureOut">
              <a:rPr lang="en-US" smtClean="0"/>
              <a:t>10/29/2017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074DC-CE0F-F449-93AB-927FD119E3A4}" type="slidenum">
              <a:rPr lang="en-US" smtClean="0"/>
              <a:t>‹#›</a:t>
            </a:fld>
            <a:endParaRPr lang="en-US"/>
          </a:p>
        </p:txBody>
      </p:sp>
    </p:spTree>
    <p:extLst>
      <p:ext uri="{BB962C8B-B14F-4D97-AF65-F5344CB8AC3E}">
        <p14:creationId xmlns:p14="http://schemas.microsoft.com/office/powerpoint/2010/main" val="963830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hanacademy.org/math/differential-equations/laplace-transform/properties-of-laplace-transform/v/dirac-delta-fun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ekyisawesome.blogspot.com/2016/12/bernoulli-vs-binomial-vs-multinoulli-vs.html" TargetMode="External"/><Relationship Id="rId2" Type="http://schemas.openxmlformats.org/officeDocument/2006/relationships/hyperlink" Target="https://www.statlect.com/probability-distributions/multinomial-distribu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uora.com/profile/Wisnu-Subekti" TargetMode="External"/><Relationship Id="rId2" Type="http://schemas.openxmlformats.org/officeDocument/2006/relationships/hyperlink" Target="https://www.quora.com/What-is-the-importance-of-the-central-limit-theor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1wsig_TGrt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605" y="2037144"/>
            <a:ext cx="4769126" cy="2062103"/>
          </a:xfrm>
          <a:prstGeom prst="rect">
            <a:avLst/>
          </a:prstGeom>
          <a:noFill/>
        </p:spPr>
        <p:txBody>
          <a:bodyPr wrap="none" rtlCol="0">
            <a:spAutoFit/>
          </a:bodyPr>
          <a:lstStyle/>
          <a:p>
            <a:r>
              <a:rPr lang="en-US" sz="3200" dirty="0"/>
              <a:t>Danbury AI</a:t>
            </a:r>
          </a:p>
          <a:p>
            <a:r>
              <a:rPr lang="en-US" sz="3200" dirty="0"/>
              <a:t>Deep Learning Study Group</a:t>
            </a:r>
          </a:p>
          <a:p>
            <a:r>
              <a:rPr lang="en-US" sz="3200" dirty="0"/>
              <a:t>Notes on Section 3.9</a:t>
            </a:r>
          </a:p>
          <a:p>
            <a:r>
              <a:rPr lang="en-US" sz="3200" dirty="0"/>
              <a:t>Doug Cowles</a:t>
            </a:r>
          </a:p>
        </p:txBody>
      </p:sp>
    </p:spTree>
    <p:extLst>
      <p:ext uri="{BB962C8B-B14F-4D97-AF65-F5344CB8AC3E}">
        <p14:creationId xmlns:p14="http://schemas.microsoft.com/office/powerpoint/2010/main" val="68018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Dirac Delta Function</a:t>
            </a:r>
          </a:p>
        </p:txBody>
      </p:sp>
      <p:sp>
        <p:nvSpPr>
          <p:cNvPr id="3" name="Content Placeholder 2"/>
          <p:cNvSpPr>
            <a:spLocks noGrp="1"/>
          </p:cNvSpPr>
          <p:nvPr>
            <p:ph idx="1"/>
          </p:nvPr>
        </p:nvSpPr>
        <p:spPr/>
        <p:txBody>
          <a:bodyPr/>
          <a:lstStyle/>
          <a:p>
            <a:r>
              <a:rPr lang="en-US" dirty="0"/>
              <a:t>Explained very well here: </a:t>
            </a:r>
            <a:r>
              <a:rPr lang="en-US" dirty="0">
                <a:hlinkClick r:id="rId2"/>
              </a:rPr>
              <a:t>https://www.khanacademy.org/math/differential-equations/laplace-transform/properties-of-laplace-transform/v/dirac-delta-function</a:t>
            </a:r>
            <a:endParaRPr lang="en-US" dirty="0"/>
          </a:p>
          <a:p>
            <a:r>
              <a:rPr lang="en-US" dirty="0"/>
              <a:t>It is a function that is zero at every point but one, and whose integral is 1.  It is a “generalized function” </a:t>
            </a:r>
          </a:p>
          <a:p>
            <a:r>
              <a:rPr lang="en-US" dirty="0"/>
              <a:t>The book describing the function as that which is defined in terms of its properties when integrated seems a good definition. </a:t>
            </a:r>
          </a:p>
          <a:p>
            <a:r>
              <a:rPr lang="en-US" dirty="0"/>
              <a:t>The concepts of “empirical distribution” and “empirical frequency” are still unclear to me at this time.  </a:t>
            </a:r>
          </a:p>
        </p:txBody>
      </p:sp>
    </p:spTree>
    <p:extLst>
      <p:ext uri="{BB962C8B-B14F-4D97-AF65-F5344CB8AC3E}">
        <p14:creationId xmlns:p14="http://schemas.microsoft.com/office/powerpoint/2010/main" val="77589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 Distributions</a:t>
            </a:r>
          </a:p>
        </p:txBody>
      </p:sp>
      <p:sp>
        <p:nvSpPr>
          <p:cNvPr id="3" name="Content Placeholder 2"/>
          <p:cNvSpPr>
            <a:spLocks noGrp="1"/>
          </p:cNvSpPr>
          <p:nvPr>
            <p:ph idx="1"/>
          </p:nvPr>
        </p:nvSpPr>
        <p:spPr/>
        <p:txBody>
          <a:bodyPr/>
          <a:lstStyle/>
          <a:p>
            <a:r>
              <a:rPr lang="en-US" dirty="0"/>
              <a:t>On the face of it, seems like obvious concept.  Distributions that are a composite of other distributions. </a:t>
            </a:r>
          </a:p>
          <a:p>
            <a:r>
              <a:rPr lang="en-US" dirty="0"/>
              <a:t>Significant for finding “latent” variables.</a:t>
            </a:r>
          </a:p>
          <a:p>
            <a:r>
              <a:rPr lang="en-US" dirty="0"/>
              <a:t>Gaussian Mixture Models https://</a:t>
            </a:r>
            <a:r>
              <a:rPr lang="en-US" dirty="0" err="1"/>
              <a:t>www.youtube.com</a:t>
            </a:r>
            <a:r>
              <a:rPr lang="en-US" dirty="0"/>
              <a:t>/</a:t>
            </a:r>
            <a:r>
              <a:rPr lang="en-US" dirty="0" err="1"/>
              <a:t>watch?v</a:t>
            </a:r>
            <a:r>
              <a:rPr lang="en-US" dirty="0"/>
              <a:t>=Rkl30Fr2S38</a:t>
            </a:r>
          </a:p>
        </p:txBody>
      </p:sp>
    </p:spTree>
    <p:extLst>
      <p:ext uri="{BB962C8B-B14F-4D97-AF65-F5344CB8AC3E}">
        <p14:creationId xmlns:p14="http://schemas.microsoft.com/office/powerpoint/2010/main" val="175666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p:sp>
        <p:nvSpPr>
          <p:cNvPr id="3" name="Content Placeholder 2"/>
          <p:cNvSpPr>
            <a:spLocks noGrp="1"/>
          </p:cNvSpPr>
          <p:nvPr>
            <p:ph idx="1"/>
          </p:nvPr>
        </p:nvSpPr>
        <p:spPr/>
        <p:txBody>
          <a:bodyPr/>
          <a:lstStyle/>
          <a:p>
            <a:r>
              <a:rPr lang="en-US" dirty="0"/>
              <a:t>The simplest distribution, for yes-no questions: coin flips, Male/Female, etc.,  </a:t>
            </a:r>
          </a:p>
          <a:p>
            <a:r>
              <a:rPr lang="en-US" dirty="0"/>
              <a:t>One happens with probability p, the other with 1-p. </a:t>
            </a:r>
            <a:r>
              <a:rPr lang="mr-IN" dirty="0"/>
              <a:t>–</a:t>
            </a:r>
            <a:r>
              <a:rPr lang="en-US" dirty="0"/>
              <a:t> described in book as 3.16 &amp; 3.17 with letter phi. </a:t>
            </a:r>
          </a:p>
          <a:p>
            <a:r>
              <a:rPr lang="en-US" dirty="0"/>
              <a:t>3.18 P(X = x) refers to the probability that the random variable X is equal to a particular value, denoted by x. As an example, P(X = 1) refers to the probability that the random variable X is equal to 1.</a:t>
            </a:r>
          </a:p>
          <a:p>
            <a:r>
              <a:rPr lang="en-US" dirty="0"/>
              <a:t>3.19 is the Expected Value </a:t>
            </a:r>
          </a:p>
          <a:p>
            <a:r>
              <a:rPr lang="en-US" dirty="0"/>
              <a:t>3.20 is the Variance</a:t>
            </a:r>
          </a:p>
        </p:txBody>
      </p:sp>
    </p:spTree>
    <p:extLst>
      <p:ext uri="{BB962C8B-B14F-4D97-AF65-F5344CB8AC3E}">
        <p14:creationId xmlns:p14="http://schemas.microsoft.com/office/powerpoint/2010/main" val="176319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Bernoulli Distributions</a:t>
            </a:r>
          </a:p>
        </p:txBody>
      </p:sp>
      <p:pic>
        <p:nvPicPr>
          <p:cNvPr id="4" name="Content Placeholder 3"/>
          <p:cNvPicPr>
            <a:picLocks noGrp="1" noChangeAspect="1"/>
          </p:cNvPicPr>
          <p:nvPr>
            <p:ph idx="1"/>
          </p:nvPr>
        </p:nvPicPr>
        <p:blipFill>
          <a:blip r:embed="rId2"/>
          <a:stretch>
            <a:fillRect/>
          </a:stretch>
        </p:blipFill>
        <p:spPr>
          <a:xfrm>
            <a:off x="7753350" y="2310818"/>
            <a:ext cx="3111500" cy="2108200"/>
          </a:xfrm>
          <a:prstGeom prst="rect">
            <a:avLst/>
          </a:prstGeom>
        </p:spPr>
      </p:pic>
      <p:pic>
        <p:nvPicPr>
          <p:cNvPr id="6" name="Picture 5"/>
          <p:cNvPicPr>
            <a:picLocks noChangeAspect="1"/>
          </p:cNvPicPr>
          <p:nvPr/>
        </p:nvPicPr>
        <p:blipFill>
          <a:blip r:embed="rId3"/>
          <a:stretch>
            <a:fillRect/>
          </a:stretch>
        </p:blipFill>
        <p:spPr>
          <a:xfrm>
            <a:off x="639763" y="2190168"/>
            <a:ext cx="6883400" cy="2349500"/>
          </a:xfrm>
          <a:prstGeom prst="rect">
            <a:avLst/>
          </a:prstGeom>
        </p:spPr>
      </p:pic>
    </p:spTree>
    <p:extLst>
      <p:ext uri="{BB962C8B-B14F-4D97-AF65-F5344CB8AC3E}">
        <p14:creationId xmlns:p14="http://schemas.microsoft.com/office/powerpoint/2010/main" val="84781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Multinoulli</a:t>
            </a:r>
            <a:r>
              <a:rPr lang="en-US" dirty="0"/>
              <a:t> Distribution</a:t>
            </a:r>
          </a:p>
        </p:txBody>
      </p:sp>
      <p:sp>
        <p:nvSpPr>
          <p:cNvPr id="3" name="Content Placeholder 2"/>
          <p:cNvSpPr>
            <a:spLocks noGrp="1"/>
          </p:cNvSpPr>
          <p:nvPr>
            <p:ph idx="1"/>
          </p:nvPr>
        </p:nvSpPr>
        <p:spPr/>
        <p:txBody>
          <a:bodyPr>
            <a:normAutofit fontScale="92500" lnSpcReduction="10000"/>
          </a:bodyPr>
          <a:lstStyle/>
          <a:p>
            <a:r>
              <a:rPr lang="en-US" dirty="0"/>
              <a:t>Essentially, a form of a binomial distribution where instead of 2 outcomes, there are K outcomes </a:t>
            </a:r>
            <a:r>
              <a:rPr lang="mr-IN" dirty="0"/>
              <a:t>–</a:t>
            </a:r>
            <a:r>
              <a:rPr lang="en-US" dirty="0"/>
              <a:t> like rolling a die. </a:t>
            </a:r>
          </a:p>
          <a:p>
            <a:r>
              <a:rPr lang="en-US" dirty="0"/>
              <a:t>The </a:t>
            </a:r>
            <a:r>
              <a:rPr lang="en-US" b="1" dirty="0"/>
              <a:t>multinomial</a:t>
            </a:r>
            <a:r>
              <a:rPr lang="en-US" dirty="0"/>
              <a:t> distribution is when there are </a:t>
            </a:r>
            <a:r>
              <a:rPr lang="en-US" b="1" dirty="0"/>
              <a:t>multiple</a:t>
            </a:r>
            <a:r>
              <a:rPr lang="en-US" dirty="0"/>
              <a:t> identical independent trials where each trial has </a:t>
            </a:r>
            <a:r>
              <a:rPr lang="en-US" i="1" dirty="0"/>
              <a:t>k </a:t>
            </a:r>
            <a:r>
              <a:rPr lang="en-US" dirty="0"/>
              <a:t>possible outcomes. The categorical (</a:t>
            </a:r>
            <a:r>
              <a:rPr lang="en-US" dirty="0" err="1"/>
              <a:t>multinoulli</a:t>
            </a:r>
            <a:r>
              <a:rPr lang="en-US" dirty="0"/>
              <a:t>) distribution is when there is </a:t>
            </a:r>
            <a:r>
              <a:rPr lang="en-US" b="1" dirty="0"/>
              <a:t>only one</a:t>
            </a:r>
            <a:r>
              <a:rPr lang="en-US" dirty="0"/>
              <a:t> such trial.</a:t>
            </a:r>
          </a:p>
          <a:p>
            <a:r>
              <a:rPr lang="en-US" dirty="0"/>
              <a:t>Best explained here: </a:t>
            </a:r>
            <a:r>
              <a:rPr lang="en-US" dirty="0">
                <a:hlinkClick r:id="rId2"/>
              </a:rPr>
              <a:t>https://www.statlect.com/probability-distributions/multinomial-distribution</a:t>
            </a:r>
            <a:endParaRPr lang="en-US" dirty="0"/>
          </a:p>
          <a:p>
            <a:r>
              <a:rPr lang="en-US" dirty="0"/>
              <a:t>A </a:t>
            </a:r>
            <a:r>
              <a:rPr lang="en-US" dirty="0" err="1"/>
              <a:t>Multinoulli</a:t>
            </a:r>
            <a:r>
              <a:rPr lang="en-US" dirty="0"/>
              <a:t> Distribution is not the same thing as a multinomial distribution.  Explained here: </a:t>
            </a:r>
            <a:r>
              <a:rPr lang="en-US" dirty="0">
                <a:hlinkClick r:id="rId3"/>
              </a:rPr>
              <a:t>https://geekyisawesome.blogspot.com/2016/12/bernoulli-vs-binomial-vs-multinoulli-vs.html</a:t>
            </a:r>
            <a:endParaRPr lang="en-US" dirty="0"/>
          </a:p>
          <a:p>
            <a:endParaRPr lang="en-US" dirty="0"/>
          </a:p>
        </p:txBody>
      </p:sp>
    </p:spTree>
    <p:extLst>
      <p:ext uri="{BB962C8B-B14F-4D97-AF65-F5344CB8AC3E}">
        <p14:creationId xmlns:p14="http://schemas.microsoft.com/office/powerpoint/2010/main" val="199809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Gaussian Distribution</a:t>
            </a:r>
          </a:p>
        </p:txBody>
      </p:sp>
      <p:sp>
        <p:nvSpPr>
          <p:cNvPr id="3" name="Content Placeholder 2"/>
          <p:cNvSpPr>
            <a:spLocks noGrp="1"/>
          </p:cNvSpPr>
          <p:nvPr>
            <p:ph idx="1"/>
          </p:nvPr>
        </p:nvSpPr>
        <p:spPr/>
        <p:txBody>
          <a:bodyPr>
            <a:normAutofit fontScale="92500" lnSpcReduction="10000"/>
          </a:bodyPr>
          <a:lstStyle/>
          <a:p>
            <a:r>
              <a:rPr lang="en-US" dirty="0"/>
              <a:t>Also known as “bell curve” or “Normal” distribution</a:t>
            </a:r>
          </a:p>
          <a:p>
            <a:r>
              <a:rPr lang="en-US" dirty="0"/>
              <a:t>The formula is interesting but few people worry about it  3.21</a:t>
            </a:r>
          </a:p>
          <a:p>
            <a:r>
              <a:rPr lang="en-US" dirty="0"/>
              <a:t>The </a:t>
            </a:r>
            <a:r>
              <a:rPr lang="en-US" b="1" dirty="0"/>
              <a:t>normal distribution</a:t>
            </a:r>
            <a:r>
              <a:rPr lang="en-US" dirty="0"/>
              <a:t> is </a:t>
            </a:r>
            <a:r>
              <a:rPr lang="en-US" b="1" dirty="0"/>
              <a:t>important</a:t>
            </a:r>
            <a:r>
              <a:rPr lang="en-US" dirty="0"/>
              <a:t> because of the Central limit theorem. In simple terms, if you have many independent variables that may be generated by all kinds of </a:t>
            </a:r>
            <a:r>
              <a:rPr lang="en-US" b="1" dirty="0"/>
              <a:t>distributions</a:t>
            </a:r>
            <a:r>
              <a:rPr lang="en-US" dirty="0"/>
              <a:t>, assuming that nothing too crazy happens, the aggregate of those variables will tend toward a </a:t>
            </a:r>
            <a:r>
              <a:rPr lang="en-US" b="1" dirty="0"/>
              <a:t>normal distribution</a:t>
            </a:r>
            <a:r>
              <a:rPr lang="en-US" dirty="0"/>
              <a:t>.</a:t>
            </a:r>
          </a:p>
          <a:p>
            <a:r>
              <a:rPr lang="en-US" dirty="0"/>
              <a:t>It’s sometimes stated that many things in nature just seem to be normally distributed but I hear that challenged more and more.  In other words, test scores, heights, foot sizes, density of leaves under a tree.  There appear to be slight variations on the normal distribution being brought up more frequently.   </a:t>
            </a:r>
          </a:p>
          <a:p>
            <a:endParaRPr lang="en-US" dirty="0"/>
          </a:p>
          <a:p>
            <a:endParaRPr lang="en-US" dirty="0"/>
          </a:p>
        </p:txBody>
      </p:sp>
    </p:spTree>
    <p:extLst>
      <p:ext uri="{BB962C8B-B14F-4D97-AF65-F5344CB8AC3E}">
        <p14:creationId xmlns:p14="http://schemas.microsoft.com/office/powerpoint/2010/main" val="92711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Gaussian </a:t>
            </a:r>
            <a:r>
              <a:rPr lang="en-US" dirty="0" err="1"/>
              <a:t>Disribution</a:t>
            </a:r>
            <a:r>
              <a:rPr lang="en-US" dirty="0"/>
              <a:t> part 2</a:t>
            </a:r>
          </a:p>
        </p:txBody>
      </p:sp>
      <p:sp>
        <p:nvSpPr>
          <p:cNvPr id="3" name="Content Placeholder 2"/>
          <p:cNvSpPr>
            <a:spLocks noGrp="1"/>
          </p:cNvSpPr>
          <p:nvPr>
            <p:ph idx="1"/>
          </p:nvPr>
        </p:nvSpPr>
        <p:spPr/>
        <p:txBody>
          <a:bodyPr/>
          <a:lstStyle/>
          <a:p>
            <a:r>
              <a:rPr lang="en-US" dirty="0"/>
              <a:t>Normal or Gaussian Distribution</a:t>
            </a:r>
          </a:p>
          <a:p>
            <a:r>
              <a:rPr lang="en-US" dirty="0"/>
              <a:t>68.2% within 1 Standard Deviation</a:t>
            </a:r>
          </a:p>
          <a:p>
            <a:r>
              <a:rPr lang="en-US" dirty="0"/>
              <a:t>Another  95.4% within 2 Standard Deviations</a:t>
            </a:r>
          </a:p>
          <a:p>
            <a:r>
              <a:rPr lang="en-US" dirty="0"/>
              <a:t>99.6% within 3 Standard Deviations</a:t>
            </a:r>
          </a:p>
          <a:p>
            <a:r>
              <a:rPr lang="en-US" dirty="0"/>
              <a:t>Often called the 68-95-99.7 rule. </a:t>
            </a:r>
          </a:p>
          <a:p>
            <a:endParaRPr lang="en-US" dirty="0"/>
          </a:p>
        </p:txBody>
      </p:sp>
    </p:spTree>
    <p:extLst>
      <p:ext uri="{BB962C8B-B14F-4D97-AF65-F5344CB8AC3E}">
        <p14:creationId xmlns:p14="http://schemas.microsoft.com/office/powerpoint/2010/main" val="145305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a:spLocks noGrp="1"/>
          </p:cNvSpPr>
          <p:nvPr>
            <p:ph idx="1"/>
          </p:nvPr>
        </p:nvSpPr>
        <p:spPr/>
        <p:txBody>
          <a:bodyPr>
            <a:normAutofit lnSpcReduction="10000"/>
          </a:bodyPr>
          <a:lstStyle/>
          <a:p>
            <a:r>
              <a:rPr lang="en-US" dirty="0"/>
              <a:t>The Central Limit Theorem (</a:t>
            </a:r>
            <a:r>
              <a:rPr lang="en-US" i="1" dirty="0"/>
              <a:t>CLT</a:t>
            </a:r>
            <a:r>
              <a:rPr lang="en-US" dirty="0"/>
              <a:t> for short) basically says that for non-normal data, the distribution of the sample means has an approximate normal distribution, no matter what the distribution of the original data looks like, as long as the sample size is large enough (usually at least 30) and all samples have the same size. And it doesn’t just apply to the sample mean; the CLT is also true for other sample statistics, such as the sample proportion. Because statisticians know so much about the normal distribution, these analyses are much easier. </a:t>
            </a:r>
          </a:p>
          <a:p>
            <a:r>
              <a:rPr lang="en-US" dirty="0"/>
              <a:t>Great explanation here - </a:t>
            </a:r>
            <a:r>
              <a:rPr lang="en-US" dirty="0">
                <a:hlinkClick r:id="rId2"/>
              </a:rPr>
              <a:t>https://www.quora.com/What-is-the-importance-of-the-central-limit-theorem</a:t>
            </a:r>
            <a:r>
              <a:rPr lang="en-US" dirty="0"/>
              <a:t> if you see the answer by </a:t>
            </a:r>
            <a:r>
              <a:rPr lang="en-US" dirty="0">
                <a:hlinkClick r:id="rId3"/>
              </a:rPr>
              <a:t>Wisnu Subekti</a:t>
            </a:r>
            <a:r>
              <a:rPr lang="en-US" dirty="0"/>
              <a:t>, K-12 math teacher</a:t>
            </a:r>
          </a:p>
          <a:p>
            <a:endParaRPr lang="en-US" dirty="0"/>
          </a:p>
        </p:txBody>
      </p:sp>
    </p:spTree>
    <p:extLst>
      <p:ext uri="{BB962C8B-B14F-4D97-AF65-F5344CB8AC3E}">
        <p14:creationId xmlns:p14="http://schemas.microsoft.com/office/powerpoint/2010/main" val="41727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Distribution</a:t>
            </a:r>
          </a:p>
        </p:txBody>
      </p:sp>
      <p:sp>
        <p:nvSpPr>
          <p:cNvPr id="3" name="Content Placeholder 2"/>
          <p:cNvSpPr>
            <a:spLocks noGrp="1"/>
          </p:cNvSpPr>
          <p:nvPr>
            <p:ph idx="1"/>
          </p:nvPr>
        </p:nvSpPr>
        <p:spPr/>
        <p:txBody>
          <a:bodyPr>
            <a:normAutofit fontScale="92500"/>
          </a:bodyPr>
          <a:lstStyle/>
          <a:p>
            <a:r>
              <a:rPr lang="en-US" dirty="0"/>
              <a:t>Consider how long glass vases last before being broken. Glass vases do not age, so it is just as likely to break at 10 years old, as 80 years old.  This is unlike a human, whose probability goes up at 80, compared to 10.  </a:t>
            </a:r>
          </a:p>
          <a:p>
            <a:r>
              <a:rPr lang="en-US" dirty="0"/>
              <a:t>It is “memoryless” - it is the probability </a:t>
            </a:r>
            <a:r>
              <a:rPr lang="en-US" b="1" dirty="0"/>
              <a:t>distribution</a:t>
            </a:r>
            <a:r>
              <a:rPr lang="en-US" dirty="0"/>
              <a:t> that describes the time between events in a Poisson process, i.e. a process in which events occur continuously and independently at a constant average rate. (Examples of a Poisson process - # of pieces of mail that arrive at your mailbox.. Cars at a tollbooth </a:t>
            </a:r>
            <a:r>
              <a:rPr lang="mr-IN" dirty="0"/>
              <a:t>–</a:t>
            </a:r>
            <a:r>
              <a:rPr lang="en-US" dirty="0"/>
              <a:t> Assuming no obvious external factors like rush hour)</a:t>
            </a:r>
          </a:p>
          <a:p>
            <a:r>
              <a:rPr lang="en-US" dirty="0"/>
              <a:t>Great link here - https://</a:t>
            </a:r>
            <a:r>
              <a:rPr lang="en-US" dirty="0" err="1"/>
              <a:t>www.statlect.com</a:t>
            </a:r>
            <a:r>
              <a:rPr lang="en-US" dirty="0"/>
              <a:t>/probability-distributions/exponential-distribution </a:t>
            </a:r>
          </a:p>
          <a:p>
            <a:endParaRPr lang="en-US" dirty="0"/>
          </a:p>
        </p:txBody>
      </p:sp>
    </p:spTree>
    <p:extLst>
      <p:ext uri="{BB962C8B-B14F-4D97-AF65-F5344CB8AC3E}">
        <p14:creationId xmlns:p14="http://schemas.microsoft.com/office/powerpoint/2010/main" val="179947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Distribution</a:t>
            </a:r>
          </a:p>
        </p:txBody>
      </p:sp>
      <p:sp>
        <p:nvSpPr>
          <p:cNvPr id="3" name="Content Placeholder 2"/>
          <p:cNvSpPr>
            <a:spLocks noGrp="1"/>
          </p:cNvSpPr>
          <p:nvPr>
            <p:ph idx="1"/>
          </p:nvPr>
        </p:nvSpPr>
        <p:spPr/>
        <p:txBody>
          <a:bodyPr/>
          <a:lstStyle/>
          <a:p>
            <a:r>
              <a:rPr lang="en-US" dirty="0"/>
              <a:t>Haven’t figured this out yet.  Video here: </a:t>
            </a:r>
            <a:r>
              <a:rPr lang="en-US" dirty="0">
                <a:hlinkClick r:id="rId2"/>
              </a:rPr>
              <a:t>https://www.youtube.com/watch?v=1wsig_TGrtg</a:t>
            </a:r>
            <a:r>
              <a:rPr lang="en-US" dirty="0"/>
              <a:t>  I haven’t gotten through it yet. </a:t>
            </a:r>
          </a:p>
          <a:p>
            <a:endParaRPr lang="en-US" dirty="0"/>
          </a:p>
        </p:txBody>
      </p:sp>
    </p:spTree>
    <p:extLst>
      <p:ext uri="{BB962C8B-B14F-4D97-AF65-F5344CB8AC3E}">
        <p14:creationId xmlns:p14="http://schemas.microsoft.com/office/powerpoint/2010/main" val="1945706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838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Mangal</vt:lpstr>
      <vt:lpstr>Office Theme</vt:lpstr>
      <vt:lpstr>PowerPoint Presentation</vt:lpstr>
      <vt:lpstr>Bernoulli Distribution</vt:lpstr>
      <vt:lpstr>Examples of Bernoulli Distributions</vt:lpstr>
      <vt:lpstr>Multinoulli Distribution</vt:lpstr>
      <vt:lpstr>Gaussian Distribution</vt:lpstr>
      <vt:lpstr>Gaussian Disribution part 2</vt:lpstr>
      <vt:lpstr>Central Limit Theorem</vt:lpstr>
      <vt:lpstr>Exponential Distribution</vt:lpstr>
      <vt:lpstr>Laplace Distribution</vt:lpstr>
      <vt:lpstr>Dirac Delta Function</vt:lpstr>
      <vt:lpstr>Mixture Distributions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https://www.khanacademy.org/math/differential-equations/laplace-transform/properties-of-laplace-transform/v/dirac-delta-function</dc:title>
  <dc:creator>Doug Cowles</dc:creator>
  <cp:lastModifiedBy>Andrew Ribeiro</cp:lastModifiedBy>
  <cp:revision>10</cp:revision>
  <dcterms:created xsi:type="dcterms:W3CDTF">2017-10-27T18:50:11Z</dcterms:created>
  <dcterms:modified xsi:type="dcterms:W3CDTF">2017-10-29T14:54:51Z</dcterms:modified>
</cp:coreProperties>
</file>