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74" r:id="rId7"/>
    <p:sldId id="264" r:id="rId8"/>
    <p:sldId id="267" r:id="rId9"/>
    <p:sldId id="265" r:id="rId10"/>
    <p:sldId id="270" r:id="rId11"/>
    <p:sldId id="269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text editors in Linux</a:t>
            </a:r>
          </a:p>
          <a:p>
            <a:r>
              <a:rPr lang="en-US" dirty="0"/>
              <a:t>I will teach the basics of vim</a:t>
            </a:r>
          </a:p>
          <a:p>
            <a:r>
              <a:rPr lang="en-US" dirty="0"/>
              <a:t>To make a file, use the command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  $ vi &lt;filename&gt;</a:t>
            </a:r>
          </a:p>
          <a:p>
            <a:r>
              <a:rPr lang="en-US" dirty="0"/>
              <a:t>To start typing mode, press “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r>
              <a:rPr lang="en-US" dirty="0"/>
              <a:t>To exit typing mode, press “esc”</a:t>
            </a:r>
          </a:p>
          <a:p>
            <a:r>
              <a:rPr lang="en-US" dirty="0"/>
              <a:t>To save, exit typing mode, and press “:w”</a:t>
            </a:r>
          </a:p>
          <a:p>
            <a:r>
              <a:rPr lang="en-US" dirty="0"/>
              <a:t>To save and quit, exit typing mode, and press “:</a:t>
            </a:r>
            <a:r>
              <a:rPr lang="en-US" dirty="0" err="1"/>
              <a:t>wq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62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163824" cy="31019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order to submit a job, you must make a </a:t>
            </a:r>
            <a:r>
              <a:rPr lang="en-US" dirty="0" err="1"/>
              <a:t>sh</a:t>
            </a:r>
            <a:r>
              <a:rPr lang="en-US" dirty="0"/>
              <a:t> file, specifying what the job will do</a:t>
            </a:r>
          </a:p>
          <a:p>
            <a:r>
              <a:rPr lang="en-US" dirty="0"/>
              <a:t>To make a file, use the command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  $ vi &lt;filename&gt;</a:t>
            </a:r>
            <a:endParaRPr lang="en-US" dirty="0"/>
          </a:p>
          <a:p>
            <a:r>
              <a:rPr lang="en-US" dirty="0"/>
              <a:t>Create a file helloworld.sh</a:t>
            </a:r>
          </a:p>
          <a:p>
            <a:r>
              <a:rPr lang="en-US" dirty="0"/>
              <a:t>To run locally, use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  $ 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</a:rPr>
              <a:t> helloworld.sh</a:t>
            </a:r>
          </a:p>
          <a:p>
            <a:r>
              <a:rPr lang="en-US" dirty="0"/>
              <a:t>To submit the job, run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$ </a:t>
            </a:r>
            <a:r>
              <a:rPr lang="en-US" dirty="0" err="1">
                <a:latin typeface="Consolas" panose="020B0609020204030204" pitchFamily="49" charset="0"/>
              </a:rPr>
              <a:t>qsub</a:t>
            </a:r>
            <a:r>
              <a:rPr lang="en-US" dirty="0">
                <a:latin typeface="Consolas" panose="020B0609020204030204" pitchFamily="49" charset="0"/>
              </a:rPr>
              <a:t> helloworld.sh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600DFB-34C3-42F5-98F0-174738723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4000"/>
                    </a14:imgEffect>
                  </a14:imgLayer>
                </a14:imgProps>
              </a:ext>
            </a:extLst>
          </a:blip>
          <a:srcRect l="50000" r="36341" b="77479"/>
          <a:stretch/>
        </p:blipFill>
        <p:spPr>
          <a:xfrm>
            <a:off x="5394960" y="2390543"/>
            <a:ext cx="4565904" cy="2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with 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/>
          </a:bodyPr>
          <a:lstStyle/>
          <a:p>
            <a:r>
              <a:rPr lang="en-US" dirty="0"/>
              <a:t>From your local computer, we can transfer to a remote directory using the </a:t>
            </a:r>
            <a:r>
              <a:rPr lang="en-US" dirty="0" err="1"/>
              <a:t>scp</a:t>
            </a:r>
            <a:r>
              <a:rPr lang="en-US" dirty="0"/>
              <a:t> command just like </a:t>
            </a:r>
            <a:r>
              <a:rPr lang="en-US" dirty="0" err="1"/>
              <a:t>ssh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scp</a:t>
            </a:r>
            <a:r>
              <a:rPr lang="en-US" sz="1600" dirty="0">
                <a:latin typeface="Consolas" panose="020B0609020204030204" pitchFamily="49" charset="0"/>
              </a:rPr>
              <a:t> –P 22 &lt;</a:t>
            </a:r>
            <a:r>
              <a:rPr lang="en-US" sz="1600" dirty="0" err="1">
                <a:latin typeface="Consolas" panose="020B0609020204030204" pitchFamily="49" charset="0"/>
              </a:rPr>
              <a:t>localfile</a:t>
            </a:r>
            <a:r>
              <a:rPr lang="en-US" sz="1600" dirty="0">
                <a:latin typeface="Consolas" panose="020B0609020204030204" pitchFamily="49" charset="0"/>
              </a:rPr>
              <a:t>&gt; &lt;</a:t>
            </a:r>
            <a:r>
              <a:rPr lang="en-US" sz="1600" dirty="0" err="1">
                <a:latin typeface="Consolas" panose="020B0609020204030204" pitchFamily="49" charset="0"/>
              </a:rPr>
              <a:t>hawkid</a:t>
            </a:r>
            <a:r>
              <a:rPr lang="en-US" sz="1600" dirty="0">
                <a:latin typeface="Consolas" panose="020B0609020204030204" pitchFamily="49" charset="0"/>
              </a:rPr>
              <a:t>&gt;@argon.hpc.uiowa.edu:&lt;remotefile&gt;</a:t>
            </a:r>
          </a:p>
          <a:p>
            <a:r>
              <a:rPr lang="en-US" dirty="0"/>
              <a:t>This can also be done with an sftp client, we will discuss this briefly next time</a:t>
            </a:r>
          </a:p>
          <a:p>
            <a:r>
              <a:rPr lang="en-US" dirty="0"/>
              <a:t>You can use WinSCP if on Windows https://winscp.net/eng/index.php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2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To run a </a:t>
            </a:r>
            <a:r>
              <a:rPr lang="en-US" sz="2000" dirty="0" err="1"/>
              <a:t>matlab</a:t>
            </a:r>
            <a:r>
              <a:rPr lang="en-US" sz="2000" dirty="0"/>
              <a:t> script named “</a:t>
            </a:r>
            <a:r>
              <a:rPr lang="en-US" sz="2000" dirty="0" err="1"/>
              <a:t>main.m</a:t>
            </a:r>
            <a:r>
              <a:rPr lang="en-US" sz="2000" dirty="0"/>
              <a:t>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-r ‘main’</a:t>
            </a:r>
          </a:p>
          <a:p>
            <a:r>
              <a:rPr lang="en-US" sz="2000" dirty="0"/>
              <a:t>To run a python script named “main.py”,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module load python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python main.py</a:t>
            </a:r>
          </a:p>
          <a:p>
            <a:r>
              <a:rPr lang="en-US" sz="2000" dirty="0"/>
              <a:t>To run a Julia script named “</a:t>
            </a:r>
            <a:r>
              <a:rPr lang="en-US" sz="2000" dirty="0" err="1"/>
              <a:t>main.jl</a:t>
            </a:r>
            <a:r>
              <a:rPr lang="en-US" sz="2000" dirty="0"/>
              <a:t>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module load </a:t>
            </a:r>
            <a:r>
              <a:rPr lang="en-US" sz="2000" dirty="0" err="1">
                <a:latin typeface="Consolas" panose="020B0609020204030204" pitchFamily="49" charset="0"/>
              </a:rPr>
              <a:t>julia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julia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main.jl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6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(Very) Brief Intro to C</a:t>
            </a:r>
          </a:p>
          <a:p>
            <a:r>
              <a:rPr lang="en-US" dirty="0"/>
              <a:t>Intro to MPI </a:t>
            </a:r>
          </a:p>
          <a:p>
            <a:r>
              <a:rPr lang="en-US" dirty="0"/>
              <a:t>Tu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is a general-purpose, procedural computer programming language.</a:t>
            </a:r>
          </a:p>
          <a:p>
            <a:pPr lvl="1"/>
            <a:r>
              <a:rPr lang="en-US" dirty="0"/>
              <a:t>It is designed to be compiled to machine instructions</a:t>
            </a:r>
          </a:p>
          <a:p>
            <a:pPr lvl="1"/>
            <a:r>
              <a:rPr lang="en-US" dirty="0"/>
              <a:t>Thus, unlike Python or MATLAB, we must compile the program before executing it ever time we alter the code</a:t>
            </a:r>
          </a:p>
          <a:p>
            <a:r>
              <a:rPr lang="en-US" dirty="0"/>
              <a:t>On the cluster, we must first load the compiling (and </a:t>
            </a:r>
            <a:r>
              <a:rPr lang="en-US" dirty="0" err="1"/>
              <a:t>openmpi</a:t>
            </a:r>
            <a:r>
              <a:rPr lang="en-US" dirty="0"/>
              <a:t>) before starting</a:t>
            </a:r>
          </a:p>
          <a:p>
            <a:pPr lvl="1"/>
            <a:r>
              <a:rPr lang="en-US" dirty="0"/>
              <a:t>Run the commands (or put into .</a:t>
            </a:r>
            <a:r>
              <a:rPr lang="en-US" dirty="0" err="1"/>
              <a:t>bash_startup</a:t>
            </a:r>
            <a:r>
              <a:rPr lang="en-US" dirty="0"/>
              <a:t>) </a:t>
            </a:r>
          </a:p>
          <a:p>
            <a:pPr marL="228600" lvl="1" indent="0">
              <a:buNone/>
            </a:pPr>
            <a:r>
              <a:rPr lang="en-US" dirty="0"/>
              <a:t>	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openmpi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0F1-3F81-43EE-A1C8-DFDF7EFE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3486" r="84534" b="33303"/>
          <a:stretch/>
        </p:blipFill>
        <p:spPr>
          <a:xfrm>
            <a:off x="4821587" y="4787603"/>
            <a:ext cx="2548826" cy="1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We will now create our basic hello world function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+mj-lt"/>
              </a:rPr>
              <a:t> is included in the standard io library, and outputs the text to the console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A966-A41A-4DAF-A3BE-2A1C938F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17" t="7907" r="33054" b="76730"/>
          <a:stretch/>
        </p:blipFill>
        <p:spPr>
          <a:xfrm>
            <a:off x="4350121" y="3800213"/>
            <a:ext cx="3132859" cy="15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+mj-lt"/>
              </a:rPr>
              <a:t>To make use of the parallel resources, we must </a:t>
            </a:r>
          </a:p>
          <a:p>
            <a:pPr lvl="1"/>
            <a:r>
              <a:rPr lang="en-US" sz="1400" dirty="0">
                <a:latin typeface="+mj-lt"/>
              </a:rPr>
              <a:t>a) initialize our processes</a:t>
            </a:r>
          </a:p>
          <a:p>
            <a:pPr lvl="1"/>
            <a:r>
              <a:rPr lang="en-US" sz="1400" dirty="0">
                <a:latin typeface="+mj-lt"/>
              </a:rPr>
              <a:t>b) perform the tasks</a:t>
            </a:r>
          </a:p>
          <a:p>
            <a:pPr lvl="1"/>
            <a:r>
              <a:rPr lang="en-US" sz="1400" dirty="0">
                <a:latin typeface="+mj-lt"/>
              </a:rPr>
              <a:t>c) clean up and end our processes</a:t>
            </a:r>
          </a:p>
          <a:p>
            <a:r>
              <a:rPr lang="en-US" sz="1600" dirty="0" err="1">
                <a:latin typeface="+mj-lt"/>
              </a:rPr>
              <a:t>MPI_Init</a:t>
            </a:r>
            <a:r>
              <a:rPr lang="en-US" sz="1600" dirty="0">
                <a:latin typeface="+mj-lt"/>
              </a:rPr>
              <a:t>():  This function initializes the MPI environment. It takes in the addresses of the C command line arguments </a:t>
            </a:r>
            <a:r>
              <a:rPr lang="en-US" sz="1600" dirty="0" err="1">
                <a:latin typeface="+mj-lt"/>
              </a:rPr>
              <a:t>argc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argv</a:t>
            </a:r>
            <a:r>
              <a:rPr lang="en-US" sz="1600" dirty="0">
                <a:latin typeface="+mj-lt"/>
              </a:rPr>
              <a:t>. </a:t>
            </a:r>
          </a:p>
          <a:p>
            <a:r>
              <a:rPr lang="en-US" sz="1600" dirty="0" err="1">
                <a:latin typeface="+mj-lt"/>
              </a:rPr>
              <a:t>MPI_Comm_size</a:t>
            </a:r>
            <a:r>
              <a:rPr lang="en-US" sz="1600" dirty="0">
                <a:latin typeface="+mj-lt"/>
              </a:rPr>
              <a:t>(): This function returns the total size of the environment via quantity of processes.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MPI_Comm_rank</a:t>
            </a:r>
            <a:r>
              <a:rPr lang="en-US" sz="1600" dirty="0">
                <a:latin typeface="+mj-lt"/>
              </a:rPr>
              <a:t>(): This function returns the process id of the processor that called the function.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MPI_Finalize</a:t>
            </a:r>
            <a:r>
              <a:rPr lang="en-US" sz="1600" dirty="0">
                <a:latin typeface="+mj-lt"/>
              </a:rPr>
              <a:t>(): This function cleans up the MPI environment and ends MPI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148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77FF-C0AD-4DDD-9EB5-627B15B5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1" t="7982" r="23761" b="67406"/>
          <a:stretch/>
        </p:blipFill>
        <p:spPr>
          <a:xfrm>
            <a:off x="2645664" y="2417475"/>
            <a:ext cx="7315200" cy="28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a directory use the command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latin typeface="Consolas" panose="020B0609020204030204" pitchFamily="49" charset="0"/>
              </a:rPr>
              <a:t>dirname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To remove a file (not a directory), use the command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rm &lt;filename&gt;</a:t>
            </a:r>
          </a:p>
          <a:p>
            <a:r>
              <a:rPr lang="en-US" dirty="0"/>
              <a:t>To remove a directory and its contents, include the flag –r (be careful)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rm -r &lt;</a:t>
            </a:r>
            <a:r>
              <a:rPr lang="en-US" sz="1600" dirty="0" err="1">
                <a:latin typeface="Consolas" panose="020B0609020204030204" pitchFamily="49" charset="0"/>
              </a:rPr>
              <a:t>dirname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To move (or rename) a file/directory and its contents,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mv &lt;filename&gt; &lt;</a:t>
            </a:r>
            <a:r>
              <a:rPr lang="en-US" sz="1600" dirty="0" err="1">
                <a:latin typeface="Consolas" panose="020B0609020204030204" pitchFamily="49" charset="0"/>
              </a:rPr>
              <a:t>newlocation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1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copy files, use the following command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$ cp &lt;filename&gt; &lt;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newfilename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357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153</TotalTime>
  <Words>797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Parcel</vt:lpstr>
      <vt:lpstr>Lectures on HPC/Parallel Computing Lecture 3</vt:lpstr>
      <vt:lpstr>Overview</vt:lpstr>
      <vt:lpstr>Brief Intro TO C</vt:lpstr>
      <vt:lpstr>Simple Program in C</vt:lpstr>
      <vt:lpstr>Hello WOrld Program in C</vt:lpstr>
      <vt:lpstr>MPI Hello WOrld Program in C</vt:lpstr>
      <vt:lpstr>MPI Hello WOrld Program in C</vt:lpstr>
      <vt:lpstr>Navigation in the command line</vt:lpstr>
      <vt:lpstr>Navigation in the command line</vt:lpstr>
      <vt:lpstr>Text editor</vt:lpstr>
      <vt:lpstr>Basic Job submission</vt:lpstr>
      <vt:lpstr>Transferring with SCP</vt:lpstr>
      <vt:lpstr>Running your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35</cp:revision>
  <dcterms:created xsi:type="dcterms:W3CDTF">2021-11-01T18:24:45Z</dcterms:created>
  <dcterms:modified xsi:type="dcterms:W3CDTF">2021-11-15T20:03:21Z</dcterms:modified>
</cp:coreProperties>
</file>