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66" r:id="rId4"/>
    <p:sldId id="268" r:id="rId5"/>
    <p:sldId id="273" r:id="rId6"/>
    <p:sldId id="274" r:id="rId7"/>
    <p:sldId id="264" r:id="rId8"/>
    <p:sldId id="275" r:id="rId9"/>
    <p:sldId id="276" r:id="rId10"/>
    <p:sldId id="278" r:id="rId11"/>
    <p:sldId id="279" r:id="rId12"/>
    <p:sldId id="280" r:id="rId13"/>
    <p:sldId id="281" r:id="rId14"/>
    <p:sldId id="277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4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DFDA92-160C-4207-8AF4-8BC8F0EC55F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E4777B-221F-4DF1-A83B-4A43A78C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4DB9-AC32-49E1-B6C4-F0C38BA93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Lectures on HPC/Parallel Computing</a:t>
            </a:r>
            <a:br>
              <a:rPr lang="en-US" dirty="0"/>
            </a:br>
            <a:r>
              <a:rPr lang="en-US" sz="2000" dirty="0"/>
              <a:t>Lecture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5AFD-3AE4-4065-8B9E-E311466BB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Pensoneault</a:t>
            </a:r>
          </a:p>
        </p:txBody>
      </p:sp>
    </p:spTree>
    <p:extLst>
      <p:ext uri="{BB962C8B-B14F-4D97-AF65-F5344CB8AC3E}">
        <p14:creationId xmlns:p14="http://schemas.microsoft.com/office/powerpoint/2010/main" val="317195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78721" cy="310198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+mj-lt"/>
              </a:rPr>
              <a:t>We can enable passaging of messages between multiple processes via the following functions</a:t>
            </a:r>
          </a:p>
          <a:p>
            <a:pPr algn="l"/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(void* buffer,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count,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datatype,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sender,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int tag,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MPI_Comm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communicator,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MPI_Status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* status);</a:t>
            </a:r>
            <a:b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01479-5AA1-4D37-9587-2A463E563BBC}"/>
              </a:ext>
            </a:extLst>
          </p:cNvPr>
          <p:cNvSpPr txBox="1"/>
          <p:nvPr/>
        </p:nvSpPr>
        <p:spPr>
          <a:xfrm>
            <a:off x="6358855" y="2996429"/>
            <a:ext cx="3540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Buffer - The buffer in which receive the message.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Count - The number of elements in the buffer given.  The number of elements in the message to receive must therefore be less than or equal to that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Datatype - The type of one buffer element.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Sender - The rank of the sender MPI process. If there is no restriction on the sender's rank, MPI_ANY_SOURCE can be passed.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tag - The tag to require from the message. If no tag is required, MPI_ANY_TAG can be passed.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communicator - The communicator in which the communication takes place.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status - The variable in which store the status of the receive operation. Pass MPI_STATUS_IGNORE if unused.</a:t>
            </a:r>
          </a:p>
        </p:txBody>
      </p:sp>
    </p:spTree>
    <p:extLst>
      <p:ext uri="{BB962C8B-B14F-4D97-AF65-F5344CB8AC3E}">
        <p14:creationId xmlns:p14="http://schemas.microsoft.com/office/powerpoint/2010/main" val="4912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3FDF-B5EB-48E7-9912-6BABE845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5773A-3A80-478B-9BFB-7A7915D18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80" t="10184" r="22661" b="41131"/>
          <a:stretch/>
        </p:blipFill>
        <p:spPr>
          <a:xfrm>
            <a:off x="3724713" y="2485700"/>
            <a:ext cx="5032848" cy="36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D25-B0BF-42E5-ACEA-826B0236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8746B-C912-4413-9C11-D75C9A2B0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28" t="12210" r="23073" b="20041"/>
          <a:stretch/>
        </p:blipFill>
        <p:spPr>
          <a:xfrm>
            <a:off x="624644" y="2143345"/>
            <a:ext cx="4534586" cy="4645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48D1C-4510-40CA-8B85-D53F40C112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11" t="39052" r="23830" b="14954"/>
          <a:stretch/>
        </p:blipFill>
        <p:spPr>
          <a:xfrm>
            <a:off x="5419287" y="2387845"/>
            <a:ext cx="5281652" cy="38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2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D25-B0BF-42E5-ACEA-826B0236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72DFB-671A-4F62-B2AF-AB4E0D52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73" t="24373" r="24106" b="32079"/>
          <a:stretch/>
        </p:blipFill>
        <p:spPr>
          <a:xfrm>
            <a:off x="3157727" y="2709643"/>
            <a:ext cx="5226342" cy="3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2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25FB-E225-4FEF-B0DF-04A7B54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1E2E9A-834E-4EC7-A22C-49DEF607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11" t="28175" r="70007" b="26306"/>
          <a:stretch/>
        </p:blipFill>
        <p:spPr>
          <a:xfrm>
            <a:off x="6549007" y="2279247"/>
            <a:ext cx="5047794" cy="40434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01D5D7-5B77-456D-AA44-6E1C289A0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01" t="8817" r="15046" b="35863"/>
          <a:stretch/>
        </p:blipFill>
        <p:spPr>
          <a:xfrm>
            <a:off x="100196" y="2279247"/>
            <a:ext cx="6308993" cy="39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3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25FB-E225-4FEF-B0DF-04A7B540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969F9-828B-4337-8853-40E68C82A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58"/>
          <a:stretch/>
        </p:blipFill>
        <p:spPr>
          <a:xfrm>
            <a:off x="6454008" y="2153412"/>
            <a:ext cx="5637796" cy="421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6A298-4B2C-4B3D-A067-5B12FC5A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6" y="2237302"/>
            <a:ext cx="6353812" cy="44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9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416B-D56A-475D-AF30-EBD3906F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01C-7F46-4F74-8988-4C2A8D5D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(Very) Brief Intro to C</a:t>
            </a:r>
          </a:p>
          <a:p>
            <a:r>
              <a:rPr lang="en-US" dirty="0"/>
              <a:t>Intro to MPI </a:t>
            </a:r>
          </a:p>
          <a:p>
            <a:r>
              <a:rPr lang="en-US" dirty="0"/>
              <a:t>Synchronization</a:t>
            </a:r>
          </a:p>
          <a:p>
            <a:r>
              <a:rPr lang="en-US" dirty="0"/>
              <a:t>Send/</a:t>
            </a:r>
            <a:r>
              <a:rPr lang="en-US"/>
              <a:t>Recv</a:t>
            </a:r>
            <a:endParaRPr lang="en-US" dirty="0"/>
          </a:p>
          <a:p>
            <a:r>
              <a:rPr lang="en-US" dirty="0"/>
              <a:t>Gather/Scatter</a:t>
            </a:r>
          </a:p>
        </p:txBody>
      </p:sp>
    </p:spTree>
    <p:extLst>
      <p:ext uri="{BB962C8B-B14F-4D97-AF65-F5344CB8AC3E}">
        <p14:creationId xmlns:p14="http://schemas.microsoft.com/office/powerpoint/2010/main" val="411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 is a general-purpose, procedural computer programming language.</a:t>
            </a:r>
          </a:p>
          <a:p>
            <a:pPr lvl="1"/>
            <a:r>
              <a:rPr lang="en-US" dirty="0"/>
              <a:t>It is designed to be compiled to machine instructions</a:t>
            </a:r>
          </a:p>
          <a:p>
            <a:pPr lvl="1"/>
            <a:r>
              <a:rPr lang="en-US" dirty="0"/>
              <a:t>Thus, unlike Python or MATLAB, we must compile the program before executing it ever time we alter the code</a:t>
            </a:r>
          </a:p>
          <a:p>
            <a:r>
              <a:rPr lang="en-US" dirty="0"/>
              <a:t>On the cluster, we must first load the compiling (and </a:t>
            </a:r>
            <a:r>
              <a:rPr lang="en-US" dirty="0" err="1"/>
              <a:t>openmpi</a:t>
            </a:r>
            <a:r>
              <a:rPr lang="en-US" dirty="0"/>
              <a:t>) before starting</a:t>
            </a:r>
          </a:p>
          <a:p>
            <a:pPr lvl="1"/>
            <a:r>
              <a:rPr lang="en-US" dirty="0"/>
              <a:t>Run the commands (or put into .</a:t>
            </a:r>
            <a:r>
              <a:rPr lang="en-US" dirty="0" err="1"/>
              <a:t>bash_startup</a:t>
            </a:r>
            <a:r>
              <a:rPr lang="en-US" dirty="0"/>
              <a:t>) </a:t>
            </a:r>
          </a:p>
          <a:p>
            <a:pPr marL="228600" lvl="1" indent="0">
              <a:buNone/>
            </a:pPr>
            <a:r>
              <a:rPr lang="en-US" dirty="0"/>
              <a:t>	  </a:t>
            </a: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gcc</a:t>
            </a:r>
            <a:endParaRPr lang="en-US" dirty="0">
              <a:latin typeface="Consolas" panose="020B06090202040302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 $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module load </a:t>
            </a:r>
            <a:r>
              <a:rPr lang="en-US" dirty="0" err="1">
                <a:latin typeface="Consolas" panose="020B0609020204030204" pitchFamily="49" charset="0"/>
              </a:rPr>
              <a:t>openmpi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8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gets most of its functionality via libraries, with one of the most commonly included one being the standard library</a:t>
            </a:r>
          </a:p>
          <a:p>
            <a:r>
              <a:rPr lang="en-US" dirty="0"/>
              <a:t>Libraries are included via a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header.h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/>
              <a:t>statement at the top of the script.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+mj-lt"/>
              </a:rPr>
              <a:t>We shall create our first C program by creating a main function and including the two header files </a:t>
            </a:r>
            <a:r>
              <a:rPr lang="en-US" sz="1600" dirty="0" err="1">
                <a:latin typeface="+mj-lt"/>
              </a:rPr>
              <a:t>stdio.h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mpi.h</a:t>
            </a: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2D0F1-3F81-43EE-A1C8-DFDF7EFE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53486" r="84534" b="33303"/>
          <a:stretch/>
        </p:blipFill>
        <p:spPr>
          <a:xfrm>
            <a:off x="4821587" y="4787603"/>
            <a:ext cx="2548826" cy="1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We will now create our basic hello world function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+mj-lt"/>
              </a:rPr>
              <a:t> is included in the standard io library, and outputs the text to the console</a:t>
            </a:r>
          </a:p>
          <a:p>
            <a:r>
              <a:rPr lang="en-US" sz="16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 err="1">
                <a:latin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helloworld.c</a:t>
            </a:r>
            <a:r>
              <a:rPr lang="en-US" sz="1600" dirty="0">
                <a:latin typeface="Consolas" panose="020B0609020204030204" pitchFamily="49" charset="0"/>
              </a:rPr>
              <a:t> –o 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		$ </a:t>
            </a:r>
            <a:r>
              <a:rPr lang="en-US" sz="1600" dirty="0">
                <a:latin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</a:rPr>
              <a:t>helloworld</a:t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EA966-A41A-4DAF-A3BE-2A1C938FF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17" t="7907" r="33054" b="76730"/>
          <a:stretch/>
        </p:blipFill>
        <p:spPr>
          <a:xfrm>
            <a:off x="4350121" y="4955628"/>
            <a:ext cx="3132859" cy="156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>
                <a:latin typeface="+mj-lt"/>
              </a:rPr>
              <a:t>To make use of the parallel resources, we must </a:t>
            </a:r>
          </a:p>
          <a:p>
            <a:pPr lvl="1"/>
            <a:r>
              <a:rPr lang="en-US" sz="1400" dirty="0">
                <a:latin typeface="+mj-lt"/>
              </a:rPr>
              <a:t>a) initialize our processes</a:t>
            </a:r>
          </a:p>
          <a:p>
            <a:pPr lvl="1"/>
            <a:r>
              <a:rPr lang="en-US" sz="1400" dirty="0">
                <a:latin typeface="+mj-lt"/>
              </a:rPr>
              <a:t>b) perform the tasks</a:t>
            </a:r>
          </a:p>
          <a:p>
            <a:pPr lvl="1"/>
            <a:r>
              <a:rPr lang="en-US" sz="1400" dirty="0">
                <a:latin typeface="+mj-lt"/>
              </a:rPr>
              <a:t>c) clean up and end our processes</a:t>
            </a:r>
          </a:p>
          <a:p>
            <a:r>
              <a:rPr lang="en-US" sz="1600" dirty="0" err="1">
                <a:latin typeface="+mj-lt"/>
              </a:rPr>
              <a:t>MPI_Init</a:t>
            </a:r>
            <a:r>
              <a:rPr lang="en-US" sz="1600" dirty="0">
                <a:latin typeface="+mj-lt"/>
              </a:rPr>
              <a:t>():  This function initializes the MPI environment. It takes in the addresses of the C command line arguments </a:t>
            </a:r>
            <a:r>
              <a:rPr lang="en-US" sz="1600" dirty="0" err="1">
                <a:latin typeface="+mj-lt"/>
              </a:rPr>
              <a:t>argc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 err="1">
                <a:latin typeface="+mj-lt"/>
              </a:rPr>
              <a:t>argv</a:t>
            </a:r>
            <a:r>
              <a:rPr lang="en-US" sz="1600" dirty="0">
                <a:latin typeface="+mj-lt"/>
              </a:rPr>
              <a:t>. </a:t>
            </a:r>
          </a:p>
          <a:p>
            <a:r>
              <a:rPr lang="en-US" sz="1600" dirty="0" err="1">
                <a:latin typeface="+mj-lt"/>
              </a:rPr>
              <a:t>MPI_Comm_size</a:t>
            </a:r>
            <a:r>
              <a:rPr lang="en-US" sz="1600" dirty="0">
                <a:latin typeface="+mj-lt"/>
              </a:rPr>
              <a:t>(): This function returns the total size of the environment via quantity of processes.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MPI_Comm_rank</a:t>
            </a:r>
            <a:r>
              <a:rPr lang="en-US" sz="1600" dirty="0">
                <a:latin typeface="+mj-lt"/>
              </a:rPr>
              <a:t>(): This function returns the process id of the processor that called the function. The function takes in the MPI environment, and the memory address of an integer variable. </a:t>
            </a:r>
          </a:p>
          <a:p>
            <a:r>
              <a:rPr lang="en-US" sz="1600" dirty="0" err="1">
                <a:latin typeface="+mj-lt"/>
              </a:rPr>
              <a:t>MPI_Finalize</a:t>
            </a:r>
            <a:r>
              <a:rPr lang="en-US" sz="1600" dirty="0">
                <a:latin typeface="+mj-lt"/>
              </a:rPr>
              <a:t>(): This function cleans up the MPI environment and ends MPI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148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Hello </a:t>
            </a:r>
            <a:r>
              <a:rPr lang="en-US" dirty="0" err="1"/>
              <a:t>WOrld</a:t>
            </a:r>
            <a:r>
              <a:rPr lang="en-US" dirty="0"/>
              <a:t> Program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377FF-C0AD-4DDD-9EB5-627B15B56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1" t="7982" r="23761" b="67406"/>
          <a:stretch/>
        </p:blipFill>
        <p:spPr>
          <a:xfrm>
            <a:off x="2645664" y="3726158"/>
            <a:ext cx="7315200" cy="2808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34578-1F1C-4E7E-8792-161F07C6782D}"/>
              </a:ext>
            </a:extLst>
          </p:cNvPr>
          <p:cNvSpPr txBox="1"/>
          <p:nvPr/>
        </p:nvSpPr>
        <p:spPr>
          <a:xfrm>
            <a:off x="2231136" y="2248830"/>
            <a:ext cx="75298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compile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Consolas" panose="020B0609020204030204" pitchFamily="49" charset="0"/>
              </a:rPr>
              <a:t>mpicc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mpi_helloworld.c</a:t>
            </a:r>
            <a:r>
              <a:rPr lang="en-US" sz="1800" dirty="0">
                <a:latin typeface="Consolas" panose="020B0609020204030204" pitchFamily="49" charset="0"/>
              </a:rPr>
              <a:t> –o </a:t>
            </a:r>
            <a:r>
              <a:rPr lang="en-US" sz="1800" dirty="0" err="1">
                <a:latin typeface="Consolas" panose="020B0609020204030204" pitchFamily="49" charset="0"/>
              </a:rPr>
              <a:t>mpihelloworld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 run the program run the command 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		$ </a:t>
            </a:r>
            <a:r>
              <a:rPr lang="en-US" sz="1800" dirty="0" err="1">
                <a:latin typeface="+mj-lt"/>
              </a:rPr>
              <a:t>mpirun</a:t>
            </a:r>
            <a:r>
              <a:rPr lang="en-US" sz="1800" dirty="0">
                <a:latin typeface="+mj-lt"/>
              </a:rPr>
              <a:t> –np 4 </a:t>
            </a:r>
            <a:r>
              <a:rPr lang="en-US" sz="1800" dirty="0">
                <a:latin typeface="Consolas" panose="020B0609020204030204" pitchFamily="49" charset="0"/>
              </a:rPr>
              <a:t>./</a:t>
            </a:r>
            <a:r>
              <a:rPr lang="en-US" sz="1800" dirty="0" err="1">
                <a:latin typeface="Consolas" panose="020B0609020204030204" pitchFamily="49" charset="0"/>
              </a:rPr>
              <a:t>helloworld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98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12393" cy="310198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</a:rPr>
              <a:t>When a program is running, MPI starts a specified number of copies of the program running in parallel, and each process operates independently of the rest</a:t>
            </a:r>
          </a:p>
          <a:p>
            <a:r>
              <a:rPr lang="en-US" sz="1600" dirty="0">
                <a:latin typeface="+mj-lt"/>
              </a:rPr>
              <a:t>To ensure thread safety, once a process reaches a point, we may wish to have it wait. </a:t>
            </a:r>
          </a:p>
          <a:p>
            <a:r>
              <a:rPr lang="en-US" sz="1600" dirty="0" err="1">
                <a:latin typeface="+mj-lt"/>
              </a:rPr>
              <a:t>MPI_Barrier</a:t>
            </a:r>
            <a:r>
              <a:rPr lang="en-US" sz="1600" dirty="0">
                <a:latin typeface="+mj-lt"/>
              </a:rPr>
              <a:t>():  This function blocks all MPI processes in the given communicator until they all call this routine.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DF14-62C5-4517-8DF5-08E5027D2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6" t="7981" r="19953" b="23645"/>
          <a:stretch/>
        </p:blipFill>
        <p:spPr>
          <a:xfrm>
            <a:off x="6443529" y="2236281"/>
            <a:ext cx="4972119" cy="4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9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83A5-C6E3-4380-98C9-13206AE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with 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83A5-D617-4513-95F0-A9325D0AA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278721" cy="3101983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+mj-lt"/>
              </a:rPr>
              <a:t>We can enable passaging of messages between multiple processes via the following functions</a:t>
            </a:r>
          </a:p>
          <a:p>
            <a:pPr algn="l"/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(const void*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buffer_send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count_send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datatype_send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void*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buffer_recv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count_recv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MPI_Datatype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datatype_recv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int root,</a:t>
            </a:r>
          </a:p>
          <a:p>
            <a:pPr marL="0" indent="0" algn="l">
              <a:buNone/>
            </a:pP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1600" b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MPI_Comm</a:t>
            </a:r>
            <a: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communicator)</a:t>
            </a:r>
            <a:br>
              <a:rPr lang="en-US" sz="1600" b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01479-5AA1-4D37-9587-2A463E563BBC}"/>
              </a:ext>
            </a:extLst>
          </p:cNvPr>
          <p:cNvSpPr txBox="1"/>
          <p:nvPr/>
        </p:nvSpPr>
        <p:spPr>
          <a:xfrm>
            <a:off x="6358855" y="2996429"/>
            <a:ext cx="35401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buffer_send</a:t>
            </a:r>
            <a:r>
              <a:rPr lang="en-US" sz="1200" dirty="0"/>
              <a:t> -  The buffer containing the data to dispatch from the root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count_send</a:t>
            </a:r>
            <a:r>
              <a:rPr lang="en-US" sz="1200" dirty="0"/>
              <a:t> - The number of elements to send to each process, not the total number of elements in the send buffer. For non-root processes, the send parameters like this one are ignored.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datatype_send</a:t>
            </a:r>
            <a:r>
              <a:rPr lang="en-US" sz="1200" dirty="0"/>
              <a:t> - The type of one send buffer element. For non-root processes, the send parameters like this one are ignored.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buffer_recv</a:t>
            </a:r>
            <a:r>
              <a:rPr lang="en-US" sz="1200" dirty="0"/>
              <a:t> - The buffer in which store the data dispatched.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count_recv</a:t>
            </a:r>
            <a:r>
              <a:rPr lang="en-US" sz="1200" dirty="0"/>
              <a:t> - The number of elements in the receive buffer.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datatype_recv</a:t>
            </a:r>
            <a:r>
              <a:rPr lang="en-US" sz="1200" dirty="0"/>
              <a:t> - The type of one receive buffer element. root The rank of the root process, which will dispatch the data to scatter.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Communicator - The communicator in which the scatter takes place.</a:t>
            </a:r>
          </a:p>
        </p:txBody>
      </p:sp>
    </p:spTree>
    <p:extLst>
      <p:ext uri="{BB962C8B-B14F-4D97-AF65-F5344CB8AC3E}">
        <p14:creationId xmlns:p14="http://schemas.microsoft.com/office/powerpoint/2010/main" val="29329632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211</TotalTime>
  <Words>935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Gill Sans MT</vt:lpstr>
      <vt:lpstr>Parcel</vt:lpstr>
      <vt:lpstr>Lectures on HPC/Parallel Computing Lecture 3</vt:lpstr>
      <vt:lpstr>Overview</vt:lpstr>
      <vt:lpstr>Brief Intro TO C</vt:lpstr>
      <vt:lpstr>Simple Program in C</vt:lpstr>
      <vt:lpstr>Hello WOrld Program in C</vt:lpstr>
      <vt:lpstr>MPI Hello WOrld Program in C</vt:lpstr>
      <vt:lpstr>MPI Hello WOrld Program in C</vt:lpstr>
      <vt:lpstr>Synchronization with MPI</vt:lpstr>
      <vt:lpstr>Message Passing with MPI</vt:lpstr>
      <vt:lpstr>Message Passing with MPI</vt:lpstr>
      <vt:lpstr>Matrix Multiplication</vt:lpstr>
      <vt:lpstr>Matrix Multiplication</vt:lpstr>
      <vt:lpstr>Matrix Multiplication</vt:lpstr>
      <vt:lpstr>MPI_scatter</vt:lpstr>
      <vt:lpstr>MPI_gATHER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on HPC/Parallel Computing</dc:title>
  <dc:creator>Pensoneault, Andrew J</dc:creator>
  <cp:lastModifiedBy>Pensoneault, Andrew J</cp:lastModifiedBy>
  <cp:revision>68</cp:revision>
  <dcterms:created xsi:type="dcterms:W3CDTF">2021-11-01T18:24:45Z</dcterms:created>
  <dcterms:modified xsi:type="dcterms:W3CDTF">2021-11-15T21:10:15Z</dcterms:modified>
</cp:coreProperties>
</file>