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2" r:id="rId14"/>
    <p:sldId id="28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7D0A-3B57-4E1E-A2E2-3875F2DD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hello 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142B9-0A79-4AF6-B85F-9F2FA027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2" t="6410" r="33326" b="61848"/>
          <a:stretch/>
        </p:blipFill>
        <p:spPr>
          <a:xfrm>
            <a:off x="6096000" y="2365694"/>
            <a:ext cx="3692180" cy="3863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513F7-A2F0-4850-9CF1-011F65D05FBC}"/>
              </a:ext>
            </a:extLst>
          </p:cNvPr>
          <p:cNvSpPr txBox="1"/>
          <p:nvPr/>
        </p:nvSpPr>
        <p:spPr>
          <a:xfrm>
            <a:off x="1786855" y="2365694"/>
            <a:ext cx="3692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and device code are run asynchronously (i.e. after a kernel is launched, the host code continues to the next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synchronicity, we can use the </a:t>
            </a:r>
            <a:r>
              <a:rPr lang="en-US" dirty="0" err="1">
                <a:latin typeface="Consolas" panose="020B0609020204030204" pitchFamily="49" charset="0"/>
              </a:rPr>
              <a:t>cudaDeviceSynchronize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GPU code is placed in a stream however, so if two kernels are to  be launched, the second will start only after the first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function </a:t>
            </a:r>
            <a:r>
              <a:rPr lang="en-US" dirty="0" err="1">
                <a:latin typeface="Consolas" panose="020B0609020204030204" pitchFamily="49" charset="0"/>
              </a:rPr>
              <a:t>cudaDeviceReset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+mj-lt"/>
              </a:rPr>
              <a:t>destroyes</a:t>
            </a:r>
            <a:r>
              <a:rPr lang="en-US" dirty="0">
                <a:latin typeface="+mj-lt"/>
              </a:rPr>
              <a:t> all </a:t>
            </a:r>
            <a:r>
              <a:rPr lang="en-US" dirty="0" err="1">
                <a:latin typeface="+mj-lt"/>
              </a:rPr>
              <a:t>cuda</a:t>
            </a:r>
            <a:r>
              <a:rPr lang="en-US" dirty="0">
                <a:latin typeface="+mj-lt"/>
              </a:rPr>
              <a:t> contexts and is used at the end to clean up </a:t>
            </a:r>
          </a:p>
        </p:txBody>
      </p:sp>
    </p:spTree>
    <p:extLst>
      <p:ext uri="{BB962C8B-B14F-4D97-AF65-F5344CB8AC3E}">
        <p14:creationId xmlns:p14="http://schemas.microsoft.com/office/powerpoint/2010/main" val="414054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A0F53-6D9C-4A36-9605-6AF713A8E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713" r="38899" b="30121"/>
          <a:stretch/>
        </p:blipFill>
        <p:spPr>
          <a:xfrm>
            <a:off x="6584806" y="2301740"/>
            <a:ext cx="2871536" cy="386794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E7F65A-A173-4EFF-9EB9-0F6A4B2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Addition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6A852-AE97-4018-8682-995E1C855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66" r="38899" b="82861"/>
          <a:stretch/>
        </p:blipFill>
        <p:spPr>
          <a:xfrm>
            <a:off x="2407640" y="2223698"/>
            <a:ext cx="3264436" cy="12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5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E7F65A-A173-4EFF-9EB9-0F6A4B2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Vector Addition (using Thread Blocks)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85B4B8-54E5-420A-82CB-552B89C4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000" r="38625" b="83261"/>
          <a:stretch/>
        </p:blipFill>
        <p:spPr>
          <a:xfrm>
            <a:off x="1684020" y="2438781"/>
            <a:ext cx="4411980" cy="1607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3EED03-2C41-4A74-9B54-A33082C5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739" r="38625" b="61537"/>
          <a:stretch/>
        </p:blipFill>
        <p:spPr>
          <a:xfrm>
            <a:off x="1684020" y="4331970"/>
            <a:ext cx="4411980" cy="2369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445044-A540-453C-88B1-6CAACE5E3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8563" r="37385" b="11039"/>
          <a:stretch/>
        </p:blipFill>
        <p:spPr>
          <a:xfrm>
            <a:off x="6423171" y="2438780"/>
            <a:ext cx="3793942" cy="42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E7F65A-A173-4EFF-9EB9-0F6A4B2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Vector Addition (using Threads)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3EED03-2C41-4A74-9B54-A33082C5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6739" r="38625" b="61537"/>
          <a:stretch/>
        </p:blipFill>
        <p:spPr>
          <a:xfrm>
            <a:off x="1684020" y="4331970"/>
            <a:ext cx="4411980" cy="2369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1986F-CA8A-4F03-9EE2-EF397A441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8329" r="38438" b="11683"/>
          <a:stretch/>
        </p:blipFill>
        <p:spPr>
          <a:xfrm>
            <a:off x="6492240" y="2462485"/>
            <a:ext cx="3468623" cy="421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9ACA4-D9C1-41FC-898F-641C1B462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098" r="38438" b="83362"/>
          <a:stretch/>
        </p:blipFill>
        <p:spPr>
          <a:xfrm>
            <a:off x="1684020" y="2462486"/>
            <a:ext cx="4411980" cy="15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4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E7F65A-A173-4EFF-9EB9-0F6A4B24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and threads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75041-55D8-4AC8-90C6-CEA44BCA9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77" t="50365" r="7992" b="28688"/>
          <a:stretch/>
        </p:blipFill>
        <p:spPr>
          <a:xfrm>
            <a:off x="1405124" y="3852939"/>
            <a:ext cx="9381747" cy="1596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03521-5A53-40F6-94E7-787B963DBE83}"/>
              </a:ext>
            </a:extLst>
          </p:cNvPr>
          <p:cNvSpPr txBox="1"/>
          <p:nvPr/>
        </p:nvSpPr>
        <p:spPr>
          <a:xfrm>
            <a:off x="2231135" y="2438116"/>
            <a:ext cx="772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blocks and threads can simultaneously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7E703-7ECC-4C68-B182-AE6C5C609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06" t="54466" r="16331" b="37636"/>
          <a:stretch/>
        </p:blipFill>
        <p:spPr>
          <a:xfrm>
            <a:off x="2952021" y="3082742"/>
            <a:ext cx="6287957" cy="5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A23-B8E5-48A3-A06C-C96EA05C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Vector Addition (using Blocks and Threads)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4603-6D71-495C-836E-E6EE833C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GPUs</a:t>
            </a:r>
          </a:p>
          <a:p>
            <a:r>
              <a:rPr lang="en-US" dirty="0"/>
              <a:t>CUDA</a:t>
            </a:r>
          </a:p>
          <a:p>
            <a:r>
              <a:rPr lang="en-US" dirty="0"/>
              <a:t>Send/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Gather/Scatter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ow to Create a GPU-Powered Containerized Multi-User JupyterHub Research Server?">
            <a:extLst>
              <a:ext uri="{FF2B5EF4-FFF2-40B4-BE49-F238E27FC236}">
                <a16:creationId xmlns:a16="http://schemas.microsoft.com/office/drawing/2014/main" id="{30ABDAB2-4426-4BE6-83C1-734ADDF0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60" y="2561571"/>
            <a:ext cx="4339904" cy="162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E5FC8-C99E-4A6D-9DF7-E0339FFAEEC0}"/>
              </a:ext>
            </a:extLst>
          </p:cNvPr>
          <p:cNvSpPr txBox="1"/>
          <p:nvPr/>
        </p:nvSpPr>
        <p:spPr>
          <a:xfrm>
            <a:off x="2231136" y="2504798"/>
            <a:ext cx="3196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Graphics processing unit (</a:t>
            </a:r>
            <a:r>
              <a:rPr lang="en-US" b="1" dirty="0"/>
              <a:t>GPU</a:t>
            </a:r>
            <a:r>
              <a:rPr lang="en-US" dirty="0"/>
              <a:t>) is a specialized electronic circuit designed to manipulate and alter memory to modify frames for a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GPUs are also useful for doing many linear algebra operations and thus are useful for many mathematical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070706" cy="310198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+mj-lt"/>
              </a:rPr>
              <a:t>Single instruction, multiple data (SIMD) is a type of parallel processing which involves a single operation (such as addition or multiplication) simultaneously on a set of data</a:t>
            </a:r>
          </a:p>
          <a:p>
            <a:r>
              <a:rPr lang="en-US" sz="1600" dirty="0">
                <a:latin typeface="+mj-lt"/>
              </a:rPr>
              <a:t>GPUs operate mostly on a SIMD architecture</a:t>
            </a:r>
          </a:p>
          <a:p>
            <a:r>
              <a:rPr lang="en-US" sz="1600" dirty="0">
                <a:latin typeface="+mj-lt"/>
              </a:rPr>
              <a:t>SIMD is highly powerful, however can have some disadvantages, such as with control 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FE1600-38C8-4A85-8C55-675680CD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81" y="2638044"/>
            <a:ext cx="2095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20DD9-BF84-4BCD-B3B5-516BDEB3DC21}"/>
              </a:ext>
            </a:extLst>
          </p:cNvPr>
          <p:cNvSpPr txBox="1"/>
          <p:nvPr/>
        </p:nvSpPr>
        <p:spPr>
          <a:xfrm>
            <a:off x="2298583" y="2638425"/>
            <a:ext cx="3125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Unified Device Architecture (CUDA) is an API that allows software to use certain types of graphics processing unit for general purpose processing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C552E8-3951-4540-ABC8-62E8883B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4" y="2638425"/>
            <a:ext cx="2857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29E6-6CBC-4881-B083-FC25A2AC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575F-1D73-4900-835E-1501DB33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52714" cy="3101983"/>
          </a:xfrm>
        </p:spPr>
        <p:txBody>
          <a:bodyPr/>
          <a:lstStyle/>
          <a:p>
            <a:r>
              <a:rPr lang="en-US" dirty="0"/>
              <a:t>Host: The CPU and its memory (host memory) </a:t>
            </a:r>
          </a:p>
          <a:p>
            <a:r>
              <a:rPr lang="en-US" dirty="0"/>
              <a:t>Device: The GPU and its memory (device memory)</a:t>
            </a:r>
          </a:p>
        </p:txBody>
      </p:sp>
      <p:pic>
        <p:nvPicPr>
          <p:cNvPr id="5" name="Picture 2" descr="Memory space on a host computer and a CUDA device. Constant memory and... |  Download Scientific Diagram">
            <a:extLst>
              <a:ext uri="{FF2B5EF4-FFF2-40B4-BE49-F238E27FC236}">
                <a16:creationId xmlns:a16="http://schemas.microsoft.com/office/drawing/2014/main" id="{88F47DEE-73E6-4B1D-8BBA-4A9A74A3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164" y="2638044"/>
            <a:ext cx="44577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1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0A7D-659B-45BD-AFA2-CA5F79D5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on 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3636-7C27-497F-BD28-A8847D9A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</a:t>
            </a:r>
            <a:r>
              <a:rPr lang="en-US" dirty="0" err="1"/>
              <a:t>cuda</a:t>
            </a:r>
            <a:r>
              <a:rPr lang="en-US" dirty="0"/>
              <a:t>, we must first import it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cuda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To compile </a:t>
            </a:r>
            <a:r>
              <a:rPr lang="en-US" dirty="0" err="1">
                <a:latin typeface="+mj-lt"/>
              </a:rPr>
              <a:t>cuda</a:t>
            </a:r>
            <a:r>
              <a:rPr lang="en-US" dirty="0">
                <a:latin typeface="+mj-lt"/>
              </a:rPr>
              <a:t> code, we muse use </a:t>
            </a:r>
            <a:r>
              <a:rPr lang="en-US" dirty="0" err="1">
                <a:latin typeface="Consolas" panose="020B0609020204030204" pitchFamily="49" charset="0"/>
              </a:rPr>
              <a:t>nvcc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Afterwards, you may run the code via </a:t>
            </a:r>
            <a:r>
              <a:rPr lang="en-US" dirty="0">
                <a:latin typeface="Consolas" panose="020B0609020204030204" pitchFamily="49" charset="0"/>
              </a:rPr>
              <a:t>./</a:t>
            </a:r>
          </a:p>
          <a:p>
            <a:r>
              <a:rPr lang="en-US" dirty="0">
                <a:latin typeface="+mj-lt"/>
              </a:rPr>
              <a:t>Typically for </a:t>
            </a:r>
            <a:r>
              <a:rPr lang="en-US" dirty="0" err="1">
                <a:latin typeface="+mj-lt"/>
              </a:rPr>
              <a:t>cuda</a:t>
            </a:r>
            <a:r>
              <a:rPr lang="en-US" dirty="0">
                <a:latin typeface="+mj-lt"/>
              </a:rPr>
              <a:t> C code, we use the extension .cu instead of .c</a:t>
            </a:r>
          </a:p>
          <a:p>
            <a:r>
              <a:rPr lang="en-US" dirty="0">
                <a:latin typeface="+mj-lt"/>
              </a:rPr>
              <a:t>Within the C code we will use the following libraries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cuda_runtime_api.h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0A7D-659B-45BD-AFA2-CA5F79D5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and Host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3636-7C27-497F-BD28-A8847D9A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In C, host code is written as with normal C code.</a:t>
            </a:r>
          </a:p>
          <a:p>
            <a:r>
              <a:rPr lang="en-US" dirty="0">
                <a:latin typeface="+mj-lt"/>
              </a:rPr>
              <a:t>To define a function to be run on the device, we must use the </a:t>
            </a:r>
            <a:r>
              <a:rPr lang="en-US" dirty="0">
                <a:latin typeface="Consolas" panose="020B0609020204030204" pitchFamily="49" charset="0"/>
              </a:rPr>
              <a:t>__global__</a:t>
            </a:r>
            <a:r>
              <a:rPr lang="en-US" dirty="0">
                <a:latin typeface="+mj-lt"/>
              </a:rPr>
              <a:t> keyword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__global__ void </a:t>
            </a: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(void){};</a:t>
            </a:r>
          </a:p>
          <a:p>
            <a:r>
              <a:rPr lang="en-US" dirty="0">
                <a:latin typeface="+mj-lt"/>
              </a:rPr>
              <a:t>The __global__ keyword indicates that the code is device code and run from the host</a:t>
            </a:r>
          </a:p>
          <a:p>
            <a:r>
              <a:rPr lang="en-US" dirty="0">
                <a:latin typeface="+mj-lt"/>
              </a:rPr>
              <a:t>To call device code, we must use the function name as well a &lt;&lt;&lt;*,*&gt;&gt;&gt;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&lt;&lt;&lt;1,1&gt;&gt;&gt;();</a:t>
            </a:r>
          </a:p>
          <a:p>
            <a:r>
              <a:rPr lang="en-US" dirty="0">
                <a:latin typeface="+mj-lt"/>
              </a:rPr>
              <a:t>The two parameters define launch parameters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624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0A7D-659B-45BD-AFA2-CA5F79D5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and Host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3636-7C27-497F-BD28-A8847D9A4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028761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myfunction</a:t>
            </a:r>
            <a:r>
              <a:rPr lang="en-US" dirty="0">
                <a:latin typeface="Consolas" panose="020B0609020204030204" pitchFamily="49" charset="0"/>
              </a:rPr>
              <a:t>&lt;&lt;&lt;1,1&gt;&gt;&gt;();</a:t>
            </a:r>
          </a:p>
          <a:p>
            <a:r>
              <a:rPr lang="en-US" dirty="0">
                <a:latin typeface="+mj-lt"/>
              </a:rPr>
              <a:t>The first parameter defines the number of thread blocks in a grid and the second defines the number of threads in a block (i.e. think defining a matrix)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FB4E4F9-D205-4E6A-87E4-DCE9EBF2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47" y="2614556"/>
            <a:ext cx="4324918" cy="21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{\displaystyle i=blockIdx.x*blockDim.x+threadIdx.x}">
            <a:extLst>
              <a:ext uri="{FF2B5EF4-FFF2-40B4-BE49-F238E27FC236}">
                <a16:creationId xmlns:a16="http://schemas.microsoft.com/office/drawing/2014/main" id="{04EC042F-65ED-4C1F-9862-EBE3C2373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{\displaystyle i=blockIdx.x*blockDim.x+threadIdx.x}">
            <a:extLst>
              <a:ext uri="{FF2B5EF4-FFF2-40B4-BE49-F238E27FC236}">
                <a16:creationId xmlns:a16="http://schemas.microsoft.com/office/drawing/2014/main" id="{2900C52F-531E-4D33-9A46-89786644D0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58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155</TotalTime>
  <Words>497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Gill Sans MT</vt:lpstr>
      <vt:lpstr>Parcel</vt:lpstr>
      <vt:lpstr>Lectures on HPC/Parallel Computing Lecture 5</vt:lpstr>
      <vt:lpstr>Overview</vt:lpstr>
      <vt:lpstr>Intro to GPUs</vt:lpstr>
      <vt:lpstr>SIMD</vt:lpstr>
      <vt:lpstr>CUDA</vt:lpstr>
      <vt:lpstr>Terminology</vt:lpstr>
      <vt:lpstr>CUDA on ARGON</vt:lpstr>
      <vt:lpstr>Device and Host code</vt:lpstr>
      <vt:lpstr>Device and Host code</vt:lpstr>
      <vt:lpstr>CUDA hello world</vt:lpstr>
      <vt:lpstr>CUDA Addition</vt:lpstr>
      <vt:lpstr>CUDA Vector Addition (using Thread Blocks)</vt:lpstr>
      <vt:lpstr>CUDA Vector Addition (using Threads)</vt:lpstr>
      <vt:lpstr>Blocks and threads</vt:lpstr>
      <vt:lpstr>CUDA Vector Addition (using Blocks and Threads)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105</cp:revision>
  <dcterms:created xsi:type="dcterms:W3CDTF">2021-11-01T18:24:45Z</dcterms:created>
  <dcterms:modified xsi:type="dcterms:W3CDTF">2021-12-06T20:39:41Z</dcterms:modified>
</cp:coreProperties>
</file>