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  <p:sldId id="266" r:id="rId10"/>
    <p:sldId id="268" r:id="rId11"/>
    <p:sldId id="264" r:id="rId12"/>
    <p:sldId id="267" r:id="rId13"/>
    <p:sldId id="265" r:id="rId14"/>
    <p:sldId id="270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ts.uiowa.edu/vp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and absolute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home directory “/Users/&lt;</a:t>
            </a:r>
            <a:r>
              <a:rPr lang="en-US" dirty="0" err="1"/>
              <a:t>hawkid</a:t>
            </a:r>
            <a:r>
              <a:rPr lang="en-US" dirty="0"/>
              <a:t>&gt;/” is given the symbol “~/”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$ cd ~/</a:t>
            </a:r>
            <a:endParaRPr lang="en-US" dirty="0"/>
          </a:p>
          <a:p>
            <a:r>
              <a:rPr lang="en-US" sz="1600" dirty="0"/>
              <a:t>When specifying a filename, if no directory information is included, it is assumed to be in “./”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$ rm file1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$ rm ./file1</a:t>
            </a:r>
            <a:endParaRPr lang="en-US" sz="1400" dirty="0"/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login to the cluster, you will be started in the /User/&lt;</a:t>
            </a:r>
            <a:r>
              <a:rPr lang="en-US" dirty="0" err="1"/>
              <a:t>hawkid</a:t>
            </a:r>
            <a:r>
              <a:rPr lang="en-US" dirty="0"/>
              <a:t>&gt;/ directory</a:t>
            </a:r>
          </a:p>
          <a:p>
            <a:r>
              <a:rPr lang="en-US" dirty="0"/>
              <a:t>To view all files in the current directory, run the command (without the $)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$ ls</a:t>
            </a:r>
          </a:p>
          <a:p>
            <a:r>
              <a:rPr lang="en-US" dirty="0"/>
              <a:t>To change between directories, you can use the command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 cd 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There are additional flags for all these commands, to learn the type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man &lt;command&gt;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a directory use the command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latin typeface="Consolas" panose="020B0609020204030204" pitchFamily="49" charset="0"/>
              </a:rPr>
              <a:t>dirname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To remove a file (not a directory), use the command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rm &lt;filename&gt;</a:t>
            </a:r>
          </a:p>
          <a:p>
            <a:r>
              <a:rPr lang="en-US" dirty="0"/>
              <a:t>To remove a directory and its contents, include the flag –r (be careful)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rm -r &lt;</a:t>
            </a:r>
            <a:r>
              <a:rPr lang="en-US" sz="1600" dirty="0" err="1">
                <a:latin typeface="Consolas" panose="020B0609020204030204" pitchFamily="49" charset="0"/>
              </a:rPr>
              <a:t>dirname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To move (or rename) a file/directory and its contents,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$ mv &lt;filename&gt; &lt;</a:t>
            </a:r>
            <a:r>
              <a:rPr lang="en-US" sz="1600" dirty="0" err="1">
                <a:latin typeface="Consolas" panose="020B0609020204030204" pitchFamily="49" charset="0"/>
              </a:rPr>
              <a:t>newlocation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1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copy files, use the following command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$ cp &lt;filename&gt; &lt;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newfilename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3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101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text editors in Linux</a:t>
            </a:r>
          </a:p>
          <a:p>
            <a:r>
              <a:rPr lang="en-US" dirty="0"/>
              <a:t>I will teach the basics of vim</a:t>
            </a:r>
          </a:p>
          <a:p>
            <a:r>
              <a:rPr lang="en-US" dirty="0"/>
              <a:t>To make a file, use the command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  $ vi &lt;filename&gt;</a:t>
            </a:r>
          </a:p>
          <a:p>
            <a:r>
              <a:rPr lang="en-US" dirty="0"/>
              <a:t>To start typing mode, press “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  <a:p>
            <a:r>
              <a:rPr lang="en-US" dirty="0"/>
              <a:t>To exit typing mode, press “esc”</a:t>
            </a:r>
          </a:p>
          <a:p>
            <a:r>
              <a:rPr lang="en-US" dirty="0"/>
              <a:t>To save, exit typing mode, and press “:w”</a:t>
            </a:r>
          </a:p>
          <a:p>
            <a:r>
              <a:rPr lang="en-US" dirty="0"/>
              <a:t>To save and quit, exit typing mode, and press “:</a:t>
            </a:r>
            <a:r>
              <a:rPr lang="en-US" dirty="0" err="1"/>
              <a:t>wq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62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163824" cy="31019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order to submit a job, you must make a </a:t>
            </a:r>
            <a:r>
              <a:rPr lang="en-US" dirty="0" err="1"/>
              <a:t>sh</a:t>
            </a:r>
            <a:r>
              <a:rPr lang="en-US" dirty="0"/>
              <a:t> file, specifying what the job will do</a:t>
            </a:r>
          </a:p>
          <a:p>
            <a:r>
              <a:rPr lang="en-US" dirty="0"/>
              <a:t>To make a file, use the command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  $ vi &lt;filename&gt;</a:t>
            </a:r>
            <a:endParaRPr lang="en-US" dirty="0"/>
          </a:p>
          <a:p>
            <a:r>
              <a:rPr lang="en-US" dirty="0"/>
              <a:t>Create a file helloworld.sh</a:t>
            </a:r>
          </a:p>
          <a:p>
            <a:r>
              <a:rPr lang="en-US" dirty="0"/>
              <a:t>To run locally, use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  $ </a:t>
            </a:r>
            <a:r>
              <a:rPr lang="en-US" dirty="0" err="1">
                <a:latin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</a:rPr>
              <a:t> helloworld.sh</a:t>
            </a:r>
          </a:p>
          <a:p>
            <a:r>
              <a:rPr lang="en-US" dirty="0"/>
              <a:t>To submit the job, run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$ </a:t>
            </a:r>
            <a:r>
              <a:rPr lang="en-US" dirty="0" err="1">
                <a:latin typeface="Consolas" panose="020B0609020204030204" pitchFamily="49" charset="0"/>
              </a:rPr>
              <a:t>qsub</a:t>
            </a:r>
            <a:r>
              <a:rPr lang="en-US" dirty="0">
                <a:latin typeface="Consolas" panose="020B0609020204030204" pitchFamily="49" charset="0"/>
              </a:rPr>
              <a:t> helloworld.sh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600DFB-34C3-42F5-98F0-174738723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4000"/>
                    </a14:imgEffect>
                  </a14:imgLayer>
                </a14:imgProps>
              </a:ext>
            </a:extLst>
          </a:blip>
          <a:srcRect l="50000" r="36341" b="77479"/>
          <a:stretch/>
        </p:blipFill>
        <p:spPr>
          <a:xfrm>
            <a:off x="5394960" y="2390543"/>
            <a:ext cx="4565904" cy="21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with SCP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101983"/>
          </a:xfrm>
        </p:spPr>
        <p:txBody>
          <a:bodyPr>
            <a:normAutofit/>
          </a:bodyPr>
          <a:lstStyle/>
          <a:p>
            <a:r>
              <a:rPr lang="en-US" dirty="0"/>
              <a:t>From your local computer, we can transfer to a remote directory using the </a:t>
            </a:r>
            <a:r>
              <a:rPr lang="en-US" dirty="0" err="1"/>
              <a:t>scp</a:t>
            </a:r>
            <a:r>
              <a:rPr lang="en-US" dirty="0"/>
              <a:t> command just like </a:t>
            </a:r>
            <a:r>
              <a:rPr lang="en-US" dirty="0" err="1"/>
              <a:t>ssh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scp</a:t>
            </a:r>
            <a:r>
              <a:rPr lang="en-US" sz="1600" dirty="0">
                <a:latin typeface="Consolas" panose="020B0609020204030204" pitchFamily="49" charset="0"/>
              </a:rPr>
              <a:t> –P 22 &lt;</a:t>
            </a:r>
            <a:r>
              <a:rPr lang="en-US" sz="1600" dirty="0" err="1">
                <a:latin typeface="Consolas" panose="020B0609020204030204" pitchFamily="49" charset="0"/>
              </a:rPr>
              <a:t>localfile</a:t>
            </a:r>
            <a:r>
              <a:rPr lang="en-US" sz="1600" dirty="0">
                <a:latin typeface="Consolas" panose="020B0609020204030204" pitchFamily="49" charset="0"/>
              </a:rPr>
              <a:t>&gt; &lt;</a:t>
            </a:r>
            <a:r>
              <a:rPr lang="en-US" sz="1600" dirty="0" err="1">
                <a:latin typeface="Consolas" panose="020B0609020204030204" pitchFamily="49" charset="0"/>
              </a:rPr>
              <a:t>hawkid</a:t>
            </a:r>
            <a:r>
              <a:rPr lang="en-US" sz="1600" dirty="0">
                <a:latin typeface="Consolas" panose="020B0609020204030204" pitchFamily="49" charset="0"/>
              </a:rPr>
              <a:t>&gt;@argon.hpc.uiowa.edu:&lt;remotefile&gt;</a:t>
            </a:r>
          </a:p>
          <a:p>
            <a:r>
              <a:rPr lang="en-US" dirty="0"/>
              <a:t>This can also be done with an sftp client, we will discuss this briefly next time</a:t>
            </a:r>
          </a:p>
          <a:p>
            <a:r>
              <a:rPr lang="en-US" dirty="0"/>
              <a:t>You can use WinSCP if on Windows https://winscp.net/eng/index.php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2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00-0061-4FCC-8A33-8108A43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6BE4-6872-4AC3-B70E-7768DE86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7" cy="3101983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To run a </a:t>
            </a:r>
            <a:r>
              <a:rPr lang="en-US" sz="2000" dirty="0" err="1"/>
              <a:t>matlab</a:t>
            </a:r>
            <a:r>
              <a:rPr lang="en-US" sz="2000" dirty="0"/>
              <a:t> script named “</a:t>
            </a:r>
            <a:r>
              <a:rPr lang="en-US" sz="2000" dirty="0" err="1"/>
              <a:t>main.m</a:t>
            </a:r>
            <a:r>
              <a:rPr lang="en-US" sz="2000" dirty="0"/>
              <a:t>”, inside an </a:t>
            </a:r>
            <a:r>
              <a:rPr lang="en-US" sz="2000" dirty="0" err="1"/>
              <a:t>sh</a:t>
            </a:r>
            <a:r>
              <a:rPr lang="en-US" sz="2000" dirty="0"/>
              <a:t> file in the same directory write the following command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-r ‘main’</a:t>
            </a:r>
          </a:p>
          <a:p>
            <a:r>
              <a:rPr lang="en-US" sz="2000" dirty="0"/>
              <a:t>To run a python script named “main.py”, inside an </a:t>
            </a:r>
            <a:r>
              <a:rPr lang="en-US" sz="2000" dirty="0" err="1"/>
              <a:t>sh</a:t>
            </a:r>
            <a:r>
              <a:rPr lang="en-US" sz="2000" dirty="0"/>
              <a:t> file in the same directory write the following command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module load python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python main.py</a:t>
            </a:r>
          </a:p>
          <a:p>
            <a:r>
              <a:rPr lang="en-US" sz="2000" dirty="0"/>
              <a:t>To run a Julia script named “</a:t>
            </a:r>
            <a:r>
              <a:rPr lang="en-US" sz="2000" dirty="0" err="1"/>
              <a:t>main.jl</a:t>
            </a:r>
            <a:r>
              <a:rPr lang="en-US" sz="2000" dirty="0"/>
              <a:t>”, inside an </a:t>
            </a:r>
            <a:r>
              <a:rPr lang="en-US" sz="2000" dirty="0" err="1"/>
              <a:t>sh</a:t>
            </a:r>
            <a:r>
              <a:rPr lang="en-US" sz="2000" dirty="0"/>
              <a:t> file in the same directory write the following commands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module load </a:t>
            </a:r>
            <a:r>
              <a:rPr lang="en-US" sz="2000" dirty="0" err="1">
                <a:latin typeface="Consolas" panose="020B0609020204030204" pitchFamily="49" charset="0"/>
              </a:rPr>
              <a:t>julia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julia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main.jl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6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Argon cluster</a:t>
            </a:r>
          </a:p>
          <a:p>
            <a:r>
              <a:rPr lang="en-US" dirty="0"/>
              <a:t>Getting Connected </a:t>
            </a:r>
          </a:p>
          <a:p>
            <a:r>
              <a:rPr lang="en-US" dirty="0"/>
              <a:t>Navigating Linux</a:t>
            </a:r>
          </a:p>
          <a:p>
            <a:r>
              <a:rPr lang="en-US" dirty="0"/>
              <a:t>Running jobs </a:t>
            </a:r>
          </a:p>
          <a:p>
            <a:r>
              <a:rPr lang="en-US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93A8-2FAF-4F9A-B950-FE1EEA7A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Argon Cluster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CB1C7-1261-417A-9079-4498E6F4E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018" t="30794" r="17129" b="24602"/>
          <a:stretch/>
        </p:blipFill>
        <p:spPr>
          <a:xfrm>
            <a:off x="5689802" y="2390862"/>
            <a:ext cx="4271062" cy="31794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4BC01-7EB3-4EF0-98AE-C786ACEC29AD}"/>
              </a:ext>
            </a:extLst>
          </p:cNvPr>
          <p:cNvSpPr txBox="1"/>
          <p:nvPr/>
        </p:nvSpPr>
        <p:spPr>
          <a:xfrm>
            <a:off x="2231136" y="2390862"/>
            <a:ext cx="31881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High Performance Computing resource at </a:t>
            </a:r>
            <a:r>
              <a:rPr lang="en-US" dirty="0" err="1"/>
              <a:t>UIowa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Can be though of as a bunch of available computing units which can run many scripts at once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necessarily faster than your computer, just more available resource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you can take advantage of this, it can make running your code much faster</a:t>
            </a:r>
          </a:p>
        </p:txBody>
      </p:sp>
    </p:spTree>
    <p:extLst>
      <p:ext uri="{BB962C8B-B14F-4D97-AF65-F5344CB8AC3E}">
        <p14:creationId xmlns:p14="http://schemas.microsoft.com/office/powerpoint/2010/main" val="381421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6818-BEBD-4F92-A4E0-4DA942C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0025-6D07-4A78-9B88-A330D52F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325112" cy="3101983"/>
          </a:xfrm>
        </p:spPr>
        <p:txBody>
          <a:bodyPr/>
          <a:lstStyle/>
          <a:p>
            <a:r>
              <a:rPr lang="en-US" dirty="0"/>
              <a:t>To access the Argon cluster, you will need an account</a:t>
            </a:r>
          </a:p>
          <a:p>
            <a:r>
              <a:rPr lang="en-US" dirty="0"/>
              <a:t>I requested access for students enrolled in this course.</a:t>
            </a:r>
          </a:p>
          <a:p>
            <a:r>
              <a:rPr lang="en-US" dirty="0"/>
              <a:t>To access we will need to </a:t>
            </a:r>
            <a:r>
              <a:rPr lang="en-US" dirty="0" err="1"/>
              <a:t>ssh</a:t>
            </a:r>
            <a:r>
              <a:rPr lang="en-US" dirty="0"/>
              <a:t> in</a:t>
            </a:r>
          </a:p>
          <a:p>
            <a:r>
              <a:rPr lang="en-US" dirty="0"/>
              <a:t>Your Username will be : &lt;</a:t>
            </a:r>
            <a:r>
              <a:rPr lang="en-US" dirty="0" err="1"/>
              <a:t>HawkID</a:t>
            </a:r>
            <a:r>
              <a:rPr lang="en-US" dirty="0"/>
              <a:t>&gt;</a:t>
            </a:r>
          </a:p>
          <a:p>
            <a:r>
              <a:rPr lang="en-US" dirty="0"/>
              <a:t>Your Password will be: &lt;</a:t>
            </a:r>
            <a:r>
              <a:rPr lang="en-US" dirty="0" err="1"/>
              <a:t>HawkIDPassword</a:t>
            </a:r>
            <a:r>
              <a:rPr lang="en-US" dirty="0"/>
              <a:t>&gt;</a:t>
            </a:r>
          </a:p>
        </p:txBody>
      </p:sp>
      <p:pic>
        <p:nvPicPr>
          <p:cNvPr id="5" name="Picture 2" descr="Say Farewell to Putty as Microsoft adds an OpenSSH Client to Windows 10">
            <a:extLst>
              <a:ext uri="{FF2B5EF4-FFF2-40B4-BE49-F238E27FC236}">
                <a16:creationId xmlns:a16="http://schemas.microsoft.com/office/drawing/2014/main" id="{A2CFD5A4-9287-4EA1-8C95-04F8F16F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58" y="2638045"/>
            <a:ext cx="3319606" cy="18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0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6818-BEBD-4F92-A4E0-4DA942C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0025-6D07-4A78-9B88-A330D52F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97680" cy="3101983"/>
          </a:xfrm>
        </p:spPr>
        <p:txBody>
          <a:bodyPr>
            <a:normAutofit/>
          </a:bodyPr>
          <a:lstStyle/>
          <a:p>
            <a:r>
              <a:rPr lang="en-US" dirty="0"/>
              <a:t>SSH (secure shell) is a protocol for securely networking over an insecure network </a:t>
            </a:r>
          </a:p>
          <a:p>
            <a:r>
              <a:rPr lang="en-US" dirty="0"/>
              <a:t>SSH allows you to remotely access a computation resource</a:t>
            </a:r>
          </a:p>
          <a:p>
            <a:r>
              <a:rPr lang="en-US" dirty="0" err="1"/>
              <a:t>SSHing</a:t>
            </a:r>
            <a:r>
              <a:rPr lang="en-US" dirty="0"/>
              <a:t> into the Argon cluster requires use of the port 22 / port 40 off-campus.</a:t>
            </a:r>
          </a:p>
          <a:p>
            <a:r>
              <a:rPr lang="en-US" dirty="0"/>
              <a:t>To make use port 22 off campus, we must setup the Cisco AnyConnect VPN</a:t>
            </a:r>
          </a:p>
          <a:p>
            <a:pPr marL="22860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Say Farewell to Putty as Microsoft adds an OpenSSH Client to Windows 10">
            <a:extLst>
              <a:ext uri="{FF2B5EF4-FFF2-40B4-BE49-F238E27FC236}">
                <a16:creationId xmlns:a16="http://schemas.microsoft.com/office/drawing/2014/main" id="{0FBC4677-D61F-44CA-B1E1-BE490F92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58" y="2638045"/>
            <a:ext cx="3319606" cy="18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3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6818-BEBD-4F92-A4E0-4DA942C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VPn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0025-6D07-4A78-9B88-A330D52F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97680" cy="3101983"/>
          </a:xfrm>
        </p:spPr>
        <p:txBody>
          <a:bodyPr>
            <a:normAutofit fontScale="92500"/>
          </a:bodyPr>
          <a:lstStyle/>
          <a:p>
            <a:r>
              <a:rPr lang="en-US" dirty="0"/>
              <a:t>A VPN (Virtual Private Network) allows networking from one network as you were connected to another (e.g. off campus and on campus)</a:t>
            </a:r>
          </a:p>
          <a:p>
            <a:r>
              <a:rPr lang="en-US" dirty="0"/>
              <a:t>To set this up visit </a:t>
            </a:r>
            <a:r>
              <a:rPr lang="en-US" dirty="0">
                <a:hlinkClick r:id="rId2"/>
              </a:rPr>
              <a:t>https://its.uiowa.edu/vpn</a:t>
            </a:r>
            <a:endParaRPr lang="en-US" dirty="0"/>
          </a:p>
          <a:p>
            <a:r>
              <a:rPr lang="en-US" dirty="0"/>
              <a:t>Download AnyConnect and install</a:t>
            </a:r>
          </a:p>
          <a:p>
            <a:r>
              <a:rPr lang="en-US" dirty="0"/>
              <a:t>Enter &lt;</a:t>
            </a:r>
            <a:r>
              <a:rPr lang="en-US" dirty="0" err="1"/>
              <a:t>hawkid</a:t>
            </a:r>
            <a:r>
              <a:rPr lang="en-US" dirty="0"/>
              <a:t>&gt; for your username, &lt;</a:t>
            </a:r>
            <a:r>
              <a:rPr lang="en-US" dirty="0" err="1"/>
              <a:t>hawkidpassword</a:t>
            </a:r>
            <a:r>
              <a:rPr lang="en-US" dirty="0"/>
              <a:t>&gt; for your password and &lt;push&gt; for second password for a Duo app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052" name="Picture 4" descr="How to use Two-Step Login with UI Anywhere VPN | Information Technology  Services">
            <a:extLst>
              <a:ext uri="{FF2B5EF4-FFF2-40B4-BE49-F238E27FC236}">
                <a16:creationId xmlns:a16="http://schemas.microsoft.com/office/drawing/2014/main" id="{B2DDABA9-BC57-4ADD-ACD7-880CCEB1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68" y="3074125"/>
            <a:ext cx="3358896" cy="163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9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6818-BEBD-4F92-A4E0-4DA942C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0025-6D07-4A78-9B88-A330D52F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97680" cy="3101983"/>
          </a:xfrm>
        </p:spPr>
        <p:txBody>
          <a:bodyPr>
            <a:normAutofit/>
          </a:bodyPr>
          <a:lstStyle/>
          <a:p>
            <a:r>
              <a:rPr lang="en-US" dirty="0"/>
              <a:t>Both Windows / Mac OS X now include an </a:t>
            </a:r>
            <a:r>
              <a:rPr lang="en-US" dirty="0" err="1"/>
              <a:t>ssh</a:t>
            </a:r>
            <a:r>
              <a:rPr lang="en-US" dirty="0"/>
              <a:t> client</a:t>
            </a:r>
          </a:p>
          <a:p>
            <a:r>
              <a:rPr lang="en-US" dirty="0"/>
              <a:t>To access open the Command Prompt and run the command (without the $)</a:t>
            </a:r>
          </a:p>
          <a:p>
            <a:pPr marL="22860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</a:rPr>
              <a:t>ssh</a:t>
            </a:r>
            <a:r>
              <a:rPr lang="en-US" sz="1200" dirty="0">
                <a:latin typeface="Consolas" panose="020B0609020204030204" pitchFamily="49" charset="0"/>
              </a:rPr>
              <a:t> –p 22 &lt;</a:t>
            </a:r>
            <a:r>
              <a:rPr lang="en-US" sz="1200" dirty="0" err="1">
                <a:latin typeface="Consolas" panose="020B0609020204030204" pitchFamily="49" charset="0"/>
              </a:rPr>
              <a:t>hawkid</a:t>
            </a:r>
            <a:r>
              <a:rPr lang="en-US" sz="1200" dirty="0">
                <a:latin typeface="Consolas" panose="020B0609020204030204" pitchFamily="49" charset="0"/>
              </a:rPr>
              <a:t>&gt;@argon.hpc.uiowa.edu</a:t>
            </a:r>
          </a:p>
          <a:p>
            <a:r>
              <a:rPr lang="en-US" dirty="0"/>
              <a:t>Answer yes to all prompts, then enter your password</a:t>
            </a:r>
          </a:p>
          <a:p>
            <a:r>
              <a:rPr lang="en-US" dirty="0"/>
              <a:t>Argon uses 2-factor authentication, so you must have your phone to confirm</a:t>
            </a:r>
          </a:p>
          <a:p>
            <a:pPr marL="22860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Say Farewell to Putty as Microsoft adds an OpenSSH Client to Windows 10">
            <a:extLst>
              <a:ext uri="{FF2B5EF4-FFF2-40B4-BE49-F238E27FC236}">
                <a16:creationId xmlns:a16="http://schemas.microsoft.com/office/drawing/2014/main" id="{0FBC4677-D61F-44CA-B1E1-BE490F92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58" y="2638045"/>
            <a:ext cx="3319606" cy="18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2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6818-BEBD-4F92-A4E0-4DA942C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and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0025-6D07-4A78-9B88-A330D52F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97680" cy="3101983"/>
          </a:xfrm>
        </p:spPr>
        <p:txBody>
          <a:bodyPr>
            <a:normAutofit/>
          </a:bodyPr>
          <a:lstStyle/>
          <a:p>
            <a:r>
              <a:rPr lang="en-US" dirty="0"/>
              <a:t>Linux is a family of open-source operating systems based on the Linux kernel.</a:t>
            </a:r>
          </a:p>
          <a:p>
            <a:r>
              <a:rPr lang="en-US" dirty="0"/>
              <a:t>Bash is a Unix shell that allows for basic job control (read/write files, running programs, piping, etc.)</a:t>
            </a:r>
          </a:p>
          <a:p>
            <a:pPr marL="22860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3076" name="Picture 4" descr="Tux the penguin">
            <a:extLst>
              <a:ext uri="{FF2B5EF4-FFF2-40B4-BE49-F238E27FC236}">
                <a16:creationId xmlns:a16="http://schemas.microsoft.com/office/drawing/2014/main" id="{52282680-030D-495D-AB9E-61DFEC5A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2383476"/>
            <a:ext cx="14287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919A82D-1A67-4A39-AB76-6EE4EB192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74" y="4318515"/>
            <a:ext cx="1949697" cy="194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and absolute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Absolute paths in Linux are the path starting from the root directory “/”</a:t>
            </a:r>
          </a:p>
          <a:p>
            <a:r>
              <a:rPr lang="en-US" dirty="0"/>
              <a:t>To get current absolute location, use the command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600" dirty="0">
                <a:latin typeface="Consolas" panose="020B0609020204030204" pitchFamily="49" charset="0"/>
              </a:rPr>
              <a:t>$ </a:t>
            </a:r>
            <a:r>
              <a:rPr lang="en-US" sz="1600" dirty="0" err="1">
                <a:latin typeface="Consolas" panose="020B0609020204030204" pitchFamily="49" charset="0"/>
              </a:rPr>
              <a:t>pwd</a:t>
            </a:r>
            <a:endParaRPr lang="en-US" dirty="0"/>
          </a:p>
          <a:p>
            <a:r>
              <a:rPr lang="en-US" dirty="0">
                <a:latin typeface="Gill Sans MT (Body)"/>
              </a:rPr>
              <a:t>Relative paths are paths relative to your present working directory “./”</a:t>
            </a:r>
          </a:p>
          <a:p>
            <a:pPr lvl="1"/>
            <a:r>
              <a:rPr lang="en-US" sz="1400" dirty="0">
                <a:latin typeface="Gill Sans MT (Body)"/>
              </a:rPr>
              <a:t>When we do not specify a base directory, we default to “./”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$ cd </a:t>
            </a:r>
            <a:r>
              <a:rPr lang="en-US" sz="1400" dirty="0" err="1">
                <a:latin typeface="Consolas" panose="020B0609020204030204" pitchFamily="49" charset="0"/>
              </a:rPr>
              <a:t>dir</a:t>
            </a:r>
            <a:endParaRPr 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$ cd ./</a:t>
            </a:r>
            <a:r>
              <a:rPr lang="en-US" sz="1400" dirty="0" err="1">
                <a:latin typeface="Consolas" panose="020B0609020204030204" pitchFamily="49" charset="0"/>
              </a:rPr>
              <a:t>dir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600" dirty="0"/>
              <a:t>To specify one level above, we use the symbol “..”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$ cd ..</a:t>
            </a:r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112</TotalTime>
  <Words>992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Gill Sans MT</vt:lpstr>
      <vt:lpstr>Gill Sans MT (Body)</vt:lpstr>
      <vt:lpstr>Parcel</vt:lpstr>
      <vt:lpstr>Lectures on HPC/Parallel Computing Lecture 1</vt:lpstr>
      <vt:lpstr>Overview</vt:lpstr>
      <vt:lpstr>Argon Cluster</vt:lpstr>
      <vt:lpstr>Getting Connected</vt:lpstr>
      <vt:lpstr>What is ssh</vt:lpstr>
      <vt:lpstr>VPn setup</vt:lpstr>
      <vt:lpstr>Getting Connected</vt:lpstr>
      <vt:lpstr>Linux and bash</vt:lpstr>
      <vt:lpstr>Relative and absolute location</vt:lpstr>
      <vt:lpstr>Relative and absolute location</vt:lpstr>
      <vt:lpstr>Navigation in the command line</vt:lpstr>
      <vt:lpstr>Navigation in the command line</vt:lpstr>
      <vt:lpstr>Navigation in the command line</vt:lpstr>
      <vt:lpstr>Text editor</vt:lpstr>
      <vt:lpstr>Basic Job submission</vt:lpstr>
      <vt:lpstr>Transferring with SCP</vt:lpstr>
      <vt:lpstr>Running your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24</cp:revision>
  <dcterms:created xsi:type="dcterms:W3CDTF">2021-11-01T18:24:45Z</dcterms:created>
  <dcterms:modified xsi:type="dcterms:W3CDTF">2021-11-01T20:17:24Z</dcterms:modified>
</cp:coreProperties>
</file>