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6" r:id="rId6"/>
    <p:sldId id="273" r:id="rId7"/>
    <p:sldId id="258" r:id="rId8"/>
    <p:sldId id="261" r:id="rId9"/>
    <p:sldId id="262" r:id="rId10"/>
    <p:sldId id="263" r:id="rId11"/>
    <p:sldId id="264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2B67-14FA-4528-ADB0-CAF67703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CAF5-5E24-47AA-9AE7-DC10D7119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4BBE-388F-4179-A10E-0D5B0CB8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5DFF-7D6B-4E2B-9A35-D6B2108B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A78-F35B-4B0E-94B9-4AD3DF33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A35-A33C-42DA-ACA8-688ED138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329F-7903-4084-A9AB-C24EC3E1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5F1A-1D8C-410F-A08B-CB4E0FDE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2BE6-ADDD-4721-B435-3E4D5B5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F520-2B37-4357-9DC3-66A8CBFF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3E27A-E366-4D60-9060-E0C64AEF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E9EB-40C3-4E1D-B776-61AEACBC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62A4-C13C-422C-8CE6-EAF69CF7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ACA3-7523-4728-B6EE-FE82145E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31B8-A30D-47E0-911B-3C42783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93B0-66D6-4897-A8EC-D237A4CB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BFC6-C32F-4E35-96D6-E4DA0B02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97D3-E98E-4F0F-AE7C-CE8A6BD2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E302-86BA-4775-AD7C-71896C1C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7CFB-3D42-4F70-B79B-E09757E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287-DADC-430C-8270-3175C292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D617-EDE6-4BDC-849C-9689CE453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085F-59D9-4385-91A1-F0723BC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D29-5512-4A8E-BD66-F5C9124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3D50-7DEA-4074-81AF-AF81F2F9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4066-025C-4990-8231-CB20E17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86DB-C21A-45CA-A0B5-FF83C58EC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AE1C1-CAA0-4C7D-8D9C-86F98276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F46F-6436-4A9F-97E6-770A0548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175A-6886-4A91-BB9F-3CB23B87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229F-3924-45C6-8370-18E493C9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63E-BAD9-4828-B689-0344EB0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26A8-680A-4599-8473-264697D4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869A2-5355-42A1-B7DF-CE99CBB01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70EA-7964-41A0-A023-9A0A29D7F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C74C8-B8CD-4F5C-A564-CE99B6C84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16405-9576-4756-A824-06D4F0F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C6429-D216-4B7B-B85C-A434759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7A48E-D085-48BD-895C-D67A1834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182-B33C-462D-9F95-BA66074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447C-BE01-4468-871E-07314A24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BF76-B113-4B1D-B0A7-827CDC08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AA77-88AC-43E0-B9C4-91ADAA89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4097A-3708-40E8-B9A5-3059CB43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B8AE3-2BA5-4EA7-B65F-5F90BCD1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C91E-0726-4C0C-BD46-2ADBB90A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3995-1B8B-4426-9AD5-1C3E3540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12A9-A044-498F-B12F-BEB9C77B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0E98-4517-4E7C-9705-125DBD46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F850-2C00-4C61-8B6F-D1230FC3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CA697-2D4B-4EEA-AB95-FEB55354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FA34-5C8F-4938-9ECC-955DE3AA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325C-86A4-4091-98A2-9536D530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AA741-F35A-4BB5-84C4-2CDEBB9EF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9F4D9-8251-4048-BB60-F6B032768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70813-6E83-4CF6-A467-461B6684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47CB-EEE5-4E30-9B17-406D00A4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65C1B-6698-42B2-9A30-E80A806C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F182A-2D4C-47E6-825D-6E8EF2F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41BB-EB99-42DD-A99C-64B5F2B2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8116-DF74-4F34-AFBA-8DFD2D2F8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9FDC-BB21-483D-BD40-5524967980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C3BA-16E0-42AE-A7F2-524BF5C8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4F79-9E69-4D35-A6E7-2E2AE54F4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1CA-2B12-4977-9362-09A1311A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pensoneault/Lorenz_63_Stochastic_Galerkin_EnK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84B-F916-4CED-A47F-68FB5212B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application of Polynomial Chaos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E427D-0CE9-48C9-8D33-53DCD2571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paper</a:t>
            </a:r>
          </a:p>
          <a:p>
            <a:r>
              <a:rPr lang="en-US" i="1" dirty="0"/>
              <a:t>A Generalized Polynomial Chaos Based Ensemble Kalman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947FF-90E9-44CE-999F-DAC568BD135F}"/>
              </a:ext>
            </a:extLst>
          </p:cNvPr>
          <p:cNvSpPr txBox="1"/>
          <p:nvPr/>
        </p:nvSpPr>
        <p:spPr>
          <a:xfrm>
            <a:off x="5125915" y="5165209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Andrew </a:t>
            </a:r>
            <a:r>
              <a:rPr lang="en-US" dirty="0" err="1"/>
              <a:t>Pensoneault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03FE-D2B1-4E1A-9D4D-97C3743B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1412A-CA2C-4C29-BF32-629378F7D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initialize the system with random initial condition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1.508870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−1.531271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25.4609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parameter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100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and 100, 1000, and 10000 ensemble members</a:t>
                </a:r>
              </a:p>
              <a:p>
                <a:pPr lvl="1"/>
                <a:r>
                  <a:rPr lang="en-US" dirty="0"/>
                  <a:t>For PCE, we shall expansion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shall integrate using Gauss-Hermite Quadrature of order 3, and shall integrate the ODEs </a:t>
                </a:r>
                <a:r>
                  <a:rPr lang="en-US"/>
                  <a:t>using MATLAB’s </a:t>
                </a:r>
                <a:r>
                  <a:rPr lang="en-US" dirty="0"/>
                  <a:t>built in ode45</a:t>
                </a:r>
              </a:p>
              <a:p>
                <a:pPr lvl="1"/>
                <a:r>
                  <a:rPr lang="en-US" dirty="0"/>
                  <a:t>Data shall be observed only in the first dimension at a rate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</m:t>
                    </m:r>
                  </m:oMath>
                </a14:m>
                <a:r>
                  <a:rPr lang="en-US" dirty="0"/>
                  <a:t>1 and assimilation shall be performed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1412A-CA2C-4C29-BF32-629378F7D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75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70C4-4BA8-4100-ABF2-FCBBE99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Clock time for 100 assimilation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A835C0F5-7389-43BB-A028-82BDAA3D0D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6724958"/>
                  </p:ext>
                </p:extLst>
              </p:nvPr>
            </p:nvGraphicFramePr>
            <p:xfrm>
              <a:off x="191066" y="2074545"/>
              <a:ext cx="11664977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1939110122"/>
                        </a:ext>
                      </a:extLst>
                    </a:gridCol>
                    <a:gridCol w="1957388">
                      <a:extLst>
                        <a:ext uri="{9D8B030D-6E8A-4147-A177-3AD203B41FA5}">
                          <a16:colId xmlns:a16="http://schemas.microsoft.com/office/drawing/2014/main" val="2598317038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3531102716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528609107"/>
                        </a:ext>
                      </a:extLst>
                    </a:gridCol>
                    <a:gridCol w="2252663">
                      <a:extLst>
                        <a:ext uri="{9D8B030D-6E8A-4147-A177-3AD203B41FA5}">
                          <a16:colId xmlns:a16="http://schemas.microsoft.com/office/drawing/2014/main" val="1274023466"/>
                        </a:ext>
                      </a:extLst>
                    </a:gridCol>
                    <a:gridCol w="2246020">
                      <a:extLst>
                        <a:ext uri="{9D8B030D-6E8A-4147-A177-3AD203B41FA5}">
                          <a16:colId xmlns:a16="http://schemas.microsoft.com/office/drawing/2014/main" val="296335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𝟓𝟎𝟎𝟎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940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EnKF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7.073719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27.693823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67.217557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3214.575630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841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PCE</m:t>
                                </m:r>
                                <m:r>
                                  <m:rPr>
                                    <m:nor/>
                                  </m:rPr>
                                  <a:rPr lang="en-US" b="1" i="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1" dirty="0" smtClean="0"/>
                                  <m:t>EnKF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5.983793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6.981736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9.156298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26.823106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49.181320 seconds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823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A835C0F5-7389-43BB-A028-82BDAA3D0D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66724958"/>
                  </p:ext>
                </p:extLst>
              </p:nvPr>
            </p:nvGraphicFramePr>
            <p:xfrm>
              <a:off x="191066" y="2074545"/>
              <a:ext cx="11664977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130">
                      <a:extLst>
                        <a:ext uri="{9D8B030D-6E8A-4147-A177-3AD203B41FA5}">
                          <a16:colId xmlns:a16="http://schemas.microsoft.com/office/drawing/2014/main" val="1939110122"/>
                        </a:ext>
                      </a:extLst>
                    </a:gridCol>
                    <a:gridCol w="1957388">
                      <a:extLst>
                        <a:ext uri="{9D8B030D-6E8A-4147-A177-3AD203B41FA5}">
                          <a16:colId xmlns:a16="http://schemas.microsoft.com/office/drawing/2014/main" val="2598317038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3531102716"/>
                        </a:ext>
                      </a:extLst>
                    </a:gridCol>
                    <a:gridCol w="2020888">
                      <a:extLst>
                        <a:ext uri="{9D8B030D-6E8A-4147-A177-3AD203B41FA5}">
                          <a16:colId xmlns:a16="http://schemas.microsoft.com/office/drawing/2014/main" val="528609107"/>
                        </a:ext>
                      </a:extLst>
                    </a:gridCol>
                    <a:gridCol w="2252663">
                      <a:extLst>
                        <a:ext uri="{9D8B030D-6E8A-4147-A177-3AD203B41FA5}">
                          <a16:colId xmlns:a16="http://schemas.microsoft.com/office/drawing/2014/main" val="1274023466"/>
                        </a:ext>
                      </a:extLst>
                    </a:gridCol>
                    <a:gridCol w="2246020">
                      <a:extLst>
                        <a:ext uri="{9D8B030D-6E8A-4147-A177-3AD203B41FA5}">
                          <a16:colId xmlns:a16="http://schemas.microsoft.com/office/drawing/2014/main" val="296335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25" t="-952" r="-438006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287" t="-952" r="-324773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4518" t="-952" r="-223795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8970" t="-952" r="-101355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8970" t="-952" r="-1355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40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EnKF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7.073719 </a:t>
                          </a:r>
                          <a:r>
                            <a:rPr lang="en-US" dirty="0"/>
                            <a:t>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27.693823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67.217557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3214.575630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841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" t="-273770" r="-89947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5.983793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6.981736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9.156298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26.823106 seconds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49.181320 seconds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823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667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EED5-0F50-4D6C-BD39-1F1B4595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results for 100 ensemble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8747A-C497-4EB9-A434-B20C1187F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58" y="1321410"/>
            <a:ext cx="2905420" cy="2178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EED1B-340A-4587-9560-60A5716D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83" y="4353938"/>
            <a:ext cx="2905421" cy="2178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9A351-D841-4F5B-8816-813752299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19" y="1316781"/>
            <a:ext cx="2905420" cy="2178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C8E71-E299-40E1-8AB1-EFD8F46CF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8" y="4349309"/>
            <a:ext cx="2905421" cy="2178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CFB0A-DBE7-4F2E-A1B6-54CA529D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04" y="1316781"/>
            <a:ext cx="2905420" cy="21782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6700FD-3A20-4B75-9597-98C0B58CC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19" y="4349310"/>
            <a:ext cx="3028906" cy="22708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FD1E89-35DA-4DED-8EF3-09C1939B0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410"/>
            <a:ext cx="2905421" cy="217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58692-ED82-4F9E-85F3-F76285BA7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938"/>
            <a:ext cx="2905421" cy="21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5AC9-2B27-47CC-B1EF-EAE665F5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RMSE for ensemble size 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4E02B-5FB5-4F89-AB4E-B8E8127B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92"/>
            <a:ext cx="11963400" cy="58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B9B7-3001-467F-AE26-E5F4133E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EBD8-927C-46B1-AD80-13E5AA3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Repository is available at the following link:</a:t>
            </a:r>
          </a:p>
          <a:p>
            <a:pPr marL="0" indent="0" algn="ctr">
              <a:buNone/>
            </a:pPr>
            <a:r>
              <a:rPr lang="en-US" sz="2500" dirty="0">
                <a:hlinkClick r:id="rId2"/>
              </a:rPr>
              <a:t>https://github.com/Andrewpensoneault/Lorenz_63_Stochastic_Galerkin_EnKF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57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A366-7222-4016-8B31-D6CCBB8E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254AB-E4CB-4C02-BE55-FA6161380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common problem in the modeling of uncertainty is one where there is an available model for a physical a system along with some measurements from sensors</a:t>
                </a:r>
              </a:p>
              <a:p>
                <a:r>
                  <a:rPr lang="en-US" dirty="0"/>
                  <a:t>Thus, we wish to find statistical properties of a forecast given available information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254AB-E4CB-4C02-BE55-FA6161380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6BA875-36EE-403C-B9BC-6A29CA66F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52" y="4074287"/>
            <a:ext cx="3968496" cy="2418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4EE90B-2004-434F-BF34-12B9253A2BE4}"/>
              </a:ext>
            </a:extLst>
          </p:cNvPr>
          <p:cNvSpPr txBox="1"/>
          <p:nvPr/>
        </p:nvSpPr>
        <p:spPr>
          <a:xfrm>
            <a:off x="7228193" y="6492875"/>
            <a:ext cx="3861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https://www.ecmwf.int/en/research/projects/era-clim/d-day-analyses</a:t>
            </a:r>
          </a:p>
        </p:txBody>
      </p:sp>
    </p:spTree>
    <p:extLst>
      <p:ext uri="{BB962C8B-B14F-4D97-AF65-F5344CB8AC3E}">
        <p14:creationId xmlns:p14="http://schemas.microsoft.com/office/powerpoint/2010/main" val="292535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C736-AEFC-49AF-94C4-39BBC476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Assimilation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2ED4E-5D13-41F2-955E-3F68DD4C1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dynamical system model of physical phenomena, along with time-ordered data, combining model and data is referred to as Data Assimilation (DA).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If we assume </a:t>
                </a:r>
                <a:r>
                  <a:rPr lang="en-US" dirty="0"/>
                  <a:t>our model is a 1</a:t>
                </a:r>
                <a:r>
                  <a:rPr lang="en-US" baseline="30000" dirty="0"/>
                  <a:t>st</a:t>
                </a:r>
                <a:r>
                  <a:rPr lang="en-US" dirty="0"/>
                  <a:t>-Order Markov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), then we can apply Bayes Rule: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2ED4E-5D13-41F2-955E-3F68DD4C1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BEDC9A-FCC8-46C5-9367-FDAA925D4149}"/>
              </a:ext>
            </a:extLst>
          </p:cNvPr>
          <p:cNvSpPr txBox="1"/>
          <p:nvPr/>
        </p:nvSpPr>
        <p:spPr>
          <a:xfrm>
            <a:off x="1718201" y="3010711"/>
            <a:ext cx="1251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Model:</a:t>
            </a:r>
          </a:p>
          <a:p>
            <a:r>
              <a:rPr lang="en-US" sz="2800" dirty="0"/>
              <a:t>Data:</a:t>
            </a:r>
          </a:p>
          <a:p>
            <a:r>
              <a:rPr lang="en-US" sz="2800" dirty="0"/>
              <a:t>Noise:</a:t>
            </a:r>
          </a:p>
        </p:txBody>
      </p:sp>
    </p:spTree>
    <p:extLst>
      <p:ext uri="{BB962C8B-B14F-4D97-AF65-F5344CB8AC3E}">
        <p14:creationId xmlns:p14="http://schemas.microsoft.com/office/powerpoint/2010/main" val="40288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8BA1-2917-4910-A5A3-BA8C6A37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10D4D-8F1F-463C-820D-8093349F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" t="12036" r="665" b="1535"/>
          <a:stretch/>
        </p:blipFill>
        <p:spPr>
          <a:xfrm>
            <a:off x="1503484" y="1690688"/>
            <a:ext cx="8924192" cy="3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F554-911D-4657-915F-B6E4FE2F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Kalman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3A7CD-1FF1-4926-B111-5A51F8FA1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nonlinear, we do not have closed form property, so approximations are made.</a:t>
                </a:r>
              </a:p>
              <a:p>
                <a:r>
                  <a:rPr lang="en-US" dirty="0"/>
                  <a:t>One such approximate filter is known as the Ensemble Kalman Filter: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Initialize normally distributed initial conditions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Evolve the initial conditions forward in time and add model noise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Calculate the first and second moment empirically (forecast)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Use the data to determine a linear correction to the forecast (analysis)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Return to Step 2.</a:t>
                </a:r>
              </a:p>
              <a:p>
                <a:r>
                  <a:rPr lang="en-US" dirty="0"/>
                  <a:t>One downside of this method is that it requires many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simulations at each iteration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3A7CD-1FF1-4926-B111-5A51F8FA1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6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DDC6-F682-4B2D-BE11-3CAC660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Kalman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45425-0CC1-48AC-B792-DE988D984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8" t="66667" r="24856" b="17179"/>
          <a:stretch/>
        </p:blipFill>
        <p:spPr>
          <a:xfrm>
            <a:off x="3015760" y="1441115"/>
            <a:ext cx="5679831" cy="1107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4D5F6-A92C-4E0D-9579-198818F45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3" t="38976" r="32572" b="44870"/>
          <a:stretch/>
        </p:blipFill>
        <p:spPr>
          <a:xfrm>
            <a:off x="3155705" y="2669636"/>
            <a:ext cx="4176346" cy="110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1E1E3-1CB4-4024-A59E-1DF885B85836}"/>
              </a:ext>
            </a:extLst>
          </p:cNvPr>
          <p:cNvSpPr txBox="1"/>
          <p:nvPr/>
        </p:nvSpPr>
        <p:spPr>
          <a:xfrm>
            <a:off x="2108687" y="2286017"/>
            <a:ext cx="3253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BB515-25EA-4508-BF33-288FB3D4B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251" y="4272206"/>
            <a:ext cx="4514850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7212E-4F12-4E17-B4D7-615739F67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976" y="4872281"/>
            <a:ext cx="1676400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8DC732-DB57-4919-BA5F-B0F25A27E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251" y="5266226"/>
            <a:ext cx="37338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45D4AF-B8B6-4C54-BE37-89D248D5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976" y="5670758"/>
            <a:ext cx="2600325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BAAF8B-DD52-4379-86F6-A181D9A20A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9213" y="6141965"/>
            <a:ext cx="336232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785089-9245-4818-916E-DC400FE8B460}"/>
                  </a:ext>
                </a:extLst>
              </p:cNvPr>
              <p:cNvSpPr/>
              <p:nvPr/>
            </p:nvSpPr>
            <p:spPr>
              <a:xfrm>
                <a:off x="3546164" y="3970625"/>
                <a:ext cx="3837974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785089-9245-4818-916E-DC400FE8B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64" y="3970625"/>
                <a:ext cx="3837974" cy="411395"/>
              </a:xfrm>
              <a:prstGeom prst="rect">
                <a:avLst/>
              </a:prstGeom>
              <a:blipFill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96F-A360-4787-91C5-0508430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</a:t>
            </a:r>
            <a:r>
              <a:rPr lang="en-US" dirty="0" err="1"/>
              <a:t>Galerkin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2100E-F05A-465B-8C2B-93ED447A9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Stochastic </a:t>
                </a:r>
                <a:r>
                  <a:rPr lang="en-US" dirty="0" err="1"/>
                  <a:t>Galerkin</a:t>
                </a:r>
                <a:r>
                  <a:rPr lang="en-US" dirty="0"/>
                  <a:t> approximation attempts to solve the problems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ℒ</m:t>
                    </m:r>
                  </m:oMath>
                </a14:m>
                <a:r>
                  <a:rPr lang="en-US" dirty="0"/>
                  <a:t> is our differential operator,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the spatial components,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temporal,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random parameter.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ℒ</m:t>
                      </m:r>
                      <m:r>
                        <m:rPr>
                          <m:nor/>
                        </m:rPr>
                        <a:rPr lang="en-US" b="1" i="0" smtClean="0"/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b="1" i="1" smtClean="0"/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b="0" i="1" smtClean="0"/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1" smtClean="0"/>
                        <m:t> = </m:t>
                      </m:r>
                      <m:r>
                        <m:rPr>
                          <m:nor/>
                        </m:rPr>
                        <a:rPr lang="en-US" b="0" i="1" smtClean="0"/>
                        <m:t>f</m:t>
                      </m:r>
                      <m:r>
                        <m:rPr>
                          <m:nor/>
                        </m:rPr>
                        <a:rPr lang="en-US" b="1" i="1" smtClean="0"/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b="1" i="1" smtClean="0"/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b="0" i="1" smtClean="0"/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m:rPr>
                          <m:nor/>
                        </m:rPr>
                        <a:rPr lang="en-US" b="0" i="1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taking the </a:t>
                </a:r>
                <a:r>
                  <a:rPr lang="en-US" dirty="0" err="1"/>
                  <a:t>Galerkin</a:t>
                </a:r>
                <a:r>
                  <a:rPr lang="en-US" dirty="0"/>
                  <a:t> projection to find the coefficients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ℒ</m:t>
                          </m:r>
                          <m:r>
                            <m:rPr>
                              <m:nor/>
                            </m:rPr>
                            <a:rPr lang="en-US" b="1"/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b="1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1"/>
                            <m:t>f</m:t>
                          </m:r>
                          <m:r>
                            <m:rPr>
                              <m:nor/>
                            </m:rPr>
                            <a:rPr lang="en-US" b="1" i="1"/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en-US" b="1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i="1"/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m:rPr>
                              <m:nor/>
                            </m:rPr>
                            <a:rPr lang="en-US" i="1"/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this corresponds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2100E-F05A-465B-8C2B-93ED447A9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1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3392-0C77-4F05-A1A0-08896A58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</a:t>
            </a:r>
            <a:r>
              <a:rPr lang="en-US" dirty="0" err="1"/>
              <a:t>Galerkin</a:t>
            </a:r>
            <a:r>
              <a:rPr lang="en-US" dirty="0"/>
              <a:t> - </a:t>
            </a:r>
            <a:r>
              <a:rPr lang="en-US" dirty="0" err="1"/>
              <a:t>EnKF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27BA8-5055-47D5-ABD6-2E7EE6B3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013"/>
            <a:ext cx="8229600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6AF11-33ED-43EE-95F5-DEA69C03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4" y="1609726"/>
            <a:ext cx="2512153" cy="442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01303-2E0F-4060-9520-CE88E4A41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253" y="1857375"/>
            <a:ext cx="4141059" cy="12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FED-68B5-4700-B63D-B4C210C2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Lorenz 63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77B78-976E-4B63-883B-5A1F83D13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highly chaotic system which is commonly used in data assimilation problems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77B78-976E-4B63-883B-5A1F83D13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A58F426-344E-4C74-AD83-32E1F0E9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34" y="2737356"/>
            <a:ext cx="4584422" cy="34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620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An application of Polynomial Chaos</vt:lpstr>
      <vt:lpstr>Introduction</vt:lpstr>
      <vt:lpstr>Data Assimilation</vt:lpstr>
      <vt:lpstr>Kalman Filter</vt:lpstr>
      <vt:lpstr>Approximate Kalman Filter</vt:lpstr>
      <vt:lpstr>Ensemble Kalman Filter</vt:lpstr>
      <vt:lpstr>Stochastic Galerkin Method</vt:lpstr>
      <vt:lpstr>Stochastic Galerkin - EnKF</vt:lpstr>
      <vt:lpstr>Lorenz 63</vt:lpstr>
      <vt:lpstr>Problem setup</vt:lpstr>
      <vt:lpstr> Clock time for 100 assimilation cycles</vt:lpstr>
      <vt:lpstr>Plots of results for 100 ensemble members</vt:lpstr>
      <vt:lpstr>RMSE for ensemble size 1000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of Polynomial Chaos</dc:title>
  <dc:creator>drummer802@gmail.com</dc:creator>
  <cp:lastModifiedBy>drummer802@gmail.com</cp:lastModifiedBy>
  <cp:revision>95</cp:revision>
  <dcterms:created xsi:type="dcterms:W3CDTF">2018-12-04T08:34:00Z</dcterms:created>
  <dcterms:modified xsi:type="dcterms:W3CDTF">2018-12-06T18:21:10Z</dcterms:modified>
</cp:coreProperties>
</file>