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9144000" cy="5143500"/>
  <p:embeddedFontLst>
    <p:embeddedFont>
      <p:font typeface="EB Garamond Medium"/>
      <p:regular r:id="rId13"/>
      <p:bold r:id="rId14"/>
      <p:italic r:id="rId15"/>
      <p:boldItalic r:id="rId16"/>
    </p:embeddedFont>
    <p:embeddedFont>
      <p:font typeface="EB Garamond"/>
      <p:bold r:id="rId17"/>
      <p:boldItalic r:id="rId18"/>
    </p:embeddedFont>
    <p:embeddedFont>
      <p:font typeface="Public San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EBGaramondMedium-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Medium-italic.fntdata"/><Relationship Id="rId14" Type="http://schemas.openxmlformats.org/officeDocument/2006/relationships/font" Target="fonts/EBGaramondMedium-bold.fntdata"/><Relationship Id="rId17" Type="http://schemas.openxmlformats.org/officeDocument/2006/relationships/font" Target="fonts/EBGaramond-bold.fntdata"/><Relationship Id="rId16" Type="http://schemas.openxmlformats.org/officeDocument/2006/relationships/font" Target="fonts/EBGaramondMedium-boldItalic.fntdata"/><Relationship Id="rId5" Type="http://schemas.openxmlformats.org/officeDocument/2006/relationships/notesMaster" Target="notesMasters/notesMaster1.xml"/><Relationship Id="rId19" Type="http://schemas.openxmlformats.org/officeDocument/2006/relationships/font" Target="fonts/PublicSans-bold.fntdata"/><Relationship Id="rId6" Type="http://schemas.openxmlformats.org/officeDocument/2006/relationships/slide" Target="slides/slide1.xml"/><Relationship Id="rId18"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7666" y="427735"/>
            <a:ext cx="6797992" cy="17109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77666" y="2459482"/>
            <a:ext cx="6797992" cy="705764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568130" y="9944862"/>
            <a:ext cx="2417063" cy="53467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377666" y="9944862"/>
            <a:ext cx="1737264" cy="5346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5438394" y="9944862"/>
            <a:ext cx="1737264" cy="53467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3"/>
          <p:cNvSpPr txBox="1"/>
          <p:nvPr/>
        </p:nvSpPr>
        <p:spPr>
          <a:xfrm>
            <a:off x="352680" y="2692811"/>
            <a:ext cx="3182400" cy="1169100"/>
          </a:xfrm>
          <a:prstGeom prst="rect">
            <a:avLst/>
          </a:prstGeom>
          <a:noFill/>
          <a:ln>
            <a:noFill/>
          </a:ln>
        </p:spPr>
        <p:txBody>
          <a:bodyPr anchorCtr="0" anchor="t" bIns="0" lIns="0" spcFirstLastPara="1" rIns="0" wrap="square" tIns="0">
            <a:spAutoFit/>
          </a:bodyPr>
          <a:lstStyle/>
          <a:p>
            <a:pPr indent="0" lvl="0" marL="0" marR="0" rtl="0" algn="l">
              <a:lnSpc>
                <a:spcPct val="117458"/>
              </a:lnSpc>
              <a:spcBef>
                <a:spcPts val="0"/>
              </a:spcBef>
              <a:spcAft>
                <a:spcPts val="0"/>
              </a:spcAft>
              <a:buNone/>
            </a:pPr>
            <a:r>
              <a:rPr b="1" lang="en-US" sz="2400">
                <a:solidFill>
                  <a:srgbClr val="223669"/>
                </a:solidFill>
                <a:latin typeface="Public Sans"/>
                <a:ea typeface="Public Sans"/>
                <a:cs typeface="Public Sans"/>
                <a:sym typeface="Public Sans"/>
              </a:rPr>
              <a:t>“Workout Tracker”</a:t>
            </a:r>
            <a:endParaRPr/>
          </a:p>
          <a:p>
            <a:pPr indent="0" lvl="0" marL="12" marR="0" rtl="0" algn="l">
              <a:lnSpc>
                <a:spcPct val="117458"/>
              </a:lnSpc>
              <a:spcBef>
                <a:spcPts val="2852"/>
              </a:spcBef>
              <a:spcAft>
                <a:spcPts val="0"/>
              </a:spcAft>
              <a:buNone/>
            </a:pPr>
            <a:r>
              <a:rPr b="1" lang="en-US" sz="2400">
                <a:solidFill>
                  <a:srgbClr val="223669"/>
                </a:solidFill>
                <a:latin typeface="Public Sans"/>
                <a:ea typeface="Public Sans"/>
                <a:cs typeface="Public Sans"/>
                <a:sym typeface="Public Sans"/>
              </a:rPr>
              <a:t>Task - 1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 name="Shape 26"/>
        <p:cNvGrpSpPr/>
        <p:nvPr/>
      </p:nvGrpSpPr>
      <p:grpSpPr>
        <a:xfrm>
          <a:off x="0" y="0"/>
          <a:ext cx="0" cy="0"/>
          <a:chOff x="0" y="0"/>
          <a:chExt cx="0" cy="0"/>
        </a:xfrm>
      </p:grpSpPr>
      <p:sp>
        <p:nvSpPr>
          <p:cNvPr id="27" name="Google Shape;27;p4"/>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4"/>
          <p:cNvSpPr txBox="1"/>
          <p:nvPr/>
        </p:nvSpPr>
        <p:spPr>
          <a:xfrm>
            <a:off x="234700" y="685048"/>
            <a:ext cx="2024700" cy="284700"/>
          </a:xfrm>
          <a:prstGeom prst="rect">
            <a:avLst/>
          </a:prstGeom>
          <a:noFill/>
          <a:ln>
            <a:noFill/>
          </a:ln>
        </p:spPr>
        <p:txBody>
          <a:bodyPr anchorCtr="0" anchor="t" bIns="0" lIns="0" spcFirstLastPara="1" rIns="0" wrap="square" tIns="0">
            <a:spAutoFit/>
          </a:bodyPr>
          <a:lstStyle/>
          <a:p>
            <a:pPr indent="0" lvl="0" marL="0" marR="0" rtl="0" algn="l">
              <a:lnSpc>
                <a:spcPct val="128810"/>
              </a:lnSpc>
              <a:spcBef>
                <a:spcPts val="0"/>
              </a:spcBef>
              <a:spcAft>
                <a:spcPts val="0"/>
              </a:spcAft>
              <a:buNone/>
            </a:pPr>
            <a:r>
              <a:rPr b="1" lang="en-US" sz="1850">
                <a:solidFill>
                  <a:srgbClr val="C88C32"/>
                </a:solidFill>
                <a:latin typeface="EB Garamond"/>
                <a:ea typeface="EB Garamond"/>
                <a:cs typeface="EB Garamond"/>
                <a:sym typeface="EB Garamond"/>
              </a:rPr>
              <a:t>Workout Tracker</a:t>
            </a:r>
            <a:endParaRPr/>
          </a:p>
        </p:txBody>
      </p:sp>
      <p:sp>
        <p:nvSpPr>
          <p:cNvPr id="29" name="Google Shape;29;p4"/>
          <p:cNvSpPr txBox="1"/>
          <p:nvPr/>
        </p:nvSpPr>
        <p:spPr>
          <a:xfrm>
            <a:off x="236135" y="1345039"/>
            <a:ext cx="215428"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US" sz="1400">
                <a:solidFill>
                  <a:srgbClr val="FFFFFF"/>
                </a:solidFill>
                <a:latin typeface="Arial"/>
                <a:ea typeface="Arial"/>
                <a:cs typeface="Arial"/>
                <a:sym typeface="Arial"/>
              </a:rPr>
              <a:t>▪</a:t>
            </a:r>
            <a:endParaRPr/>
          </a:p>
        </p:txBody>
      </p:sp>
      <p:sp>
        <p:nvSpPr>
          <p:cNvPr id="30" name="Google Shape;30;p4"/>
          <p:cNvSpPr txBox="1"/>
          <p:nvPr/>
        </p:nvSpPr>
        <p:spPr>
          <a:xfrm>
            <a:off x="236125" y="969750"/>
            <a:ext cx="4507800" cy="1323600"/>
          </a:xfrm>
          <a:prstGeom prst="rect">
            <a:avLst/>
          </a:prstGeom>
          <a:noFill/>
          <a:ln>
            <a:noFill/>
          </a:ln>
        </p:spPr>
        <p:txBody>
          <a:bodyPr anchorCtr="0" anchor="t" bIns="0" lIns="0" spcFirstLastPara="1" rIns="0" wrap="square" tIns="0">
            <a:spAutoFit/>
          </a:bodyPr>
          <a:lstStyle/>
          <a:p>
            <a:pPr indent="0" lvl="0" marL="0" marR="0" rtl="0" algn="just">
              <a:lnSpc>
                <a:spcPct val="128571"/>
              </a:lnSpc>
              <a:spcBef>
                <a:spcPts val="0"/>
              </a:spcBef>
              <a:spcAft>
                <a:spcPts val="0"/>
              </a:spcAft>
              <a:buNone/>
            </a:pPr>
            <a:r>
              <a:rPr lang="en-US">
                <a:solidFill>
                  <a:srgbClr val="FFFFFF"/>
                </a:solidFill>
                <a:latin typeface="EB Garamond Medium"/>
                <a:ea typeface="EB Garamond Medium"/>
                <a:cs typeface="EB Garamond Medium"/>
                <a:sym typeface="EB Garamond Medium"/>
              </a:rPr>
              <a:t>This document outlines the Software Requirement Specification (SRS) for the Workout Tracker Application, which assists users in planning and managing workout routines. The application will be built using ReactJS (frontend), HTML, and CSS for the UI, Node.js (backend), and MongoDB (database).</a:t>
            </a:r>
            <a:endParaRPr>
              <a:solidFill>
                <a:srgbClr val="FFFFFF"/>
              </a:solidFill>
              <a:latin typeface="EB Garamond Medium"/>
              <a:ea typeface="EB Garamond Medium"/>
              <a:cs typeface="EB Garamond Medium"/>
              <a:sym typeface="EB Garamond Medium"/>
            </a:endParaRPr>
          </a:p>
        </p:txBody>
      </p:sp>
      <p:sp>
        <p:nvSpPr>
          <p:cNvPr id="31" name="Google Shape;31;p4"/>
          <p:cNvSpPr txBox="1"/>
          <p:nvPr/>
        </p:nvSpPr>
        <p:spPr>
          <a:xfrm>
            <a:off x="373050" y="2448880"/>
            <a:ext cx="1436143"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LMS Username</a:t>
            </a:r>
            <a:endParaRPr/>
          </a:p>
        </p:txBody>
      </p:sp>
      <p:sp>
        <p:nvSpPr>
          <p:cNvPr id="32" name="Google Shape;32;p4"/>
          <p:cNvSpPr txBox="1"/>
          <p:nvPr/>
        </p:nvSpPr>
        <p:spPr>
          <a:xfrm>
            <a:off x="2504906" y="2448880"/>
            <a:ext cx="636661"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Name</a:t>
            </a:r>
            <a:endParaRPr/>
          </a:p>
        </p:txBody>
      </p:sp>
      <p:sp>
        <p:nvSpPr>
          <p:cNvPr id="33" name="Google Shape;33;p4"/>
          <p:cNvSpPr txBox="1"/>
          <p:nvPr/>
        </p:nvSpPr>
        <p:spPr>
          <a:xfrm>
            <a:off x="3771000" y="2448880"/>
            <a:ext cx="646385" cy="2367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b="1" lang="en-US" sz="1400">
                <a:solidFill>
                  <a:srgbClr val="C88C32"/>
                </a:solidFill>
                <a:latin typeface="Arial"/>
                <a:ea typeface="Arial"/>
                <a:cs typeface="Arial"/>
                <a:sym typeface="Arial"/>
              </a:rPr>
              <a:t>Batch</a:t>
            </a:r>
            <a:endParaRPr/>
          </a:p>
        </p:txBody>
      </p:sp>
      <p:sp>
        <p:nvSpPr>
          <p:cNvPr id="34" name="Google Shape;34;p4"/>
          <p:cNvSpPr txBox="1"/>
          <p:nvPr/>
        </p:nvSpPr>
        <p:spPr>
          <a:xfrm>
            <a:off x="236125" y="2752525"/>
            <a:ext cx="1338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au311120205008</a:t>
            </a:r>
            <a:endParaRPr sz="1200">
              <a:solidFill>
                <a:schemeClr val="lt1"/>
              </a:solidFill>
              <a:latin typeface="Calibri"/>
              <a:ea typeface="Calibri"/>
              <a:cs typeface="Calibri"/>
              <a:sym typeface="Calibri"/>
            </a:endParaRPr>
          </a:p>
        </p:txBody>
      </p:sp>
      <p:sp>
        <p:nvSpPr>
          <p:cNvPr id="35" name="Google Shape;35;p4"/>
          <p:cNvSpPr txBox="1"/>
          <p:nvPr/>
        </p:nvSpPr>
        <p:spPr>
          <a:xfrm>
            <a:off x="2021700" y="2752525"/>
            <a:ext cx="14838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Andrews A</a:t>
            </a:r>
            <a:endParaRPr sz="1200">
              <a:solidFill>
                <a:schemeClr val="lt1"/>
              </a:solidFill>
              <a:latin typeface="Calibri"/>
              <a:ea typeface="Calibri"/>
              <a:cs typeface="Calibri"/>
              <a:sym typeface="Calibri"/>
            </a:endParaRPr>
          </a:p>
        </p:txBody>
      </p:sp>
      <p:sp>
        <p:nvSpPr>
          <p:cNvPr id="36" name="Google Shape;36;p4"/>
          <p:cNvSpPr txBox="1"/>
          <p:nvPr/>
        </p:nvSpPr>
        <p:spPr>
          <a:xfrm>
            <a:off x="3720400" y="2795650"/>
            <a:ext cx="5691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
        <p:nvSpPr>
          <p:cNvPr id="37" name="Google Shape;37;p4"/>
          <p:cNvSpPr txBox="1"/>
          <p:nvPr/>
        </p:nvSpPr>
        <p:spPr>
          <a:xfrm>
            <a:off x="236125" y="3173125"/>
            <a:ext cx="1338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au311120205043</a:t>
            </a:r>
            <a:endParaRPr sz="1200">
              <a:solidFill>
                <a:schemeClr val="lt1"/>
              </a:solidFill>
              <a:latin typeface="Calibri"/>
              <a:ea typeface="Calibri"/>
              <a:cs typeface="Calibri"/>
              <a:sym typeface="Calibri"/>
            </a:endParaRPr>
          </a:p>
        </p:txBody>
      </p:sp>
      <p:sp>
        <p:nvSpPr>
          <p:cNvPr id="38" name="Google Shape;38;p4"/>
          <p:cNvSpPr txBox="1"/>
          <p:nvPr/>
        </p:nvSpPr>
        <p:spPr>
          <a:xfrm>
            <a:off x="236125" y="3565400"/>
            <a:ext cx="1338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au311120205040</a:t>
            </a:r>
            <a:endParaRPr sz="1200">
              <a:solidFill>
                <a:schemeClr val="lt1"/>
              </a:solidFill>
              <a:latin typeface="Calibri"/>
              <a:ea typeface="Calibri"/>
              <a:cs typeface="Calibri"/>
              <a:sym typeface="Calibri"/>
            </a:endParaRPr>
          </a:p>
        </p:txBody>
      </p:sp>
      <p:sp>
        <p:nvSpPr>
          <p:cNvPr id="39" name="Google Shape;39;p4"/>
          <p:cNvSpPr txBox="1"/>
          <p:nvPr/>
        </p:nvSpPr>
        <p:spPr>
          <a:xfrm>
            <a:off x="236125" y="4014325"/>
            <a:ext cx="13389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au311120205050</a:t>
            </a:r>
            <a:endParaRPr sz="1200">
              <a:solidFill>
                <a:schemeClr val="lt1"/>
              </a:solidFill>
              <a:latin typeface="Calibri"/>
              <a:ea typeface="Calibri"/>
              <a:cs typeface="Calibri"/>
              <a:sym typeface="Calibri"/>
            </a:endParaRPr>
          </a:p>
        </p:txBody>
      </p:sp>
      <p:sp>
        <p:nvSpPr>
          <p:cNvPr id="40" name="Google Shape;40;p4"/>
          <p:cNvSpPr txBox="1"/>
          <p:nvPr/>
        </p:nvSpPr>
        <p:spPr>
          <a:xfrm>
            <a:off x="2021688" y="3173125"/>
            <a:ext cx="14838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Nitin Jashua V</a:t>
            </a:r>
            <a:endParaRPr sz="1200">
              <a:solidFill>
                <a:schemeClr val="lt1"/>
              </a:solidFill>
              <a:latin typeface="Calibri"/>
              <a:ea typeface="Calibri"/>
              <a:cs typeface="Calibri"/>
              <a:sym typeface="Calibri"/>
            </a:endParaRPr>
          </a:p>
        </p:txBody>
      </p:sp>
      <p:sp>
        <p:nvSpPr>
          <p:cNvPr id="41" name="Google Shape;41;p4"/>
          <p:cNvSpPr txBox="1"/>
          <p:nvPr/>
        </p:nvSpPr>
        <p:spPr>
          <a:xfrm>
            <a:off x="2021688" y="3526825"/>
            <a:ext cx="14838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Mukesh K</a:t>
            </a:r>
            <a:endParaRPr sz="1200">
              <a:solidFill>
                <a:schemeClr val="lt1"/>
              </a:solidFill>
              <a:latin typeface="Calibri"/>
              <a:ea typeface="Calibri"/>
              <a:cs typeface="Calibri"/>
              <a:sym typeface="Calibri"/>
            </a:endParaRPr>
          </a:p>
        </p:txBody>
      </p:sp>
      <p:sp>
        <p:nvSpPr>
          <p:cNvPr id="42" name="Google Shape;42;p4"/>
          <p:cNvSpPr txBox="1"/>
          <p:nvPr/>
        </p:nvSpPr>
        <p:spPr>
          <a:xfrm>
            <a:off x="2021688" y="4014325"/>
            <a:ext cx="14838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Sanjeev Roshan</a:t>
            </a:r>
            <a:endParaRPr sz="1200">
              <a:solidFill>
                <a:schemeClr val="lt1"/>
              </a:solidFill>
              <a:latin typeface="Calibri"/>
              <a:ea typeface="Calibri"/>
              <a:cs typeface="Calibri"/>
              <a:sym typeface="Calibri"/>
            </a:endParaRPr>
          </a:p>
        </p:txBody>
      </p:sp>
      <p:sp>
        <p:nvSpPr>
          <p:cNvPr id="43" name="Google Shape;43;p4"/>
          <p:cNvSpPr txBox="1"/>
          <p:nvPr/>
        </p:nvSpPr>
        <p:spPr>
          <a:xfrm>
            <a:off x="3720388" y="3142375"/>
            <a:ext cx="5691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
        <p:nvSpPr>
          <p:cNvPr id="44" name="Google Shape;44;p4"/>
          <p:cNvSpPr txBox="1"/>
          <p:nvPr/>
        </p:nvSpPr>
        <p:spPr>
          <a:xfrm>
            <a:off x="3720400" y="3526813"/>
            <a:ext cx="5691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
        <p:nvSpPr>
          <p:cNvPr id="45" name="Google Shape;45;p4"/>
          <p:cNvSpPr txBox="1"/>
          <p:nvPr/>
        </p:nvSpPr>
        <p:spPr>
          <a:xfrm>
            <a:off x="3720388" y="3911275"/>
            <a:ext cx="5691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10</a:t>
            </a:r>
            <a:endParaRPr sz="12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5"/>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5"/>
          <p:cNvSpPr txBox="1"/>
          <p:nvPr/>
        </p:nvSpPr>
        <p:spPr>
          <a:xfrm>
            <a:off x="537204" y="264756"/>
            <a:ext cx="920038"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Taskꢀ-ꢀ1</a:t>
            </a:r>
            <a:endParaRPr/>
          </a:p>
        </p:txBody>
      </p:sp>
      <p:sp>
        <p:nvSpPr>
          <p:cNvPr id="52" name="Google Shape;52;p5"/>
          <p:cNvSpPr txBox="1"/>
          <p:nvPr/>
        </p:nvSpPr>
        <p:spPr>
          <a:xfrm>
            <a:off x="573299" y="634670"/>
            <a:ext cx="2411171" cy="302869"/>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None/>
            </a:pPr>
            <a:r>
              <a:rPr b="1" lang="en-US" sz="1600">
                <a:solidFill>
                  <a:srgbClr val="0B5394"/>
                </a:solidFill>
                <a:latin typeface="EB Garamond"/>
                <a:ea typeface="EB Garamond"/>
                <a:cs typeface="EB Garamond"/>
                <a:sym typeface="EB Garamond"/>
              </a:rPr>
              <a:t>CreationꢀofꢀSRSꢀ&amp;ꢀGithub</a:t>
            </a:r>
            <a:endParaRPr/>
          </a:p>
        </p:txBody>
      </p:sp>
      <p:sp>
        <p:nvSpPr>
          <p:cNvPr id="53" name="Google Shape;53;p5"/>
          <p:cNvSpPr txBox="1"/>
          <p:nvPr/>
        </p:nvSpPr>
        <p:spPr>
          <a:xfrm>
            <a:off x="712999" y="915689"/>
            <a:ext cx="215428" cy="697235"/>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US" sz="1400">
                <a:solidFill>
                  <a:srgbClr val="000000"/>
                </a:solidFill>
                <a:latin typeface="Arial"/>
                <a:ea typeface="Arial"/>
                <a:cs typeface="Arial"/>
                <a:sym typeface="Arial"/>
              </a:rPr>
              <a:t>▪</a:t>
            </a:r>
            <a:endParaRPr/>
          </a:p>
        </p:txBody>
      </p:sp>
      <p:sp>
        <p:nvSpPr>
          <p:cNvPr id="54" name="Google Shape;54;p5"/>
          <p:cNvSpPr txBox="1"/>
          <p:nvPr/>
        </p:nvSpPr>
        <p:spPr>
          <a:xfrm>
            <a:off x="1030499" y="900802"/>
            <a:ext cx="4058665" cy="7272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US" sz="1400">
                <a:solidFill>
                  <a:srgbClr val="000000"/>
                </a:solidFill>
                <a:latin typeface="EB Garamond Medium"/>
                <a:ea typeface="EB Garamond Medium"/>
                <a:cs typeface="EB Garamond Medium"/>
                <a:sym typeface="EB Garamond Medium"/>
              </a:rPr>
              <a:t>CreateꢀSRSꢀ:ꢀ“YourꢀProject”</a:t>
            </a:r>
            <a:endParaRPr/>
          </a:p>
          <a:p>
            <a:pPr indent="0" lvl="0" marL="0" marR="0" rtl="0" algn="l">
              <a:lnSpc>
                <a:spcPct val="128571"/>
              </a:lnSpc>
              <a:spcBef>
                <a:spcPts val="12"/>
              </a:spcBef>
              <a:spcAft>
                <a:spcPts val="0"/>
              </a:spcAft>
              <a:buNone/>
            </a:pPr>
            <a:r>
              <a:rPr lang="en-US" sz="1400">
                <a:solidFill>
                  <a:srgbClr val="000000"/>
                </a:solidFill>
                <a:latin typeface="EB Garamond Medium"/>
                <a:ea typeface="EB Garamond Medium"/>
                <a:cs typeface="EB Garamond Medium"/>
                <a:sym typeface="EB Garamond Medium"/>
              </a:rPr>
              <a:t>Creationꢀ&amp;ꢀSet-upꢀofꢀGithubꢀaccount</a:t>
            </a:r>
            <a:endParaRPr/>
          </a:p>
          <a:p>
            <a:pPr indent="0" lvl="0" marL="0" marR="0" rtl="0" algn="l">
              <a:lnSpc>
                <a:spcPct val="128571"/>
              </a:lnSpc>
              <a:spcBef>
                <a:spcPts val="12"/>
              </a:spcBef>
              <a:spcAft>
                <a:spcPts val="0"/>
              </a:spcAft>
              <a:buNone/>
            </a:pPr>
            <a:r>
              <a:rPr lang="en-US" sz="1400">
                <a:solidFill>
                  <a:srgbClr val="000000"/>
                </a:solidFill>
                <a:latin typeface="EB Garamond Medium"/>
                <a:ea typeface="EB Garamond Medium"/>
                <a:cs typeface="EB Garamond Medium"/>
                <a:sym typeface="EB Garamond Medium"/>
              </a:rPr>
              <a:t>Creationꢀ&amp;ꢀHands-onꢀtoꢀvariousꢀcommandsꢀofꢀGitꢀBash</a:t>
            </a:r>
            <a:endParaRPr/>
          </a:p>
        </p:txBody>
      </p:sp>
      <p:sp>
        <p:nvSpPr>
          <p:cNvPr id="55" name="Google Shape;55;p5"/>
          <p:cNvSpPr txBox="1"/>
          <p:nvPr/>
        </p:nvSpPr>
        <p:spPr>
          <a:xfrm>
            <a:off x="580887" y="1850737"/>
            <a:ext cx="1748942" cy="302869"/>
          </a:xfrm>
          <a:prstGeom prst="rect">
            <a:avLst/>
          </a:prstGeom>
          <a:noFill/>
          <a:ln>
            <a:noFill/>
          </a:ln>
        </p:spPr>
        <p:txBody>
          <a:bodyPr anchorCtr="0" anchor="t" bIns="0" lIns="0" spcFirstLastPara="1" rIns="0" wrap="square" tIns="0">
            <a:spAutoFit/>
          </a:bodyPr>
          <a:lstStyle/>
          <a:p>
            <a:pPr indent="0" lvl="0" marL="0" marR="0" rtl="0" algn="l">
              <a:lnSpc>
                <a:spcPct val="130250"/>
              </a:lnSpc>
              <a:spcBef>
                <a:spcPts val="0"/>
              </a:spcBef>
              <a:spcAft>
                <a:spcPts val="0"/>
              </a:spcAft>
              <a:buNone/>
            </a:pPr>
            <a:r>
              <a:rPr b="1" lang="en-US" sz="1600">
                <a:solidFill>
                  <a:srgbClr val="0B5394"/>
                </a:solidFill>
                <a:latin typeface="EB Garamond"/>
                <a:ea typeface="EB Garamond"/>
                <a:cs typeface="EB Garamond"/>
                <a:sym typeface="EB Garamond"/>
              </a:rPr>
              <a:t>EvaluationꢀMetric:</a:t>
            </a:r>
            <a:endParaRPr/>
          </a:p>
        </p:txBody>
      </p:sp>
      <p:sp>
        <p:nvSpPr>
          <p:cNvPr id="56" name="Google Shape;56;p5"/>
          <p:cNvSpPr txBox="1"/>
          <p:nvPr/>
        </p:nvSpPr>
        <p:spPr>
          <a:xfrm>
            <a:off x="720600" y="2143749"/>
            <a:ext cx="3020619" cy="2667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US" sz="1400">
                <a:solidFill>
                  <a:srgbClr val="000000"/>
                </a:solidFill>
                <a:latin typeface="Arial"/>
                <a:ea typeface="Arial"/>
                <a:cs typeface="Arial"/>
                <a:sym typeface="Arial"/>
              </a:rPr>
              <a:t>●</a:t>
            </a:r>
            <a:r>
              <a:rPr lang="en-US" sz="1400">
                <a:solidFill>
                  <a:srgbClr val="000000"/>
                </a:solidFill>
                <a:latin typeface="Times New Roman"/>
                <a:ea typeface="Times New Roman"/>
                <a:cs typeface="Times New Roman"/>
                <a:sym typeface="Times New Roman"/>
              </a:rPr>
              <a:t> </a:t>
            </a:r>
            <a:r>
              <a:rPr lang="en-US" sz="1400">
                <a:solidFill>
                  <a:srgbClr val="000000"/>
                </a:solidFill>
                <a:latin typeface="EB Garamond Medium"/>
                <a:ea typeface="EB Garamond Medium"/>
                <a:cs typeface="EB Garamond Medium"/>
                <a:sym typeface="EB Garamond Medium"/>
              </a:rPr>
              <a:t>100%ꢀCompletionꢀofꢀtheꢀaboveꢀtasks</a:t>
            </a:r>
            <a:endParaRPr/>
          </a:p>
        </p:txBody>
      </p:sp>
      <p:sp>
        <p:nvSpPr>
          <p:cNvPr id="57" name="Google Shape;57;p5"/>
          <p:cNvSpPr txBox="1"/>
          <p:nvPr/>
        </p:nvSpPr>
        <p:spPr>
          <a:xfrm>
            <a:off x="537205" y="3026361"/>
            <a:ext cx="1713872" cy="24701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sz="1400">
                <a:solidFill>
                  <a:srgbClr val="C88C32"/>
                </a:solidFill>
                <a:latin typeface="Public Sans"/>
                <a:ea typeface="Public Sans"/>
                <a:cs typeface="Public Sans"/>
                <a:sym typeface="Public Sans"/>
              </a:rPr>
              <a:t>Learning Outcome</a:t>
            </a:r>
            <a:endParaRPr/>
          </a:p>
        </p:txBody>
      </p:sp>
      <p:sp>
        <p:nvSpPr>
          <p:cNvPr id="58" name="Google Shape;58;p5"/>
          <p:cNvSpPr txBox="1"/>
          <p:nvPr/>
        </p:nvSpPr>
        <p:spPr>
          <a:xfrm>
            <a:off x="720575" y="3414442"/>
            <a:ext cx="215428" cy="927484"/>
          </a:xfrm>
          <a:prstGeom prst="rect">
            <a:avLst/>
          </a:prstGeom>
          <a:noFill/>
          <a:ln>
            <a:noFill/>
          </a:ln>
        </p:spPr>
        <p:txBody>
          <a:bodyPr anchorCtr="0" anchor="t" bIns="0" lIns="0" spcFirstLastPara="1" rIns="0" wrap="square" tIns="0">
            <a:spAutoFit/>
          </a:bodyPr>
          <a:lstStyle/>
          <a:p>
            <a:pPr indent="0" lvl="0" marL="0" marR="0" rtl="0" algn="l">
              <a:lnSpc>
                <a:spcPct val="111714"/>
              </a:lnSpc>
              <a:spcBef>
                <a:spcPts val="0"/>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US" sz="1400">
                <a:solidFill>
                  <a:srgbClr val="000000"/>
                </a:solidFill>
                <a:latin typeface="Arial"/>
                <a:ea typeface="Arial"/>
                <a:cs typeface="Arial"/>
                <a:sym typeface="Arial"/>
              </a:rPr>
              <a:t>▪</a:t>
            </a:r>
            <a:endParaRPr/>
          </a:p>
          <a:p>
            <a:pPr indent="0" lvl="0" marL="0" marR="0" rtl="0" algn="l">
              <a:lnSpc>
                <a:spcPct val="111714"/>
              </a:lnSpc>
              <a:spcBef>
                <a:spcPts val="248"/>
              </a:spcBef>
              <a:spcAft>
                <a:spcPts val="0"/>
              </a:spcAft>
              <a:buNone/>
            </a:pPr>
            <a:r>
              <a:rPr lang="en-US" sz="1400">
                <a:solidFill>
                  <a:srgbClr val="000000"/>
                </a:solidFill>
                <a:latin typeface="Arial"/>
                <a:ea typeface="Arial"/>
                <a:cs typeface="Arial"/>
                <a:sym typeface="Arial"/>
              </a:rPr>
              <a:t>▪</a:t>
            </a:r>
            <a:endParaRPr/>
          </a:p>
        </p:txBody>
      </p:sp>
      <p:sp>
        <p:nvSpPr>
          <p:cNvPr id="59" name="Google Shape;59;p5"/>
          <p:cNvSpPr txBox="1"/>
          <p:nvPr/>
        </p:nvSpPr>
        <p:spPr>
          <a:xfrm>
            <a:off x="1038075" y="3399556"/>
            <a:ext cx="3887089" cy="7272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US" sz="1400">
                <a:solidFill>
                  <a:srgbClr val="000000"/>
                </a:solidFill>
                <a:latin typeface="EB Garamond Medium"/>
                <a:ea typeface="EB Garamond Medium"/>
                <a:cs typeface="EB Garamond Medium"/>
                <a:sym typeface="EB Garamond Medium"/>
              </a:rPr>
              <a:t>Getꢀtoꢀknowꢀaboutꢀdifferentꢀlifecycleꢀmodels.</a:t>
            </a:r>
            <a:endParaRPr/>
          </a:p>
          <a:p>
            <a:pPr indent="0" lvl="0" marL="0" marR="0" rtl="0" algn="l">
              <a:lnSpc>
                <a:spcPct val="128571"/>
              </a:lnSpc>
              <a:spcBef>
                <a:spcPts val="12"/>
              </a:spcBef>
              <a:spcAft>
                <a:spcPts val="0"/>
              </a:spcAft>
              <a:buNone/>
            </a:pPr>
            <a:r>
              <a:rPr lang="en-US" sz="1400">
                <a:solidFill>
                  <a:srgbClr val="000000"/>
                </a:solidFill>
                <a:latin typeface="EB Garamond Medium"/>
                <a:ea typeface="EB Garamond Medium"/>
                <a:cs typeface="EB Garamond Medium"/>
                <a:sym typeface="EB Garamond Medium"/>
              </a:rPr>
              <a:t>UnderstandingꢀimportanceꢀandꢀhowꢀtoꢀcreateꢀanꢀSRS</a:t>
            </a:r>
            <a:endParaRPr/>
          </a:p>
          <a:p>
            <a:pPr indent="0" lvl="0" marL="0" marR="0" rtl="0" algn="l">
              <a:lnSpc>
                <a:spcPct val="128571"/>
              </a:lnSpc>
              <a:spcBef>
                <a:spcPts val="12"/>
              </a:spcBef>
              <a:spcAft>
                <a:spcPts val="0"/>
              </a:spcAft>
              <a:buNone/>
            </a:pPr>
            <a:r>
              <a:rPr lang="en-US" sz="1400">
                <a:solidFill>
                  <a:srgbClr val="000000"/>
                </a:solidFill>
                <a:latin typeface="EB Garamond Medium"/>
                <a:ea typeface="EB Garamond Medium"/>
                <a:cs typeface="EB Garamond Medium"/>
                <a:sym typeface="EB Garamond Medium"/>
              </a:rPr>
              <a:t>KnowingꢀvariousꢀcommandsꢀofꢀGithub</a:t>
            </a:r>
            <a:endParaRPr/>
          </a:p>
        </p:txBody>
      </p:sp>
      <p:sp>
        <p:nvSpPr>
          <p:cNvPr id="60" name="Google Shape;60;p5"/>
          <p:cNvSpPr txBox="1"/>
          <p:nvPr/>
        </p:nvSpPr>
        <p:spPr>
          <a:xfrm>
            <a:off x="1038075" y="4090304"/>
            <a:ext cx="6504661" cy="266750"/>
          </a:xfrm>
          <a:prstGeom prst="rect">
            <a:avLst/>
          </a:prstGeom>
          <a:noFill/>
          <a:ln>
            <a:noFill/>
          </a:ln>
        </p:spPr>
        <p:txBody>
          <a:bodyPr anchorCtr="0" anchor="t" bIns="0" lIns="0" spcFirstLastPara="1" rIns="0" wrap="square" tIns="0">
            <a:spAutoFit/>
          </a:bodyPr>
          <a:lstStyle/>
          <a:p>
            <a:pPr indent="0" lvl="0" marL="0" marR="0" rtl="0" algn="l">
              <a:lnSpc>
                <a:spcPct val="128571"/>
              </a:lnSpc>
              <a:spcBef>
                <a:spcPts val="0"/>
              </a:spcBef>
              <a:spcAft>
                <a:spcPts val="0"/>
              </a:spcAft>
              <a:buNone/>
            </a:pPr>
            <a:r>
              <a:rPr lang="en-US" sz="1400">
                <a:solidFill>
                  <a:srgbClr val="000000"/>
                </a:solidFill>
                <a:latin typeface="EB Garamond Medium"/>
                <a:ea typeface="EB Garamond Medium"/>
                <a:cs typeface="EB Garamond Medium"/>
                <a:sym typeface="EB Garamond Medium"/>
              </a:rPr>
              <a:t>Understandingꢀagileꢀandꢀscrumꢀmanagementꢀtechniquesꢀforꢀefficientꢀproductꢀdevelopment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6"/>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6"/>
          <p:cNvSpPr txBox="1"/>
          <p:nvPr/>
        </p:nvSpPr>
        <p:spPr>
          <a:xfrm>
            <a:off x="537204" y="264756"/>
            <a:ext cx="2309241"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Step-WiseꢀDescription</a:t>
            </a:r>
            <a:endParaRPr/>
          </a:p>
        </p:txBody>
      </p:sp>
      <p:sp>
        <p:nvSpPr>
          <p:cNvPr id="67" name="Google Shape;67;p6"/>
          <p:cNvSpPr txBox="1"/>
          <p:nvPr/>
        </p:nvSpPr>
        <p:spPr>
          <a:xfrm>
            <a:off x="638229" y="2954756"/>
            <a:ext cx="2263292"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C88C32"/>
                </a:solidFill>
                <a:latin typeface="EB Garamond"/>
                <a:ea typeface="EB Garamond"/>
                <a:cs typeface="EB Garamond"/>
                <a:sym typeface="EB Garamond"/>
              </a:rPr>
              <a:t>Summaryꢀofꢀyourꢀtask</a:t>
            </a:r>
            <a:endParaRPr/>
          </a:p>
        </p:txBody>
      </p:sp>
      <p:sp>
        <p:nvSpPr>
          <p:cNvPr id="68" name="Google Shape;68;p6"/>
          <p:cNvSpPr txBox="1"/>
          <p:nvPr/>
        </p:nvSpPr>
        <p:spPr>
          <a:xfrm>
            <a:off x="515475" y="606950"/>
            <a:ext cx="8122500" cy="188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Purpose</a:t>
            </a:r>
            <a:r>
              <a:rPr lang="en-US">
                <a:latin typeface="Calibri"/>
                <a:ea typeface="Calibri"/>
                <a:cs typeface="Calibri"/>
                <a:sym typeface="Calibri"/>
              </a:rPr>
              <a:t>: Provide a comprehensive Software Requirement Specification (SRS) for the Workout Tracker Application.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Functionality</a:t>
            </a:r>
            <a:r>
              <a:rPr lang="en-US">
                <a:latin typeface="Calibri"/>
                <a:ea typeface="Calibri"/>
                <a:cs typeface="Calibri"/>
                <a:sym typeface="Calibri"/>
              </a:rPr>
              <a:t>: Help users plan, track, and manage their workout routines effectively.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Development </a:t>
            </a:r>
            <a:r>
              <a:rPr lang="en-US">
                <a:latin typeface="Calibri"/>
                <a:ea typeface="Calibri"/>
                <a:cs typeface="Calibri"/>
                <a:sym typeface="Calibri"/>
              </a:rPr>
              <a:t>Technologies: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Frontend</a:t>
            </a:r>
            <a:r>
              <a:rPr lang="en-US">
                <a:latin typeface="Calibri"/>
                <a:ea typeface="Calibri"/>
                <a:cs typeface="Calibri"/>
                <a:sym typeface="Calibri"/>
              </a:rPr>
              <a:t>: ReactJS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User Interface</a:t>
            </a:r>
            <a:r>
              <a:rPr lang="en-US">
                <a:latin typeface="Calibri"/>
                <a:ea typeface="Calibri"/>
                <a:cs typeface="Calibri"/>
                <a:sym typeface="Calibri"/>
              </a:rPr>
              <a:t>: HTML and CSS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Backend</a:t>
            </a:r>
            <a:r>
              <a:rPr lang="en-US">
                <a:latin typeface="Calibri"/>
                <a:ea typeface="Calibri"/>
                <a:cs typeface="Calibri"/>
                <a:sym typeface="Calibri"/>
              </a:rPr>
              <a:t>: Node.js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Database</a:t>
            </a:r>
            <a:r>
              <a:rPr lang="en-US">
                <a:latin typeface="Calibri"/>
                <a:ea typeface="Calibri"/>
                <a:cs typeface="Calibri"/>
                <a:sym typeface="Calibri"/>
              </a:rPr>
              <a:t>: MongoDB</a:t>
            </a:r>
            <a:endParaRPr>
              <a:latin typeface="Calibri"/>
              <a:ea typeface="Calibri"/>
              <a:cs typeface="Calibri"/>
              <a:sym typeface="Calibri"/>
            </a:endParaRPr>
          </a:p>
        </p:txBody>
      </p:sp>
      <p:sp>
        <p:nvSpPr>
          <p:cNvPr id="69" name="Google Shape;69;p6"/>
          <p:cNvSpPr txBox="1"/>
          <p:nvPr/>
        </p:nvSpPr>
        <p:spPr>
          <a:xfrm>
            <a:off x="638225" y="3117350"/>
            <a:ext cx="7977600" cy="173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latin typeface="Calibri"/>
                <a:ea typeface="Calibri"/>
                <a:cs typeface="Calibri"/>
                <a:sym typeface="Calibri"/>
              </a:rPr>
              <a:t>The Workout Tracker App is a robust system developed to aid users in efficiently planning and managing their workout routines. Using ReactJS, HTML, CSS, Node.js, and MongoDB, this application provides a range of functionalities. Users can create, organize, and monitor workout routines, track individual exercises, analyze progress statistics, set personalized fitness goals, and receive timely notifications. It accommodates both regular users seeking fitness improvements and admin users overseeing system performance. Accessible across devices and modern browsers, its frontend communicates seamlessly with the Node.js backend via RESTful APIs, utilizing MongoDB for data storage. Overall, it's a user-centric application designed to empower individuals in achieving their fitness objectives through tailored plans and comprehensive tracking features.</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sp>
        <p:nvSpPr>
          <p:cNvPr id="74" name="Google Shape;74;p7"/>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7"/>
          <p:cNvSpPr txBox="1"/>
          <p:nvPr/>
        </p:nvSpPr>
        <p:spPr>
          <a:xfrm>
            <a:off x="284724" y="192514"/>
            <a:ext cx="2988868" cy="435254"/>
          </a:xfrm>
          <a:prstGeom prst="rect">
            <a:avLst/>
          </a:prstGeom>
          <a:noFill/>
          <a:ln>
            <a:noFill/>
          </a:ln>
        </p:spPr>
        <p:txBody>
          <a:bodyPr anchorCtr="0" anchor="t" bIns="0" lIns="0" spcFirstLastPara="1" rIns="0" wrap="square" tIns="0">
            <a:spAutoFit/>
          </a:bodyPr>
          <a:lstStyle/>
          <a:p>
            <a:pPr indent="0" lvl="0" marL="0" marR="0" rtl="0" algn="l">
              <a:lnSpc>
                <a:spcPct val="130291"/>
              </a:lnSpc>
              <a:spcBef>
                <a:spcPts val="0"/>
              </a:spcBef>
              <a:spcAft>
                <a:spcPts val="0"/>
              </a:spcAft>
              <a:buNone/>
            </a:pPr>
            <a:r>
              <a:rPr b="1" lang="en-US" sz="2400">
                <a:solidFill>
                  <a:srgbClr val="C88C32"/>
                </a:solidFill>
                <a:latin typeface="EB Garamond"/>
                <a:ea typeface="EB Garamond"/>
                <a:cs typeface="EB Garamond"/>
                <a:sym typeface="EB Garamond"/>
              </a:rPr>
              <a:t>AssessmentꢀParameter</a:t>
            </a:r>
            <a:endParaRPr/>
          </a:p>
        </p:txBody>
      </p:sp>
      <p:sp>
        <p:nvSpPr>
          <p:cNvPr id="76" name="Google Shape;76;p7"/>
          <p:cNvSpPr txBox="1"/>
          <p:nvPr/>
        </p:nvSpPr>
        <p:spPr>
          <a:xfrm>
            <a:off x="1080022" y="961898"/>
            <a:ext cx="1539494"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Gatherꢀrequirementsꢀforꢀtheꢀ</a:t>
            </a:r>
            <a:endParaRPr/>
          </a:p>
          <a:p>
            <a:pPr indent="0" lvl="0" marL="1017587"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project</a:t>
            </a:r>
            <a:endParaRPr/>
          </a:p>
        </p:txBody>
      </p:sp>
      <p:sp>
        <p:nvSpPr>
          <p:cNvPr id="77" name="Google Shape;77;p7"/>
          <p:cNvSpPr txBox="1"/>
          <p:nvPr/>
        </p:nvSpPr>
        <p:spPr>
          <a:xfrm>
            <a:off x="6706940" y="961898"/>
            <a:ext cx="1403730"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addꢀReadme.mdꢀfileꢀwithꢀ</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descriptionꢀofꢀtheꢀproject</a:t>
            </a:r>
            <a:endParaRPr/>
          </a:p>
        </p:txBody>
      </p:sp>
      <p:sp>
        <p:nvSpPr>
          <p:cNvPr id="78" name="Google Shape;78;p7"/>
          <p:cNvSpPr txBox="1"/>
          <p:nvPr/>
        </p:nvSpPr>
        <p:spPr>
          <a:xfrm>
            <a:off x="1115882" y="2189404"/>
            <a:ext cx="1319530"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Prepareꢀdatabaseꢀdesignꢀ</a:t>
            </a:r>
            <a:endParaRPr/>
          </a:p>
          <a:p>
            <a:pPr indent="0" lvl="0" marL="74295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schemas</a:t>
            </a:r>
            <a:endParaRPr/>
          </a:p>
        </p:txBody>
      </p:sp>
      <p:sp>
        <p:nvSpPr>
          <p:cNvPr id="79" name="Google Shape;79;p7"/>
          <p:cNvSpPr txBox="1"/>
          <p:nvPr/>
        </p:nvSpPr>
        <p:spPr>
          <a:xfrm>
            <a:off x="6878577" y="2189404"/>
            <a:ext cx="1653413" cy="352298"/>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Commitꢀallꢀchangesꢀwithꢀ"firstꢀ</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commit"</a:t>
            </a:r>
            <a:endParaRPr/>
          </a:p>
        </p:txBody>
      </p:sp>
      <p:sp>
        <p:nvSpPr>
          <p:cNvPr id="80" name="Google Shape;80;p7"/>
          <p:cNvSpPr txBox="1"/>
          <p:nvPr/>
        </p:nvSpPr>
        <p:spPr>
          <a:xfrm>
            <a:off x="4055551" y="2269240"/>
            <a:ext cx="1198016" cy="335965"/>
          </a:xfrm>
          <a:prstGeom prst="rect">
            <a:avLst/>
          </a:prstGeom>
          <a:noFill/>
          <a:ln>
            <a:noFill/>
          </a:ln>
        </p:spPr>
        <p:txBody>
          <a:bodyPr anchorCtr="0" anchor="t" bIns="0" lIns="0" spcFirstLastPara="1" rIns="0" wrap="square" tIns="0">
            <a:spAutoFit/>
          </a:bodyPr>
          <a:lstStyle/>
          <a:p>
            <a:pPr indent="0" lvl="0" marL="0" marR="0" rtl="0" algn="l">
              <a:lnSpc>
                <a:spcPct val="130277"/>
              </a:lnSpc>
              <a:spcBef>
                <a:spcPts val="0"/>
              </a:spcBef>
              <a:spcAft>
                <a:spcPts val="0"/>
              </a:spcAft>
              <a:buNone/>
            </a:pPr>
            <a:r>
              <a:rPr b="1" lang="en-US" sz="1800">
                <a:solidFill>
                  <a:srgbClr val="223669"/>
                </a:solidFill>
                <a:latin typeface="EB Garamond"/>
                <a:ea typeface="EB Garamond"/>
                <a:cs typeface="EB Garamond"/>
                <a:sym typeface="EB Garamond"/>
              </a:rPr>
              <a:t>Check-List</a:t>
            </a:r>
            <a:endParaRPr/>
          </a:p>
        </p:txBody>
      </p:sp>
      <p:sp>
        <p:nvSpPr>
          <p:cNvPr id="81" name="Google Shape;81;p7"/>
          <p:cNvSpPr txBox="1"/>
          <p:nvPr/>
        </p:nvSpPr>
        <p:spPr>
          <a:xfrm>
            <a:off x="1316032" y="3449640"/>
            <a:ext cx="1286256"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Getꢀyourꢀinitialꢀprojectꢀ</a:t>
            </a:r>
            <a:endParaRPr/>
          </a:p>
          <a:p>
            <a:pPr indent="0" lvl="0" marL="365125"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Structureꢀready</a:t>
            </a:r>
            <a:endParaRPr/>
          </a:p>
        </p:txBody>
      </p:sp>
      <p:sp>
        <p:nvSpPr>
          <p:cNvPr id="82" name="Google Shape;82;p7"/>
          <p:cNvSpPr txBox="1"/>
          <p:nvPr/>
        </p:nvSpPr>
        <p:spPr>
          <a:xfrm>
            <a:off x="6693713" y="3449640"/>
            <a:ext cx="1561338" cy="3522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createꢀaꢀrepositoryꢀonꢀgithubꢀ</a:t>
            </a:r>
            <a:endParaRPr/>
          </a:p>
          <a:p>
            <a:pPr indent="0" lvl="0" marL="0" marR="0" rtl="0" algn="l">
              <a:lnSpc>
                <a:spcPct val="120000"/>
              </a:lnSpc>
              <a:spcBef>
                <a:spcPts val="0"/>
              </a:spcBef>
              <a:spcAft>
                <a:spcPts val="0"/>
              </a:spcAft>
              <a:buNone/>
            </a:pPr>
            <a:r>
              <a:rPr lang="en-US" sz="1000">
                <a:solidFill>
                  <a:srgbClr val="000000"/>
                </a:solidFill>
                <a:latin typeface="EB Garamond"/>
                <a:ea typeface="EB Garamond"/>
                <a:cs typeface="EB Garamond"/>
                <a:sym typeface="EB Garamond"/>
              </a:rPr>
              <a:t>realtedꢀtoꢀproject</a:t>
            </a:r>
            <a:endParaRPr/>
          </a:p>
        </p:txBody>
      </p:sp>
      <p:sp>
        <p:nvSpPr>
          <p:cNvPr id="83" name="Google Shape;83;p7"/>
          <p:cNvSpPr txBox="1"/>
          <p:nvPr/>
        </p:nvSpPr>
        <p:spPr>
          <a:xfrm>
            <a:off x="2318307" y="4335540"/>
            <a:ext cx="125158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Initiateꢀaꢀgitꢀrepository</a:t>
            </a:r>
            <a:endParaRPr/>
          </a:p>
        </p:txBody>
      </p:sp>
      <p:sp>
        <p:nvSpPr>
          <p:cNvPr id="84" name="Google Shape;84;p7"/>
          <p:cNvSpPr txBox="1"/>
          <p:nvPr/>
        </p:nvSpPr>
        <p:spPr>
          <a:xfrm>
            <a:off x="5676365" y="4335540"/>
            <a:ext cx="1532635" cy="199897"/>
          </a:xfrm>
          <a:prstGeom prst="rect">
            <a:avLst/>
          </a:prstGeom>
          <a:noFill/>
          <a:ln>
            <a:noFill/>
          </a:ln>
        </p:spPr>
        <p:txBody>
          <a:bodyPr anchorCtr="0" anchor="t" bIns="0" lIns="0" spcFirstLastPara="1" rIns="0" wrap="square" tIns="0">
            <a:spAutoFit/>
          </a:bodyPr>
          <a:lstStyle/>
          <a:p>
            <a:pPr indent="0" lvl="0" marL="0" marR="0" rtl="0" algn="l">
              <a:lnSpc>
                <a:spcPct val="127300"/>
              </a:lnSpc>
              <a:spcBef>
                <a:spcPts val="0"/>
              </a:spcBef>
              <a:spcAft>
                <a:spcPts val="0"/>
              </a:spcAft>
              <a:buNone/>
            </a:pPr>
            <a:r>
              <a:rPr lang="en-US" sz="1000">
                <a:solidFill>
                  <a:srgbClr val="000000"/>
                </a:solidFill>
                <a:latin typeface="EB Garamond"/>
                <a:ea typeface="EB Garamond"/>
                <a:cs typeface="EB Garamond"/>
                <a:sym typeface="EB Garamond"/>
              </a:rPr>
              <a:t>Pushꢀyourꢀchangesꢀtoꢀgithub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8"/>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8"/>
          <p:cNvSpPr txBox="1"/>
          <p:nvPr/>
        </p:nvSpPr>
        <p:spPr>
          <a:xfrm>
            <a:off x="3629445" y="894406"/>
            <a:ext cx="2183510" cy="306705"/>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sz="1800">
                <a:solidFill>
                  <a:srgbClr val="FFFFFF"/>
                </a:solidFill>
                <a:latin typeface="Public Sans"/>
                <a:ea typeface="Public Sans"/>
                <a:cs typeface="Public Sans"/>
                <a:sym typeface="Public Sans"/>
              </a:rPr>
              <a:t>Submission Github</a:t>
            </a:r>
            <a:endParaRPr/>
          </a:p>
        </p:txBody>
      </p:sp>
      <p:sp>
        <p:nvSpPr>
          <p:cNvPr id="91" name="Google Shape;91;p8"/>
          <p:cNvSpPr txBox="1"/>
          <p:nvPr/>
        </p:nvSpPr>
        <p:spPr>
          <a:xfrm>
            <a:off x="4141575" y="2270925"/>
            <a:ext cx="2688900" cy="468600"/>
          </a:xfrm>
          <a:prstGeom prst="rect">
            <a:avLst/>
          </a:prstGeom>
          <a:noFill/>
          <a:ln>
            <a:noFill/>
          </a:ln>
        </p:spPr>
        <p:txBody>
          <a:bodyPr anchorCtr="0" anchor="t" bIns="0" lIns="0" spcFirstLastPara="1" rIns="0" wrap="square" tIns="0">
            <a:spAutoFit/>
          </a:bodyPr>
          <a:lstStyle/>
          <a:p>
            <a:pPr indent="0" lvl="0" marL="0" marR="0" rtl="0" algn="l">
              <a:lnSpc>
                <a:spcPct val="117499"/>
              </a:lnSpc>
              <a:spcBef>
                <a:spcPts val="0"/>
              </a:spcBef>
              <a:spcAft>
                <a:spcPts val="0"/>
              </a:spcAft>
              <a:buNone/>
            </a:pPr>
            <a:r>
              <a:rPr b="1" lang="en-US">
                <a:solidFill>
                  <a:srgbClr val="BD8738"/>
                </a:solidFill>
                <a:latin typeface="Public Sans"/>
                <a:ea typeface="Public Sans"/>
                <a:cs typeface="Public Sans"/>
                <a:sym typeface="Public Sans"/>
              </a:rPr>
              <a:t>https://github.com/Andrews-A/NM-LICET-IT-GROUP-10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0" y="0"/>
            <a:ext cx="9144000" cy="514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