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67" r:id="rId5"/>
    <p:sldId id="259" r:id="rId6"/>
    <p:sldId id="260" r:id="rId7"/>
    <p:sldId id="268" r:id="rId8"/>
    <p:sldId id="269" r:id="rId9"/>
    <p:sldId id="271" r:id="rId10"/>
    <p:sldId id="272" r:id="rId11"/>
    <p:sldId id="273" r:id="rId12"/>
    <p:sldId id="274" r:id="rId13"/>
    <p:sldId id="275" r:id="rId14"/>
    <p:sldId id="276" r:id="rId15"/>
    <p:sldId id="265" r:id="rId16"/>
    <p:sldId id="266" r:id="rId17"/>
  </p:sldIdLst>
  <p:sldSz cx="9144000" cy="5143500" type="screen16x9"/>
  <p:notesSz cx="6858000" cy="9144000"/>
  <p:embeddedFontLst>
    <p:embeddedFont>
      <p:font typeface="Roboto Thin" panose="020B0604020202020204" charset="0"/>
      <p:regular r:id="rId19"/>
      <p:bold r:id="rId20"/>
      <p:italic r:id="rId21"/>
      <p:boldItalic r:id="rId22"/>
    </p:embeddedFont>
    <p:embeddedFont>
      <p:font typeface="Maven Pro" panose="020B0604020202020204" charset="0"/>
      <p:regular r:id="rId23"/>
      <p:bold r:id="rId24"/>
    </p:embeddedFont>
    <p:embeddedFont>
      <p:font typeface="Nunito" panose="020B0604020202020204" charset="0"/>
      <p:regular r:id="rId25"/>
      <p:bold r:id="rId26"/>
      <p:italic r:id="rId27"/>
      <p:boldItalic r:id="rId28"/>
    </p:embeddedFont>
    <p:embeddedFont>
      <p:font typeface="Georgia" panose="02040502050405020303" pitchFamily="18" charset="0"/>
      <p:regular r:id="rId29"/>
      <p:bold r:id="rId30"/>
      <p:italic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k3QPf/94lWUbKw6aTkAgrF/4s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23301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6208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43186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73048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66173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86796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644790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28226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4944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7343003" y="3409675"/>
            <a:ext cx="1691422" cy="1732548"/>
            <a:chOff x="7343003" y="3409675"/>
            <a:chExt cx="1691422" cy="1732548"/>
          </a:xfrm>
        </p:grpSpPr>
        <p:grpSp>
          <p:nvGrpSpPr>
            <p:cNvPr id="11" name="Google Shape;11;p12"/>
            <p:cNvGrpSpPr/>
            <p:nvPr/>
          </p:nvGrpSpPr>
          <p:grpSpPr>
            <a:xfrm>
              <a:off x="7343003" y="4453711"/>
              <a:ext cx="316800" cy="688512"/>
              <a:chOff x="7343003" y="4453711"/>
              <a:chExt cx="316800" cy="688512"/>
            </a:xfrm>
          </p:grpSpPr>
          <p:sp>
            <p:nvSpPr>
              <p:cNvPr id="12" name="Google Shape;12;p12"/>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2"/>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 name="Google Shape;14;p12"/>
            <p:cNvGrpSpPr/>
            <p:nvPr/>
          </p:nvGrpSpPr>
          <p:grpSpPr>
            <a:xfrm>
              <a:off x="7801210" y="4105700"/>
              <a:ext cx="316800" cy="1036523"/>
              <a:chOff x="7801210" y="4105700"/>
              <a:chExt cx="316800" cy="1036523"/>
            </a:xfrm>
          </p:grpSpPr>
          <p:sp>
            <p:nvSpPr>
              <p:cNvPr id="15" name="Google Shape;15;p12"/>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2"/>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2"/>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12"/>
            <p:cNvGrpSpPr/>
            <p:nvPr/>
          </p:nvGrpSpPr>
          <p:grpSpPr>
            <a:xfrm>
              <a:off x="8259418" y="3757688"/>
              <a:ext cx="316800" cy="1384535"/>
              <a:chOff x="8259418" y="3757688"/>
              <a:chExt cx="316800" cy="1384535"/>
            </a:xfrm>
          </p:grpSpPr>
          <p:sp>
            <p:nvSpPr>
              <p:cNvPr id="19" name="Google Shape;19;p12"/>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2"/>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2"/>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2"/>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Google Shape;23;p12"/>
            <p:cNvGrpSpPr/>
            <p:nvPr/>
          </p:nvGrpSpPr>
          <p:grpSpPr>
            <a:xfrm>
              <a:off x="8717625" y="3409675"/>
              <a:ext cx="316800" cy="1732548"/>
              <a:chOff x="8717625" y="3409675"/>
              <a:chExt cx="316800" cy="1732548"/>
            </a:xfrm>
          </p:grpSpPr>
          <p:sp>
            <p:nvSpPr>
              <p:cNvPr id="24" name="Google Shape;24;p12"/>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2"/>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2"/>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2"/>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2"/>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 name="Google Shape;29;p12"/>
          <p:cNvGrpSpPr/>
          <p:nvPr/>
        </p:nvGrpSpPr>
        <p:grpSpPr>
          <a:xfrm>
            <a:off x="5043503" y="0"/>
            <a:ext cx="3814072" cy="3839102"/>
            <a:chOff x="5043503" y="0"/>
            <a:chExt cx="3814072" cy="3839102"/>
          </a:xfrm>
        </p:grpSpPr>
        <p:sp>
          <p:nvSpPr>
            <p:cNvPr id="30" name="Google Shape;30;p12"/>
            <p:cNvSpPr/>
            <p:nvPr/>
          </p:nvSpPr>
          <p:spPr>
            <a:xfrm>
              <a:off x="8460975" y="1817775"/>
              <a:ext cx="396600" cy="3966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2"/>
            <p:cNvSpPr/>
            <p:nvPr/>
          </p:nvSpPr>
          <p:spPr>
            <a:xfrm rot="-9830444">
              <a:off x="6469759" y="3480728"/>
              <a:ext cx="320148" cy="32014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 name="Google Shape;32;p12"/>
            <p:cNvGrpSpPr/>
            <p:nvPr/>
          </p:nvGrpSpPr>
          <p:grpSpPr>
            <a:xfrm>
              <a:off x="7647812" y="2704283"/>
              <a:ext cx="635219" cy="635219"/>
              <a:chOff x="6725724" y="2701260"/>
              <a:chExt cx="1208101" cy="1208100"/>
            </a:xfrm>
          </p:grpSpPr>
          <p:sp>
            <p:nvSpPr>
              <p:cNvPr id="33" name="Google Shape;33;p12"/>
              <p:cNvSpPr/>
              <p:nvPr/>
            </p:nvSpPr>
            <p:spPr>
              <a:xfrm rot="5400000">
                <a:off x="6725725" y="2701260"/>
                <a:ext cx="1208100" cy="12081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2"/>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2"/>
              <p:cNvSpPr/>
              <p:nvPr/>
            </p:nvSpPr>
            <p:spPr>
              <a:xfrm rot="5400000">
                <a:off x="6954988" y="2930398"/>
                <a:ext cx="749700" cy="7497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12"/>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12"/>
            <p:cNvGrpSpPr/>
            <p:nvPr/>
          </p:nvGrpSpPr>
          <p:grpSpPr>
            <a:xfrm>
              <a:off x="7952720" y="179238"/>
              <a:ext cx="873165" cy="873003"/>
              <a:chOff x="7754428" y="208725"/>
              <a:chExt cx="541800" cy="541800"/>
            </a:xfrm>
          </p:grpSpPr>
          <p:sp>
            <p:nvSpPr>
              <p:cNvPr id="38" name="Google Shape;38;p12"/>
              <p:cNvSpPr/>
              <p:nvPr/>
            </p:nvSpPr>
            <p:spPr>
              <a:xfrm rot="-8647347">
                <a:off x="7831319" y="285616"/>
                <a:ext cx="388018" cy="38801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2"/>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12"/>
            <p:cNvSpPr/>
            <p:nvPr/>
          </p:nvSpPr>
          <p:spPr>
            <a:xfrm>
              <a:off x="5399840" y="356365"/>
              <a:ext cx="2577000" cy="25770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2"/>
            <p:cNvSpPr/>
            <p:nvPr/>
          </p:nvSpPr>
          <p:spPr>
            <a:xfrm rot="2043858">
              <a:off x="5503813" y="460310"/>
              <a:ext cx="2369480" cy="236948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2"/>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2"/>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2"/>
            <p:cNvSpPr/>
            <p:nvPr/>
          </p:nvSpPr>
          <p:spPr>
            <a:xfrm rot="-9830444">
              <a:off x="6469759" y="3480727"/>
              <a:ext cx="320148" cy="320148"/>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2"/>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7" name="Google Shape;47;p12"/>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1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2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grpSp>
        <p:nvGrpSpPr>
          <p:cNvPr id="50" name="Google Shape;50;p13"/>
          <p:cNvGrpSpPr/>
          <p:nvPr/>
        </p:nvGrpSpPr>
        <p:grpSpPr>
          <a:xfrm>
            <a:off x="625966" y="299376"/>
            <a:ext cx="999312" cy="999312"/>
            <a:chOff x="348199" y="179450"/>
            <a:chExt cx="1116300" cy="1116300"/>
          </a:xfrm>
        </p:grpSpPr>
        <p:sp>
          <p:nvSpPr>
            <p:cNvPr id="51" name="Google Shape;51;p13"/>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3"/>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 name="Google Shape;53;p13"/>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4" name="Google Shape;54;p13"/>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5" name="Google Shape;55;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grpSp>
        <p:nvGrpSpPr>
          <p:cNvPr id="63" name="Google Shape;63;p15"/>
          <p:cNvGrpSpPr/>
          <p:nvPr/>
        </p:nvGrpSpPr>
        <p:grpSpPr>
          <a:xfrm>
            <a:off x="625966" y="299376"/>
            <a:ext cx="999312" cy="999312"/>
            <a:chOff x="348199" y="179450"/>
            <a:chExt cx="1116300" cy="1116300"/>
          </a:xfrm>
        </p:grpSpPr>
        <p:sp>
          <p:nvSpPr>
            <p:cNvPr id="64" name="Google Shape;64;p15"/>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5"/>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5"/>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8"/>
        <p:cNvGrpSpPr/>
        <p:nvPr/>
      </p:nvGrpSpPr>
      <p:grpSpPr>
        <a:xfrm>
          <a:off x="0" y="0"/>
          <a:ext cx="0" cy="0"/>
          <a:chOff x="0" y="0"/>
          <a:chExt cx="0" cy="0"/>
        </a:xfrm>
      </p:grpSpPr>
      <p:grpSp>
        <p:nvGrpSpPr>
          <p:cNvPr id="69" name="Google Shape;69;p16"/>
          <p:cNvGrpSpPr/>
          <p:nvPr/>
        </p:nvGrpSpPr>
        <p:grpSpPr>
          <a:xfrm>
            <a:off x="146769" y="3406"/>
            <a:ext cx="1233214" cy="1384535"/>
            <a:chOff x="146769" y="3406"/>
            <a:chExt cx="1233214" cy="1384535"/>
          </a:xfrm>
        </p:grpSpPr>
        <p:grpSp>
          <p:nvGrpSpPr>
            <p:cNvPr id="70" name="Google Shape;70;p16"/>
            <p:cNvGrpSpPr/>
            <p:nvPr/>
          </p:nvGrpSpPr>
          <p:grpSpPr>
            <a:xfrm>
              <a:off x="1063183" y="3406"/>
              <a:ext cx="316800" cy="688513"/>
              <a:chOff x="1063183" y="3406"/>
              <a:chExt cx="316800" cy="688513"/>
            </a:xfrm>
          </p:grpSpPr>
          <p:sp>
            <p:nvSpPr>
              <p:cNvPr id="71" name="Google Shape;71;p16"/>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6"/>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16"/>
            <p:cNvGrpSpPr/>
            <p:nvPr/>
          </p:nvGrpSpPr>
          <p:grpSpPr>
            <a:xfrm>
              <a:off x="604976" y="3406"/>
              <a:ext cx="316800" cy="1036524"/>
              <a:chOff x="604976" y="3406"/>
              <a:chExt cx="316800" cy="1036524"/>
            </a:xfrm>
          </p:grpSpPr>
          <p:sp>
            <p:nvSpPr>
              <p:cNvPr id="74" name="Google Shape;74;p16"/>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6"/>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6"/>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 name="Google Shape;77;p16"/>
            <p:cNvGrpSpPr/>
            <p:nvPr/>
          </p:nvGrpSpPr>
          <p:grpSpPr>
            <a:xfrm>
              <a:off x="146769" y="3406"/>
              <a:ext cx="316800" cy="1384535"/>
              <a:chOff x="146769" y="3406"/>
              <a:chExt cx="316800" cy="1384535"/>
            </a:xfrm>
          </p:grpSpPr>
          <p:sp>
            <p:nvSpPr>
              <p:cNvPr id="78" name="Google Shape;78;p16"/>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2" name="Google Shape;82;p16"/>
          <p:cNvGrpSpPr/>
          <p:nvPr/>
        </p:nvGrpSpPr>
        <p:grpSpPr>
          <a:xfrm>
            <a:off x="6775084" y="2904008"/>
            <a:ext cx="2186147" cy="2239500"/>
            <a:chOff x="6775084" y="2904008"/>
            <a:chExt cx="2186147" cy="2239500"/>
          </a:xfrm>
        </p:grpSpPr>
        <p:grpSp>
          <p:nvGrpSpPr>
            <p:cNvPr id="83" name="Google Shape;83;p16"/>
            <p:cNvGrpSpPr/>
            <p:nvPr/>
          </p:nvGrpSpPr>
          <p:grpSpPr>
            <a:xfrm>
              <a:off x="6775084" y="4253708"/>
              <a:ext cx="409500" cy="889800"/>
              <a:chOff x="6775084" y="4253708"/>
              <a:chExt cx="409500" cy="889800"/>
            </a:xfrm>
          </p:grpSpPr>
          <p:sp>
            <p:nvSpPr>
              <p:cNvPr id="84" name="Google Shape;84;p16"/>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 name="Google Shape;86;p16"/>
            <p:cNvGrpSpPr/>
            <p:nvPr/>
          </p:nvGrpSpPr>
          <p:grpSpPr>
            <a:xfrm>
              <a:off x="7367299" y="3804008"/>
              <a:ext cx="409500" cy="1339500"/>
              <a:chOff x="7367299" y="3804008"/>
              <a:chExt cx="409500" cy="1339500"/>
            </a:xfrm>
          </p:grpSpPr>
          <p:sp>
            <p:nvSpPr>
              <p:cNvPr id="87" name="Google Shape;87;p16"/>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 name="Google Shape;90;p16"/>
            <p:cNvGrpSpPr/>
            <p:nvPr/>
          </p:nvGrpSpPr>
          <p:grpSpPr>
            <a:xfrm>
              <a:off x="7959516" y="3354008"/>
              <a:ext cx="409500" cy="1789500"/>
              <a:chOff x="7959516" y="3354008"/>
              <a:chExt cx="409500" cy="1789500"/>
            </a:xfrm>
          </p:grpSpPr>
          <p:sp>
            <p:nvSpPr>
              <p:cNvPr id="91" name="Google Shape;91;p16"/>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16"/>
            <p:cNvGrpSpPr/>
            <p:nvPr/>
          </p:nvGrpSpPr>
          <p:grpSpPr>
            <a:xfrm>
              <a:off x="8551731" y="2904008"/>
              <a:ext cx="409500" cy="2239500"/>
              <a:chOff x="8551731" y="2904008"/>
              <a:chExt cx="409500" cy="2239500"/>
            </a:xfrm>
          </p:grpSpPr>
          <p:sp>
            <p:nvSpPr>
              <p:cNvPr id="96" name="Google Shape;96;p16"/>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1" name="Google Shape;101;p16"/>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2" name="Google Shape;102;p1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3"/>
        <p:cNvGrpSpPr/>
        <p:nvPr/>
      </p:nvGrpSpPr>
      <p:grpSpPr>
        <a:xfrm>
          <a:off x="0" y="0"/>
          <a:ext cx="0" cy="0"/>
          <a:chOff x="0" y="0"/>
          <a:chExt cx="0" cy="0"/>
        </a:xfrm>
      </p:grpSpPr>
      <p:grpSp>
        <p:nvGrpSpPr>
          <p:cNvPr id="104" name="Google Shape;104;p17"/>
          <p:cNvGrpSpPr/>
          <p:nvPr/>
        </p:nvGrpSpPr>
        <p:grpSpPr>
          <a:xfrm>
            <a:off x="625966" y="299376"/>
            <a:ext cx="999312" cy="999312"/>
            <a:chOff x="348199" y="179450"/>
            <a:chExt cx="1116300" cy="1116300"/>
          </a:xfrm>
        </p:grpSpPr>
        <p:sp>
          <p:nvSpPr>
            <p:cNvPr id="105" name="Google Shape;105;p17"/>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7"/>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7" name="Google Shape;107;p17"/>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8" name="Google Shape;108;p17"/>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9" name="Google Shape;109;p17"/>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10" name="Google Shape;110;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grpSp>
        <p:nvGrpSpPr>
          <p:cNvPr id="112" name="Google Shape;112;p18"/>
          <p:cNvGrpSpPr/>
          <p:nvPr/>
        </p:nvGrpSpPr>
        <p:grpSpPr>
          <a:xfrm>
            <a:off x="625966" y="299376"/>
            <a:ext cx="999312" cy="999312"/>
            <a:chOff x="348199" y="179450"/>
            <a:chExt cx="1116300" cy="1116300"/>
          </a:xfrm>
        </p:grpSpPr>
        <p:sp>
          <p:nvSpPr>
            <p:cNvPr id="113" name="Google Shape;113;p18"/>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8"/>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 name="Google Shape;115;p18"/>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6" name="Google Shape;116;p18"/>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17" name="Google Shape;117;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8"/>
        <p:cNvGrpSpPr/>
        <p:nvPr/>
      </p:nvGrpSpPr>
      <p:grpSpPr>
        <a:xfrm>
          <a:off x="0" y="0"/>
          <a:ext cx="0" cy="0"/>
          <a:chOff x="0" y="0"/>
          <a:chExt cx="0" cy="0"/>
        </a:xfrm>
      </p:grpSpPr>
      <p:grpSp>
        <p:nvGrpSpPr>
          <p:cNvPr id="119" name="Google Shape;119;p19"/>
          <p:cNvGrpSpPr/>
          <p:nvPr/>
        </p:nvGrpSpPr>
        <p:grpSpPr>
          <a:xfrm>
            <a:off x="6866714" y="1255"/>
            <a:ext cx="2267380" cy="2601741"/>
            <a:chOff x="6790514" y="1255"/>
            <a:chExt cx="2267380" cy="2601741"/>
          </a:xfrm>
        </p:grpSpPr>
        <p:grpSp>
          <p:nvGrpSpPr>
            <p:cNvPr id="120" name="Google Shape;120;p19"/>
            <p:cNvGrpSpPr/>
            <p:nvPr/>
          </p:nvGrpSpPr>
          <p:grpSpPr>
            <a:xfrm>
              <a:off x="7067536" y="1255"/>
              <a:ext cx="1990358" cy="1990303"/>
              <a:chOff x="7067536" y="1255"/>
              <a:chExt cx="1990358" cy="1990303"/>
            </a:xfrm>
          </p:grpSpPr>
          <p:sp>
            <p:nvSpPr>
              <p:cNvPr id="121" name="Google Shape;121;p19"/>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9"/>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9"/>
              <p:cNvSpPr/>
              <p:nvPr/>
            </p:nvSpPr>
            <p:spPr>
              <a:xfrm rot="-8649154">
                <a:off x="7349891" y="283705"/>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 name="Google Shape;124;p19"/>
            <p:cNvGrpSpPr/>
            <p:nvPr/>
          </p:nvGrpSpPr>
          <p:grpSpPr>
            <a:xfrm>
              <a:off x="8207126" y="1807997"/>
              <a:ext cx="795000" cy="795000"/>
              <a:chOff x="8207126" y="1807997"/>
              <a:chExt cx="795000" cy="795000"/>
            </a:xfrm>
          </p:grpSpPr>
          <p:sp>
            <p:nvSpPr>
              <p:cNvPr id="125" name="Google Shape;125;p19"/>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9"/>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9"/>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 name="Google Shape;128;p19"/>
            <p:cNvGrpSpPr/>
            <p:nvPr/>
          </p:nvGrpSpPr>
          <p:grpSpPr>
            <a:xfrm>
              <a:off x="6790514" y="118857"/>
              <a:ext cx="548700" cy="548700"/>
              <a:chOff x="6790514" y="118857"/>
              <a:chExt cx="548700" cy="548700"/>
            </a:xfrm>
          </p:grpSpPr>
          <p:sp>
            <p:nvSpPr>
              <p:cNvPr id="129" name="Google Shape;129;p19"/>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9"/>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1" name="Google Shape;131;p19"/>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32" name="Google Shape;132;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3"/>
        <p:cNvGrpSpPr/>
        <p:nvPr/>
      </p:nvGrpSpPr>
      <p:grpSpPr>
        <a:xfrm>
          <a:off x="0" y="0"/>
          <a:ext cx="0" cy="0"/>
          <a:chOff x="0" y="0"/>
          <a:chExt cx="0" cy="0"/>
        </a:xfrm>
      </p:grpSpPr>
      <p:grpSp>
        <p:nvGrpSpPr>
          <p:cNvPr id="134" name="Google Shape;134;p20"/>
          <p:cNvGrpSpPr/>
          <p:nvPr/>
        </p:nvGrpSpPr>
        <p:grpSpPr>
          <a:xfrm>
            <a:off x="625966" y="299376"/>
            <a:ext cx="999312" cy="999312"/>
            <a:chOff x="348199" y="179450"/>
            <a:chExt cx="1116300" cy="1116300"/>
          </a:xfrm>
        </p:grpSpPr>
        <p:sp>
          <p:nvSpPr>
            <p:cNvPr id="135" name="Google Shape;135;p20"/>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0"/>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7" name="Google Shape;137;p20"/>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8" name="Google Shape;138;p20"/>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39" name="Google Shape;139;p20"/>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40" name="Google Shape;140;p2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21"/>
          <p:cNvGrpSpPr/>
          <p:nvPr/>
        </p:nvGrpSpPr>
        <p:grpSpPr>
          <a:xfrm>
            <a:off x="52" y="4099200"/>
            <a:ext cx="9144036" cy="1044300"/>
            <a:chOff x="52" y="4099200"/>
            <a:chExt cx="9144036" cy="1044300"/>
          </a:xfrm>
        </p:grpSpPr>
        <p:grpSp>
          <p:nvGrpSpPr>
            <p:cNvPr id="143" name="Google Shape;143;p21"/>
            <p:cNvGrpSpPr/>
            <p:nvPr/>
          </p:nvGrpSpPr>
          <p:grpSpPr>
            <a:xfrm>
              <a:off x="52" y="4309200"/>
              <a:ext cx="231622" cy="834300"/>
              <a:chOff x="2688737" y="4301380"/>
              <a:chExt cx="231900" cy="834300"/>
            </a:xfrm>
          </p:grpSpPr>
          <p:sp>
            <p:nvSpPr>
              <p:cNvPr id="144" name="Google Shape;144;p21"/>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1"/>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1"/>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 name="Google Shape;148;p21"/>
            <p:cNvGrpSpPr/>
            <p:nvPr/>
          </p:nvGrpSpPr>
          <p:grpSpPr>
            <a:xfrm>
              <a:off x="371406" y="4099200"/>
              <a:ext cx="231622" cy="1044300"/>
              <a:chOff x="2688737" y="4091380"/>
              <a:chExt cx="231900" cy="1044300"/>
            </a:xfrm>
          </p:grpSpPr>
          <p:sp>
            <p:nvSpPr>
              <p:cNvPr id="149" name="Google Shape;149;p21"/>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1"/>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1"/>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1"/>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1"/>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 name="Google Shape;154;p21"/>
            <p:cNvGrpSpPr/>
            <p:nvPr/>
          </p:nvGrpSpPr>
          <p:grpSpPr>
            <a:xfrm>
              <a:off x="742761" y="4309200"/>
              <a:ext cx="231622" cy="834300"/>
              <a:chOff x="2688737" y="4301380"/>
              <a:chExt cx="231900" cy="834300"/>
            </a:xfrm>
          </p:grpSpPr>
          <p:sp>
            <p:nvSpPr>
              <p:cNvPr id="155" name="Google Shape;155;p21"/>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1"/>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1"/>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1"/>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 name="Google Shape;159;p21"/>
            <p:cNvGrpSpPr/>
            <p:nvPr/>
          </p:nvGrpSpPr>
          <p:grpSpPr>
            <a:xfrm>
              <a:off x="1114115" y="4518900"/>
              <a:ext cx="231622" cy="624600"/>
              <a:chOff x="2688737" y="4511080"/>
              <a:chExt cx="231900" cy="624600"/>
            </a:xfrm>
          </p:grpSpPr>
          <p:sp>
            <p:nvSpPr>
              <p:cNvPr id="160" name="Google Shape;160;p21"/>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1"/>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1"/>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 name="Google Shape;163;p21"/>
            <p:cNvGrpSpPr/>
            <p:nvPr/>
          </p:nvGrpSpPr>
          <p:grpSpPr>
            <a:xfrm>
              <a:off x="1856753" y="4099200"/>
              <a:ext cx="231600" cy="1044300"/>
              <a:chOff x="1856753" y="4099200"/>
              <a:chExt cx="231600" cy="1044300"/>
            </a:xfrm>
          </p:grpSpPr>
          <p:sp>
            <p:nvSpPr>
              <p:cNvPr id="164" name="Google Shape;164;p21"/>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1"/>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1"/>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1"/>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1"/>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 name="Google Shape;169;p21"/>
            <p:cNvGrpSpPr/>
            <p:nvPr/>
          </p:nvGrpSpPr>
          <p:grpSpPr>
            <a:xfrm>
              <a:off x="2228107" y="4309200"/>
              <a:ext cx="231600" cy="834300"/>
              <a:chOff x="2228107" y="4309200"/>
              <a:chExt cx="231600" cy="834300"/>
            </a:xfrm>
          </p:grpSpPr>
          <p:sp>
            <p:nvSpPr>
              <p:cNvPr id="170" name="Google Shape;170;p21"/>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1"/>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1"/>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1"/>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21"/>
            <p:cNvGrpSpPr/>
            <p:nvPr/>
          </p:nvGrpSpPr>
          <p:grpSpPr>
            <a:xfrm>
              <a:off x="2599462" y="4518900"/>
              <a:ext cx="231600" cy="624600"/>
              <a:chOff x="2599462" y="4518900"/>
              <a:chExt cx="231600" cy="624600"/>
            </a:xfrm>
          </p:grpSpPr>
          <p:sp>
            <p:nvSpPr>
              <p:cNvPr id="175" name="Google Shape;175;p21"/>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1"/>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1"/>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8" name="Google Shape;178;p21"/>
            <p:cNvGrpSpPr/>
            <p:nvPr/>
          </p:nvGrpSpPr>
          <p:grpSpPr>
            <a:xfrm>
              <a:off x="3342171" y="4099200"/>
              <a:ext cx="231600" cy="1044300"/>
              <a:chOff x="3342171" y="4099200"/>
              <a:chExt cx="231600" cy="1044300"/>
            </a:xfrm>
          </p:grpSpPr>
          <p:sp>
            <p:nvSpPr>
              <p:cNvPr id="179" name="Google Shape;179;p21"/>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1"/>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1"/>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1"/>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1"/>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 name="Google Shape;184;p21"/>
            <p:cNvGrpSpPr/>
            <p:nvPr/>
          </p:nvGrpSpPr>
          <p:grpSpPr>
            <a:xfrm>
              <a:off x="3713525" y="4309200"/>
              <a:ext cx="231600" cy="834300"/>
              <a:chOff x="3713525" y="4309200"/>
              <a:chExt cx="231600" cy="834300"/>
            </a:xfrm>
          </p:grpSpPr>
          <p:sp>
            <p:nvSpPr>
              <p:cNvPr id="185" name="Google Shape;185;p21"/>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1"/>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1"/>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1"/>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 name="Google Shape;189;p21"/>
            <p:cNvGrpSpPr/>
            <p:nvPr/>
          </p:nvGrpSpPr>
          <p:grpSpPr>
            <a:xfrm>
              <a:off x="1485398" y="4309200"/>
              <a:ext cx="231600" cy="834300"/>
              <a:chOff x="1485398" y="4309200"/>
              <a:chExt cx="231600" cy="834300"/>
            </a:xfrm>
          </p:grpSpPr>
          <p:sp>
            <p:nvSpPr>
              <p:cNvPr id="190" name="Google Shape;190;p21"/>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1"/>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1"/>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1"/>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4" name="Google Shape;194;p21"/>
            <p:cNvGrpSpPr/>
            <p:nvPr/>
          </p:nvGrpSpPr>
          <p:grpSpPr>
            <a:xfrm>
              <a:off x="4084879" y="4518900"/>
              <a:ext cx="231600" cy="624600"/>
              <a:chOff x="4084879" y="4518900"/>
              <a:chExt cx="231600" cy="624600"/>
            </a:xfrm>
          </p:grpSpPr>
          <p:sp>
            <p:nvSpPr>
              <p:cNvPr id="195" name="Google Shape;195;p21"/>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1"/>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1"/>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21"/>
            <p:cNvGrpSpPr/>
            <p:nvPr/>
          </p:nvGrpSpPr>
          <p:grpSpPr>
            <a:xfrm>
              <a:off x="2970816" y="4309200"/>
              <a:ext cx="231600" cy="834300"/>
              <a:chOff x="2970816" y="4309200"/>
              <a:chExt cx="231600" cy="834300"/>
            </a:xfrm>
          </p:grpSpPr>
          <p:sp>
            <p:nvSpPr>
              <p:cNvPr id="199" name="Google Shape;199;p21"/>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1"/>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1"/>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1"/>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Google Shape;203;p21"/>
            <p:cNvGrpSpPr/>
            <p:nvPr/>
          </p:nvGrpSpPr>
          <p:grpSpPr>
            <a:xfrm>
              <a:off x="4456234" y="4309200"/>
              <a:ext cx="231600" cy="834300"/>
              <a:chOff x="4456234" y="4309200"/>
              <a:chExt cx="231600" cy="834300"/>
            </a:xfrm>
          </p:grpSpPr>
          <p:sp>
            <p:nvSpPr>
              <p:cNvPr id="204" name="Google Shape;204;p21"/>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1"/>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1"/>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1"/>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8" name="Google Shape;208;p21"/>
            <p:cNvGrpSpPr/>
            <p:nvPr/>
          </p:nvGrpSpPr>
          <p:grpSpPr>
            <a:xfrm>
              <a:off x="4827588" y="4099200"/>
              <a:ext cx="231600" cy="1044300"/>
              <a:chOff x="4827588" y="4099200"/>
              <a:chExt cx="231600" cy="1044300"/>
            </a:xfrm>
          </p:grpSpPr>
          <p:sp>
            <p:nvSpPr>
              <p:cNvPr id="209" name="Google Shape;209;p21"/>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1"/>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1"/>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1"/>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1"/>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4" name="Google Shape;214;p21"/>
            <p:cNvGrpSpPr/>
            <p:nvPr/>
          </p:nvGrpSpPr>
          <p:grpSpPr>
            <a:xfrm>
              <a:off x="5198943" y="4309200"/>
              <a:ext cx="231600" cy="834300"/>
              <a:chOff x="5198943" y="4309200"/>
              <a:chExt cx="231600" cy="834300"/>
            </a:xfrm>
          </p:grpSpPr>
          <p:sp>
            <p:nvSpPr>
              <p:cNvPr id="215" name="Google Shape;215;p21"/>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1"/>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1"/>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1"/>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21"/>
            <p:cNvGrpSpPr/>
            <p:nvPr/>
          </p:nvGrpSpPr>
          <p:grpSpPr>
            <a:xfrm>
              <a:off x="5570297" y="4518900"/>
              <a:ext cx="231600" cy="624600"/>
              <a:chOff x="5570297" y="4518900"/>
              <a:chExt cx="231600" cy="624600"/>
            </a:xfrm>
          </p:grpSpPr>
          <p:sp>
            <p:nvSpPr>
              <p:cNvPr id="220" name="Google Shape;220;p21"/>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1"/>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1"/>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 name="Google Shape;223;p21"/>
            <p:cNvGrpSpPr/>
            <p:nvPr/>
          </p:nvGrpSpPr>
          <p:grpSpPr>
            <a:xfrm>
              <a:off x="5941652" y="4309200"/>
              <a:ext cx="231600" cy="834300"/>
              <a:chOff x="5941652" y="4309200"/>
              <a:chExt cx="231600" cy="834300"/>
            </a:xfrm>
          </p:grpSpPr>
          <p:sp>
            <p:nvSpPr>
              <p:cNvPr id="224" name="Google Shape;224;p21"/>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1"/>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1"/>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1"/>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 name="Google Shape;228;p21"/>
            <p:cNvGrpSpPr/>
            <p:nvPr/>
          </p:nvGrpSpPr>
          <p:grpSpPr>
            <a:xfrm>
              <a:off x="6313006" y="4099200"/>
              <a:ext cx="231600" cy="1044300"/>
              <a:chOff x="6313006" y="4099200"/>
              <a:chExt cx="231600" cy="1044300"/>
            </a:xfrm>
          </p:grpSpPr>
          <p:sp>
            <p:nvSpPr>
              <p:cNvPr id="229" name="Google Shape;229;p21"/>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1"/>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1"/>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1"/>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1"/>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4" name="Google Shape;234;p21"/>
            <p:cNvGrpSpPr/>
            <p:nvPr/>
          </p:nvGrpSpPr>
          <p:grpSpPr>
            <a:xfrm>
              <a:off x="6684361" y="4309200"/>
              <a:ext cx="231600" cy="834300"/>
              <a:chOff x="6684361" y="4309200"/>
              <a:chExt cx="231600" cy="834300"/>
            </a:xfrm>
          </p:grpSpPr>
          <p:sp>
            <p:nvSpPr>
              <p:cNvPr id="235" name="Google Shape;235;p21"/>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1"/>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1"/>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1"/>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9" name="Google Shape;239;p21"/>
            <p:cNvGrpSpPr/>
            <p:nvPr/>
          </p:nvGrpSpPr>
          <p:grpSpPr>
            <a:xfrm>
              <a:off x="7055715" y="4518900"/>
              <a:ext cx="231600" cy="624600"/>
              <a:chOff x="7055715" y="4518900"/>
              <a:chExt cx="231600" cy="624600"/>
            </a:xfrm>
          </p:grpSpPr>
          <p:sp>
            <p:nvSpPr>
              <p:cNvPr id="240" name="Google Shape;240;p21"/>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1"/>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1"/>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3" name="Google Shape;243;p21"/>
            <p:cNvGrpSpPr/>
            <p:nvPr/>
          </p:nvGrpSpPr>
          <p:grpSpPr>
            <a:xfrm>
              <a:off x="7798424" y="4099200"/>
              <a:ext cx="231600" cy="1044300"/>
              <a:chOff x="7798424" y="4099200"/>
              <a:chExt cx="231600" cy="1044300"/>
            </a:xfrm>
          </p:grpSpPr>
          <p:sp>
            <p:nvSpPr>
              <p:cNvPr id="244" name="Google Shape;244;p21"/>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1"/>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1"/>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1"/>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1"/>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9" name="Google Shape;249;p21"/>
            <p:cNvGrpSpPr/>
            <p:nvPr/>
          </p:nvGrpSpPr>
          <p:grpSpPr>
            <a:xfrm>
              <a:off x="8169779" y="4309200"/>
              <a:ext cx="231600" cy="834300"/>
              <a:chOff x="8169779" y="4309200"/>
              <a:chExt cx="231600" cy="834300"/>
            </a:xfrm>
          </p:grpSpPr>
          <p:sp>
            <p:nvSpPr>
              <p:cNvPr id="250" name="Google Shape;250;p21"/>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1"/>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1"/>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1"/>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21"/>
            <p:cNvGrpSpPr/>
            <p:nvPr/>
          </p:nvGrpSpPr>
          <p:grpSpPr>
            <a:xfrm>
              <a:off x="7427070" y="4309200"/>
              <a:ext cx="231600" cy="834300"/>
              <a:chOff x="7427070" y="4309200"/>
              <a:chExt cx="231600" cy="834300"/>
            </a:xfrm>
          </p:grpSpPr>
          <p:sp>
            <p:nvSpPr>
              <p:cNvPr id="255" name="Google Shape;255;p21"/>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1"/>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1"/>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1"/>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21"/>
            <p:cNvGrpSpPr/>
            <p:nvPr/>
          </p:nvGrpSpPr>
          <p:grpSpPr>
            <a:xfrm>
              <a:off x="8541133" y="4518900"/>
              <a:ext cx="231600" cy="624600"/>
              <a:chOff x="8541133" y="4518900"/>
              <a:chExt cx="231600" cy="624600"/>
            </a:xfrm>
          </p:grpSpPr>
          <p:sp>
            <p:nvSpPr>
              <p:cNvPr id="260" name="Google Shape;260;p21"/>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1"/>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1"/>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3" name="Google Shape;263;p21"/>
            <p:cNvGrpSpPr/>
            <p:nvPr/>
          </p:nvGrpSpPr>
          <p:grpSpPr>
            <a:xfrm>
              <a:off x="8912488" y="4309200"/>
              <a:ext cx="231600" cy="834300"/>
              <a:chOff x="8912488" y="4309200"/>
              <a:chExt cx="231600" cy="834300"/>
            </a:xfrm>
          </p:grpSpPr>
          <p:sp>
            <p:nvSpPr>
              <p:cNvPr id="264" name="Google Shape;264;p21"/>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1"/>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1"/>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1"/>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68" name="Google Shape;268;p21"/>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21"/>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0"/>
              </a:spcBef>
              <a:spcAft>
                <a:spcPts val="0"/>
              </a:spcAft>
              <a:buClr>
                <a:schemeClr val="lt1"/>
              </a:buClr>
              <a:buSzPts val="1100"/>
              <a:buChar char="○"/>
              <a:defRPr>
                <a:solidFill>
                  <a:schemeClr val="lt1"/>
                </a:solidFill>
              </a:defRPr>
            </a:lvl2pPr>
            <a:lvl3pPr marL="1371600" lvl="2" indent="-298450" algn="ctr">
              <a:lnSpc>
                <a:spcPct val="115000"/>
              </a:lnSpc>
              <a:spcBef>
                <a:spcPts val="0"/>
              </a:spcBef>
              <a:spcAft>
                <a:spcPts val="0"/>
              </a:spcAft>
              <a:buClr>
                <a:schemeClr val="lt1"/>
              </a:buClr>
              <a:buSzPts val="1100"/>
              <a:buChar char="■"/>
              <a:defRPr>
                <a:solidFill>
                  <a:schemeClr val="lt1"/>
                </a:solidFill>
              </a:defRPr>
            </a:lvl3pPr>
            <a:lvl4pPr marL="1828800" lvl="3" indent="-298450" algn="ctr">
              <a:lnSpc>
                <a:spcPct val="115000"/>
              </a:lnSpc>
              <a:spcBef>
                <a:spcPts val="0"/>
              </a:spcBef>
              <a:spcAft>
                <a:spcPts val="0"/>
              </a:spcAft>
              <a:buClr>
                <a:schemeClr val="lt1"/>
              </a:buClr>
              <a:buSzPts val="1100"/>
              <a:buChar char="●"/>
              <a:defRPr>
                <a:solidFill>
                  <a:schemeClr val="lt1"/>
                </a:solidFill>
              </a:defRPr>
            </a:lvl4pPr>
            <a:lvl5pPr marL="2286000" lvl="4" indent="-298450" algn="ctr">
              <a:lnSpc>
                <a:spcPct val="115000"/>
              </a:lnSpc>
              <a:spcBef>
                <a:spcPts val="0"/>
              </a:spcBef>
              <a:spcAft>
                <a:spcPts val="0"/>
              </a:spcAft>
              <a:buClr>
                <a:schemeClr val="lt1"/>
              </a:buClr>
              <a:buSzPts val="1100"/>
              <a:buChar char="○"/>
              <a:defRPr>
                <a:solidFill>
                  <a:schemeClr val="lt1"/>
                </a:solidFill>
              </a:defRPr>
            </a:lvl5pPr>
            <a:lvl6pPr marL="2743200" lvl="5" indent="-298450" algn="ctr">
              <a:lnSpc>
                <a:spcPct val="115000"/>
              </a:lnSpc>
              <a:spcBef>
                <a:spcPts val="0"/>
              </a:spcBef>
              <a:spcAft>
                <a:spcPts val="0"/>
              </a:spcAft>
              <a:buClr>
                <a:schemeClr val="lt1"/>
              </a:buClr>
              <a:buSzPts val="1100"/>
              <a:buChar char="■"/>
              <a:defRPr>
                <a:solidFill>
                  <a:schemeClr val="lt1"/>
                </a:solidFill>
              </a:defRPr>
            </a:lvl6pPr>
            <a:lvl7pPr marL="3200400" lvl="6" indent="-298450" algn="ctr">
              <a:lnSpc>
                <a:spcPct val="115000"/>
              </a:lnSpc>
              <a:spcBef>
                <a:spcPts val="0"/>
              </a:spcBef>
              <a:spcAft>
                <a:spcPts val="0"/>
              </a:spcAft>
              <a:buClr>
                <a:schemeClr val="lt1"/>
              </a:buClr>
              <a:buSzPts val="1100"/>
              <a:buChar char="●"/>
              <a:defRPr>
                <a:solidFill>
                  <a:schemeClr val="lt1"/>
                </a:solidFill>
              </a:defRPr>
            </a:lvl7pPr>
            <a:lvl8pPr marL="3657600" lvl="7" indent="-298450" algn="ctr">
              <a:lnSpc>
                <a:spcPct val="115000"/>
              </a:lnSpc>
              <a:spcBef>
                <a:spcPts val="0"/>
              </a:spcBef>
              <a:spcAft>
                <a:spcPts val="0"/>
              </a:spcAft>
              <a:buClr>
                <a:schemeClr val="lt1"/>
              </a:buClr>
              <a:buSzPts val="1100"/>
              <a:buChar char="○"/>
              <a:defRPr>
                <a:solidFill>
                  <a:schemeClr val="lt1"/>
                </a:solidFill>
              </a:defRPr>
            </a:lvl8pPr>
            <a:lvl9pPr marL="4114800" lvl="8" indent="-298450" algn="ctr">
              <a:lnSpc>
                <a:spcPct val="115000"/>
              </a:lnSpc>
              <a:spcBef>
                <a:spcPts val="0"/>
              </a:spcBef>
              <a:spcAft>
                <a:spcPts val="0"/>
              </a:spcAft>
              <a:buClr>
                <a:schemeClr val="lt1"/>
              </a:buClr>
              <a:buSzPts val="1100"/>
              <a:buChar char="■"/>
              <a:defRPr>
                <a:solidFill>
                  <a:schemeClr val="lt1"/>
                </a:solidFill>
              </a:defRPr>
            </a:lvl9pPr>
          </a:lstStyle>
          <a:p>
            <a:endParaRPr/>
          </a:p>
        </p:txBody>
      </p:sp>
      <p:sp>
        <p:nvSpPr>
          <p:cNvPr id="270" name="Google Shape;270;p2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8" name="Google Shape;8;p1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ctrTitle"/>
          </p:nvPr>
        </p:nvSpPr>
        <p:spPr>
          <a:xfrm>
            <a:off x="619900" y="327956"/>
            <a:ext cx="4255500" cy="2794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en-US" sz="4200" dirty="0" smtClean="0"/>
              <a:t>SALES DATA ANALYSIS -REPORT</a:t>
            </a:r>
            <a:endParaRPr sz="4200" dirty="0"/>
          </a:p>
        </p:txBody>
      </p:sp>
      <p:sp>
        <p:nvSpPr>
          <p:cNvPr id="278" name="Google Shape;278;p1"/>
          <p:cNvSpPr txBox="1">
            <a:spLocks noGrp="1"/>
          </p:cNvSpPr>
          <p:nvPr>
            <p:ph type="subTitle" idx="1"/>
          </p:nvPr>
        </p:nvSpPr>
        <p:spPr>
          <a:xfrm>
            <a:off x="619900" y="3269725"/>
            <a:ext cx="4255500" cy="6954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en-US" dirty="0" smtClean="0"/>
              <a:t>BLOSSOM ACADEMY – MID COURSE PROJECT</a:t>
            </a:r>
            <a:endParaRPr dirty="0"/>
          </a:p>
        </p:txBody>
      </p:sp>
      <p:pic>
        <p:nvPicPr>
          <p:cNvPr id="279" name="Google Shape;279;p1"/>
          <p:cNvPicPr preferRelativeResize="0"/>
          <p:nvPr/>
        </p:nvPicPr>
        <p:blipFill rotWithShape="1">
          <a:blip r:embed="rId3">
            <a:alphaModFix/>
          </a:blip>
          <a:srcRect l="13192" t="10390" r="11804" b="9800"/>
          <a:stretch/>
        </p:blipFill>
        <p:spPr>
          <a:xfrm>
            <a:off x="5643550" y="596225"/>
            <a:ext cx="2041200" cy="2057400"/>
          </a:xfrm>
          <a:prstGeom prst="ellipse">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
          <p:cNvSpPr txBox="1">
            <a:spLocks noGrp="1"/>
          </p:cNvSpPr>
          <p:nvPr>
            <p:ph type="title"/>
          </p:nvPr>
        </p:nvSpPr>
        <p:spPr>
          <a:xfrm>
            <a:off x="1177553" y="237076"/>
            <a:ext cx="7498824" cy="538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1400" dirty="0" smtClean="0">
                <a:latin typeface="Georgia"/>
                <a:ea typeface="Georgia"/>
                <a:cs typeface="Georgia"/>
                <a:sym typeface="Georgia"/>
              </a:rPr>
              <a:t>The General Sales Performance of the various States – (10)   </a:t>
            </a:r>
            <a:endParaRPr sz="1400" dirty="0">
              <a:latin typeface="Georgia"/>
              <a:ea typeface="Georgia"/>
              <a:cs typeface="Georgia"/>
              <a:sym typeface="Georgia"/>
            </a:endParaRPr>
          </a:p>
        </p:txBody>
      </p:sp>
      <p:sp>
        <p:nvSpPr>
          <p:cNvPr id="351" name="Google Shape;351;p5"/>
          <p:cNvSpPr txBox="1">
            <a:spLocks noGrp="1"/>
          </p:cNvSpPr>
          <p:nvPr>
            <p:ph type="body" idx="1"/>
          </p:nvPr>
        </p:nvSpPr>
        <p:spPr>
          <a:xfrm>
            <a:off x="1363715" y="1127533"/>
            <a:ext cx="7126500" cy="3447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endParaRPr dirty="0"/>
          </a:p>
          <a:p>
            <a:pPr marL="0" lvl="0" indent="0" algn="l" rtl="0">
              <a:lnSpc>
                <a:spcPct val="115000"/>
              </a:lnSpc>
              <a:spcBef>
                <a:spcPts val="1200"/>
              </a:spcBef>
              <a:spcAft>
                <a:spcPts val="1200"/>
              </a:spcAft>
              <a:buSzPts val="1300"/>
              <a:buNone/>
            </a:pPr>
            <a:endParaRPr dirty="0"/>
          </a:p>
        </p:txBody>
      </p:sp>
      <p:sp>
        <p:nvSpPr>
          <p:cNvPr id="4" name="TextBox 3"/>
          <p:cNvSpPr txBox="1"/>
          <p:nvPr/>
        </p:nvSpPr>
        <p:spPr>
          <a:xfrm>
            <a:off x="644914" y="4418726"/>
            <a:ext cx="7845300" cy="461665"/>
          </a:xfrm>
          <a:prstGeom prst="rect">
            <a:avLst/>
          </a:prstGeom>
          <a:noFill/>
          <a:ln>
            <a:noFill/>
          </a:ln>
        </p:spPr>
        <p:txBody>
          <a:bodyPr wrap="square" rtlCol="0">
            <a:spAutoFit/>
          </a:bodyPr>
          <a:lstStyle/>
          <a:p>
            <a:r>
              <a:rPr lang="en-US" sz="1200" dirty="0" smtClean="0"/>
              <a:t>The graph above highlights on the states with the highest Sales. Generally, hence that can also Influence the directors on where to focus on, as States are concerned.</a:t>
            </a:r>
            <a:endParaRPr lang="en-US" sz="1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553" y="1204157"/>
            <a:ext cx="5031458" cy="302100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674" y="1127533"/>
            <a:ext cx="2286319" cy="2810267"/>
          </a:xfrm>
          <a:prstGeom prst="rect">
            <a:avLst/>
          </a:prstGeom>
        </p:spPr>
      </p:pic>
    </p:spTree>
    <p:extLst>
      <p:ext uri="{BB962C8B-B14F-4D97-AF65-F5344CB8AC3E}">
        <p14:creationId xmlns:p14="http://schemas.microsoft.com/office/powerpoint/2010/main" val="3405663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
          <p:cNvSpPr txBox="1">
            <a:spLocks noGrp="1"/>
          </p:cNvSpPr>
          <p:nvPr>
            <p:ph type="title"/>
          </p:nvPr>
        </p:nvSpPr>
        <p:spPr>
          <a:xfrm>
            <a:off x="1051034" y="240883"/>
            <a:ext cx="7047274" cy="538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1400" dirty="0" smtClean="0">
                <a:latin typeface="Georgia"/>
                <a:ea typeface="Georgia"/>
                <a:cs typeface="Georgia"/>
                <a:sym typeface="Georgia"/>
              </a:rPr>
              <a:t>Trend of Sales over the year</a:t>
            </a:r>
            <a:endParaRPr sz="1400" dirty="0">
              <a:latin typeface="Georgia"/>
              <a:ea typeface="Georgia"/>
              <a:cs typeface="Georgia"/>
              <a:sym typeface="Georgia"/>
            </a:endParaRPr>
          </a:p>
        </p:txBody>
      </p:sp>
      <p:sp>
        <p:nvSpPr>
          <p:cNvPr id="351" name="Google Shape;351;p5"/>
          <p:cNvSpPr txBox="1">
            <a:spLocks noGrp="1"/>
          </p:cNvSpPr>
          <p:nvPr>
            <p:ph type="body" idx="1"/>
          </p:nvPr>
        </p:nvSpPr>
        <p:spPr>
          <a:xfrm>
            <a:off x="1363715" y="1127533"/>
            <a:ext cx="7126500" cy="3447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endParaRPr dirty="0"/>
          </a:p>
          <a:p>
            <a:pPr marL="0" lvl="0" indent="0" algn="l" rtl="0">
              <a:lnSpc>
                <a:spcPct val="115000"/>
              </a:lnSpc>
              <a:spcBef>
                <a:spcPts val="1200"/>
              </a:spcBef>
              <a:spcAft>
                <a:spcPts val="1200"/>
              </a:spcAft>
              <a:buSzPts val="1300"/>
              <a:buNone/>
            </a:pP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145" y="1285333"/>
            <a:ext cx="5674269" cy="32901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414" y="1269829"/>
            <a:ext cx="2514951" cy="3163307"/>
          </a:xfrm>
          <a:prstGeom prst="rect">
            <a:avLst/>
          </a:prstGeom>
        </p:spPr>
      </p:pic>
    </p:spTree>
    <p:extLst>
      <p:ext uri="{BB962C8B-B14F-4D97-AF65-F5344CB8AC3E}">
        <p14:creationId xmlns:p14="http://schemas.microsoft.com/office/powerpoint/2010/main" val="2420290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
          <p:cNvSpPr txBox="1">
            <a:spLocks noGrp="1"/>
          </p:cNvSpPr>
          <p:nvPr>
            <p:ph type="title"/>
          </p:nvPr>
        </p:nvSpPr>
        <p:spPr>
          <a:xfrm>
            <a:off x="1051034" y="240883"/>
            <a:ext cx="7047274" cy="538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1400" dirty="0" smtClean="0">
                <a:latin typeface="Georgia"/>
                <a:ea typeface="Georgia"/>
                <a:cs typeface="Georgia"/>
                <a:sym typeface="Georgia"/>
              </a:rPr>
              <a:t>Dominating Product Categories per Market</a:t>
            </a:r>
            <a:br>
              <a:rPr lang="en-US" sz="1400" dirty="0" smtClean="0">
                <a:latin typeface="Georgia"/>
                <a:ea typeface="Georgia"/>
                <a:cs typeface="Georgia"/>
                <a:sym typeface="Georgia"/>
              </a:rPr>
            </a:br>
            <a:endParaRPr sz="1400" dirty="0">
              <a:latin typeface="Georgia"/>
              <a:ea typeface="Georgia"/>
              <a:cs typeface="Georgia"/>
              <a:sym typeface="Georgia"/>
            </a:endParaRPr>
          </a:p>
        </p:txBody>
      </p:sp>
      <p:sp>
        <p:nvSpPr>
          <p:cNvPr id="351" name="Google Shape;351;p5"/>
          <p:cNvSpPr txBox="1">
            <a:spLocks noGrp="1"/>
          </p:cNvSpPr>
          <p:nvPr>
            <p:ph type="body" idx="1"/>
          </p:nvPr>
        </p:nvSpPr>
        <p:spPr>
          <a:xfrm>
            <a:off x="1363715" y="1127533"/>
            <a:ext cx="7126500" cy="3447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endParaRPr dirty="0"/>
          </a:p>
          <a:p>
            <a:pPr marL="0" lvl="0" indent="0" algn="l" rtl="0">
              <a:lnSpc>
                <a:spcPct val="115000"/>
              </a:lnSpc>
              <a:spcBef>
                <a:spcPts val="1200"/>
              </a:spcBef>
              <a:spcAft>
                <a:spcPts val="1200"/>
              </a:spcAft>
              <a:buSzPts val="1300"/>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889" y="909519"/>
            <a:ext cx="7173326" cy="4039164"/>
          </a:xfrm>
          <a:prstGeom prst="rect">
            <a:avLst/>
          </a:prstGeom>
        </p:spPr>
      </p:pic>
      <p:sp>
        <p:nvSpPr>
          <p:cNvPr id="3" name="Rectangle 2"/>
          <p:cNvSpPr/>
          <p:nvPr/>
        </p:nvSpPr>
        <p:spPr>
          <a:xfrm>
            <a:off x="2438400" y="2511972"/>
            <a:ext cx="346841" cy="2186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25310" y="2795752"/>
            <a:ext cx="346841" cy="18410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12221" y="2017985"/>
            <a:ext cx="346841" cy="26187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58304" y="2417379"/>
            <a:ext cx="346841" cy="2219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68765" y="1282263"/>
            <a:ext cx="346841" cy="33545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79226" y="1418896"/>
            <a:ext cx="346841" cy="3217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499130" y="2270234"/>
            <a:ext cx="346841" cy="23665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438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
          <p:cNvSpPr txBox="1">
            <a:spLocks noGrp="1"/>
          </p:cNvSpPr>
          <p:nvPr>
            <p:ph type="title"/>
          </p:nvPr>
        </p:nvSpPr>
        <p:spPr>
          <a:xfrm>
            <a:off x="1051034" y="240883"/>
            <a:ext cx="7047274" cy="538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1400" dirty="0" smtClean="0">
                <a:latin typeface="Georgia"/>
                <a:ea typeface="Georgia"/>
                <a:cs typeface="Georgia"/>
                <a:sym typeface="Georgia"/>
              </a:rPr>
              <a:t>Order Priorities with highest Sales</a:t>
            </a:r>
            <a:br>
              <a:rPr lang="en-US" sz="1400" dirty="0" smtClean="0">
                <a:latin typeface="Georgia"/>
                <a:ea typeface="Georgia"/>
                <a:cs typeface="Georgia"/>
                <a:sym typeface="Georgia"/>
              </a:rPr>
            </a:br>
            <a:endParaRPr sz="1400" dirty="0">
              <a:latin typeface="Georgia"/>
              <a:ea typeface="Georgia"/>
              <a:cs typeface="Georgia"/>
              <a:sym typeface="Georgia"/>
            </a:endParaRPr>
          </a:p>
        </p:txBody>
      </p:sp>
      <p:sp>
        <p:nvSpPr>
          <p:cNvPr id="351" name="Google Shape;351;p5"/>
          <p:cNvSpPr txBox="1">
            <a:spLocks noGrp="1"/>
          </p:cNvSpPr>
          <p:nvPr>
            <p:ph type="body" idx="1"/>
          </p:nvPr>
        </p:nvSpPr>
        <p:spPr>
          <a:xfrm>
            <a:off x="1363715" y="1127533"/>
            <a:ext cx="7126500" cy="3447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endParaRPr dirty="0"/>
          </a:p>
          <a:p>
            <a:pPr marL="0" lvl="0" indent="0" algn="l" rtl="0">
              <a:lnSpc>
                <a:spcPct val="115000"/>
              </a:lnSpc>
              <a:spcBef>
                <a:spcPts val="1200"/>
              </a:spcBef>
              <a:spcAft>
                <a:spcPts val="1200"/>
              </a:spcAft>
              <a:buSzPts val="1300"/>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093" y="779383"/>
            <a:ext cx="5701155" cy="3709843"/>
          </a:xfrm>
          <a:prstGeom prst="rect">
            <a:avLst/>
          </a:prstGeom>
        </p:spPr>
      </p:pic>
    </p:spTree>
    <p:extLst>
      <p:ext uri="{BB962C8B-B14F-4D97-AF65-F5344CB8AC3E}">
        <p14:creationId xmlns:p14="http://schemas.microsoft.com/office/powerpoint/2010/main" val="3196833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
          <p:cNvSpPr txBox="1">
            <a:spLocks noGrp="1"/>
          </p:cNvSpPr>
          <p:nvPr>
            <p:ph type="title"/>
          </p:nvPr>
        </p:nvSpPr>
        <p:spPr>
          <a:xfrm>
            <a:off x="1051034" y="240883"/>
            <a:ext cx="7047274" cy="538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1400" dirty="0" smtClean="0">
                <a:latin typeface="Georgia"/>
                <a:ea typeface="Georgia"/>
                <a:cs typeface="Georgia"/>
                <a:sym typeface="Georgia"/>
              </a:rPr>
              <a:t>Top 10 Customers </a:t>
            </a:r>
            <a:br>
              <a:rPr lang="en-US" sz="1400" dirty="0" smtClean="0">
                <a:latin typeface="Georgia"/>
                <a:ea typeface="Georgia"/>
                <a:cs typeface="Georgia"/>
                <a:sym typeface="Georgia"/>
              </a:rPr>
            </a:br>
            <a:endParaRPr sz="1400" dirty="0">
              <a:latin typeface="Georgia"/>
              <a:ea typeface="Georgia"/>
              <a:cs typeface="Georgia"/>
              <a:sym typeface="Georgia"/>
            </a:endParaRPr>
          </a:p>
        </p:txBody>
      </p:sp>
      <p:sp>
        <p:nvSpPr>
          <p:cNvPr id="351" name="Google Shape;351;p5"/>
          <p:cNvSpPr txBox="1">
            <a:spLocks noGrp="1"/>
          </p:cNvSpPr>
          <p:nvPr>
            <p:ph type="body" idx="1"/>
          </p:nvPr>
        </p:nvSpPr>
        <p:spPr>
          <a:xfrm>
            <a:off x="1363715" y="1127533"/>
            <a:ext cx="7126500" cy="3447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endParaRPr dirty="0"/>
          </a:p>
          <a:p>
            <a:pPr marL="0" lvl="0" indent="0" algn="l" rtl="0">
              <a:lnSpc>
                <a:spcPct val="115000"/>
              </a:lnSpc>
              <a:spcBef>
                <a:spcPts val="1200"/>
              </a:spcBef>
              <a:spcAft>
                <a:spcPts val="1200"/>
              </a:spcAft>
              <a:buSzPts val="1300"/>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34" y="933486"/>
            <a:ext cx="7183241" cy="3835994"/>
          </a:xfrm>
          <a:prstGeom prst="rect">
            <a:avLst/>
          </a:prstGeom>
        </p:spPr>
      </p:pic>
    </p:spTree>
    <p:extLst>
      <p:ext uri="{BB962C8B-B14F-4D97-AF65-F5344CB8AC3E}">
        <p14:creationId xmlns:p14="http://schemas.microsoft.com/office/powerpoint/2010/main" val="5388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9"/>
          <p:cNvSpPr txBox="1">
            <a:spLocks noGrp="1"/>
          </p:cNvSpPr>
          <p:nvPr>
            <p:ph type="title"/>
          </p:nvPr>
        </p:nvSpPr>
        <p:spPr>
          <a:xfrm>
            <a:off x="1223075" y="0"/>
            <a:ext cx="7030500" cy="647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tr-TR" sz="3500"/>
              <a:t>CONCLUSION</a:t>
            </a:r>
            <a:endParaRPr sz="3500"/>
          </a:p>
        </p:txBody>
      </p:sp>
      <p:sp>
        <p:nvSpPr>
          <p:cNvPr id="385" name="Google Shape;385;p9"/>
          <p:cNvSpPr txBox="1"/>
          <p:nvPr/>
        </p:nvSpPr>
        <p:spPr>
          <a:xfrm>
            <a:off x="304950" y="647100"/>
            <a:ext cx="8534100" cy="436424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dirty="0" smtClean="0">
                <a:latin typeface="Nunito"/>
                <a:ea typeface="Nunito"/>
                <a:cs typeface="Nunito"/>
                <a:sym typeface="Nunito"/>
              </a:rPr>
              <a:t>The main basics of my Analysis made on the Marketing data were focused on 4 main Factors;</a:t>
            </a:r>
            <a:endParaRPr sz="1400" b="0" i="0" u="none" strike="noStrike" cap="none" dirty="0">
              <a:solidFill>
                <a:srgbClr val="000000"/>
              </a:solidFill>
              <a:latin typeface="Nunito"/>
              <a:ea typeface="Nunito"/>
              <a:cs typeface="Nunito"/>
              <a:sym typeface="Nunito"/>
            </a:endParaRPr>
          </a:p>
          <a:p>
            <a:pPr marL="457200" marR="0" lvl="0" indent="-317500" algn="l" rtl="0">
              <a:lnSpc>
                <a:spcPct val="115000"/>
              </a:lnSpc>
              <a:spcBef>
                <a:spcPts val="0"/>
              </a:spcBef>
              <a:spcAft>
                <a:spcPts val="0"/>
              </a:spcAft>
              <a:buClr>
                <a:srgbClr val="000000"/>
              </a:buClr>
              <a:buSzPts val="1400"/>
              <a:buFont typeface="Nunito"/>
              <a:buAutoNum type="arabicPeriod"/>
            </a:pPr>
            <a:r>
              <a:rPr lang="en-US" sz="1400" b="1" i="0" u="none" strike="noStrike" cap="none" dirty="0" smtClean="0">
                <a:solidFill>
                  <a:srgbClr val="000000"/>
                </a:solidFill>
                <a:latin typeface="Nunito"/>
                <a:ea typeface="Nunito"/>
                <a:cs typeface="Nunito"/>
                <a:sym typeface="Nunito"/>
              </a:rPr>
              <a:t>Various Markets and their corresponding Sales.</a:t>
            </a:r>
            <a:endParaRPr sz="1400" b="1" i="0" u="none" strike="noStrike" cap="none" dirty="0">
              <a:solidFill>
                <a:srgbClr val="000000"/>
              </a:solidFill>
              <a:latin typeface="Nunito"/>
              <a:ea typeface="Nunito"/>
              <a:cs typeface="Nunito"/>
              <a:sym typeface="Nunito"/>
            </a:endParaRPr>
          </a:p>
          <a:p>
            <a:pPr marL="457200" marR="0" lvl="0" indent="-317500" algn="l" rtl="0">
              <a:lnSpc>
                <a:spcPct val="115000"/>
              </a:lnSpc>
              <a:spcBef>
                <a:spcPts val="0"/>
              </a:spcBef>
              <a:spcAft>
                <a:spcPts val="0"/>
              </a:spcAft>
              <a:buClr>
                <a:srgbClr val="000000"/>
              </a:buClr>
              <a:buSzPts val="1400"/>
              <a:buFont typeface="Nunito"/>
              <a:buAutoNum type="arabicPeriod"/>
            </a:pPr>
            <a:r>
              <a:rPr lang="en-US" sz="1400" b="1" i="0" u="none" strike="noStrike" cap="none" dirty="0" smtClean="0">
                <a:solidFill>
                  <a:srgbClr val="000000"/>
                </a:solidFill>
                <a:latin typeface="Nunito"/>
                <a:ea typeface="Nunito"/>
                <a:cs typeface="Nunito"/>
                <a:sym typeface="Nunito"/>
              </a:rPr>
              <a:t>Analysis on Canadian Market.</a:t>
            </a:r>
            <a:endParaRPr sz="1400" b="1" i="0" u="none" strike="noStrike" cap="none" dirty="0">
              <a:solidFill>
                <a:srgbClr val="000000"/>
              </a:solidFill>
              <a:latin typeface="Nunito"/>
              <a:ea typeface="Nunito"/>
              <a:cs typeface="Nunito"/>
              <a:sym typeface="Nunito"/>
            </a:endParaRPr>
          </a:p>
          <a:p>
            <a:pPr marL="457200" marR="0" lvl="0" indent="-317500" algn="l" rtl="0">
              <a:lnSpc>
                <a:spcPct val="115000"/>
              </a:lnSpc>
              <a:spcBef>
                <a:spcPts val="0"/>
              </a:spcBef>
              <a:spcAft>
                <a:spcPts val="0"/>
              </a:spcAft>
              <a:buClr>
                <a:srgbClr val="000000"/>
              </a:buClr>
              <a:buSzPts val="1400"/>
              <a:buFont typeface="Nunito"/>
              <a:buAutoNum type="arabicPeriod"/>
            </a:pPr>
            <a:r>
              <a:rPr lang="en-US" sz="1400" b="1" i="0" u="none" strike="noStrike" cap="none" dirty="0" smtClean="0">
                <a:solidFill>
                  <a:srgbClr val="000000"/>
                </a:solidFill>
                <a:latin typeface="Nunito"/>
                <a:ea typeface="Nunito"/>
                <a:cs typeface="Nunito"/>
                <a:sym typeface="Nunito"/>
              </a:rPr>
              <a:t>Discounted products and their effect on sales.</a:t>
            </a:r>
          </a:p>
          <a:p>
            <a:pPr marL="457200" marR="0" lvl="0" indent="-317500" algn="l" rtl="0">
              <a:lnSpc>
                <a:spcPct val="115000"/>
              </a:lnSpc>
              <a:spcBef>
                <a:spcPts val="0"/>
              </a:spcBef>
              <a:spcAft>
                <a:spcPts val="0"/>
              </a:spcAft>
              <a:buClr>
                <a:srgbClr val="000000"/>
              </a:buClr>
              <a:buSzPts val="1400"/>
              <a:buFont typeface="Nunito"/>
              <a:buAutoNum type="arabicPeriod"/>
            </a:pPr>
            <a:r>
              <a:rPr lang="en-US" b="1" dirty="0" smtClean="0">
                <a:latin typeface="Nunito"/>
                <a:ea typeface="Nunito"/>
                <a:cs typeface="Nunito"/>
                <a:sym typeface="Nunito"/>
              </a:rPr>
              <a:t>Correlation between Shipping cost and sales.</a:t>
            </a:r>
          </a:p>
          <a:p>
            <a:pPr marL="45720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Nunito"/>
              <a:ea typeface="Nunito"/>
              <a:cs typeface="Nunito"/>
              <a:sym typeface="Nunito"/>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dirty="0" smtClean="0">
                <a:solidFill>
                  <a:srgbClr val="000000"/>
                </a:solidFill>
                <a:latin typeface="Nunito"/>
                <a:ea typeface="Nunito"/>
                <a:cs typeface="Nunito"/>
                <a:sym typeface="Nunito"/>
              </a:rPr>
              <a:t>Per the Analysis made, I noticed that, </a:t>
            </a:r>
            <a:r>
              <a:rPr lang="en-US" sz="1400" b="1" i="0" u="none" strike="noStrike" cap="none" dirty="0" smtClean="0">
                <a:solidFill>
                  <a:srgbClr val="000000"/>
                </a:solidFill>
                <a:latin typeface="Nunito"/>
                <a:ea typeface="Nunito"/>
                <a:cs typeface="Nunito"/>
                <a:sym typeface="Nunito"/>
              </a:rPr>
              <a:t>Sales </a:t>
            </a:r>
            <a:r>
              <a:rPr lang="en-US" sz="1400" b="0" i="0" u="none" strike="noStrike" cap="none" dirty="0" smtClean="0">
                <a:solidFill>
                  <a:srgbClr val="000000"/>
                </a:solidFill>
                <a:latin typeface="Nunito"/>
                <a:ea typeface="Nunito"/>
                <a:cs typeface="Nunito"/>
                <a:sym typeface="Nunito"/>
              </a:rPr>
              <a:t>in the </a:t>
            </a:r>
            <a:r>
              <a:rPr lang="en-US" sz="1400" b="1" i="0" u="none" strike="noStrike" cap="none" dirty="0" smtClean="0">
                <a:solidFill>
                  <a:srgbClr val="000000"/>
                </a:solidFill>
                <a:latin typeface="Nunito"/>
                <a:ea typeface="Nunito"/>
                <a:cs typeface="Nunito"/>
                <a:sym typeface="Nunito"/>
              </a:rPr>
              <a:t>APAC market </a:t>
            </a:r>
            <a:r>
              <a:rPr lang="en-US" dirty="0" smtClean="0">
                <a:latin typeface="Nunito"/>
                <a:ea typeface="Nunito"/>
                <a:cs typeface="Nunito"/>
                <a:sym typeface="Nunito"/>
              </a:rPr>
              <a:t>are very high as compared to the other markets, but the Canadian market’s sales yielded more profit even with less sales made, hence the main focus with respect to the market for the company should be the </a:t>
            </a:r>
            <a:r>
              <a:rPr lang="en-US" b="1" dirty="0" smtClean="0">
                <a:latin typeface="Nunito"/>
                <a:ea typeface="Nunito"/>
                <a:cs typeface="Nunito"/>
                <a:sym typeface="Nunito"/>
              </a:rPr>
              <a:t>Canadian Market</a:t>
            </a:r>
            <a:r>
              <a:rPr lang="en-US" dirty="0" smtClean="0">
                <a:latin typeface="Nunito"/>
                <a:ea typeface="Nunito"/>
                <a:cs typeface="Nunito"/>
                <a:sym typeface="Nunito"/>
              </a:rPr>
              <a:t>. An Increase in the sales of the Canadian Market will yield lots of profit for the company.</a:t>
            </a:r>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Nunito"/>
              <a:ea typeface="Nunito"/>
              <a:cs typeface="Nunito"/>
              <a:sym typeface="Nunito"/>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dirty="0" smtClean="0">
                <a:solidFill>
                  <a:srgbClr val="000000"/>
                </a:solidFill>
                <a:latin typeface="Nunito"/>
                <a:ea typeface="Nunito"/>
                <a:cs typeface="Nunito"/>
                <a:sym typeface="Nunito"/>
              </a:rPr>
              <a:t>I personally also realized that, the </a:t>
            </a:r>
            <a:r>
              <a:rPr lang="en-US" sz="1400" b="1" i="0" u="none" strike="noStrike" cap="none" dirty="0" smtClean="0">
                <a:solidFill>
                  <a:srgbClr val="000000"/>
                </a:solidFill>
                <a:latin typeface="Nunito"/>
                <a:ea typeface="Nunito"/>
                <a:cs typeface="Nunito"/>
                <a:sym typeface="Nunito"/>
              </a:rPr>
              <a:t>Tables Sub-Category </a:t>
            </a:r>
            <a:r>
              <a:rPr lang="en-US" sz="1400" b="0" i="0" u="none" strike="noStrike" cap="none" dirty="0" smtClean="0">
                <a:solidFill>
                  <a:srgbClr val="000000"/>
                </a:solidFill>
                <a:latin typeface="Nunito"/>
                <a:ea typeface="Nunito"/>
                <a:cs typeface="Nunito"/>
                <a:sym typeface="Nunito"/>
              </a:rPr>
              <a:t>is highly discounted, but not really yielding profit, meaning the company must review the discount on that, but increase the discount rate for </a:t>
            </a:r>
            <a:r>
              <a:rPr lang="en-US" sz="1400" b="1" i="0" u="none" strike="noStrike" cap="none" dirty="0" smtClean="0">
                <a:solidFill>
                  <a:srgbClr val="000000"/>
                </a:solidFill>
                <a:latin typeface="Nunito"/>
                <a:ea typeface="Nunito"/>
                <a:cs typeface="Nunito"/>
                <a:sym typeface="Nunito"/>
              </a:rPr>
              <a:t>Copiers Sub-Category,</a:t>
            </a:r>
            <a:r>
              <a:rPr lang="en-US" sz="1400" i="0" u="none" strike="noStrike" cap="none" dirty="0" smtClean="0">
                <a:solidFill>
                  <a:srgbClr val="000000"/>
                </a:solidFill>
                <a:latin typeface="Nunito"/>
                <a:ea typeface="Nunito"/>
                <a:cs typeface="Nunito"/>
                <a:sym typeface="Nunito"/>
              </a:rPr>
              <a:t> because even though the discount is low, it’s still attracting much profit than the others.</a:t>
            </a:r>
          </a:p>
          <a:p>
            <a:pPr marL="0" marR="0" lvl="0" indent="0" algn="l" rtl="0">
              <a:lnSpc>
                <a:spcPct val="115000"/>
              </a:lnSpc>
              <a:spcBef>
                <a:spcPts val="0"/>
              </a:spcBef>
              <a:spcAft>
                <a:spcPts val="0"/>
              </a:spcAft>
              <a:buClr>
                <a:srgbClr val="000000"/>
              </a:buClr>
              <a:buSzPts val="1400"/>
              <a:buFont typeface="Arial"/>
              <a:buNone/>
            </a:pPr>
            <a:endParaRPr lang="en-US" b="1" dirty="0">
              <a:latin typeface="Nunito"/>
              <a:ea typeface="Nunito"/>
              <a:cs typeface="Nunito"/>
              <a:sym typeface="Nunito"/>
            </a:endParaRPr>
          </a:p>
          <a:p>
            <a:pPr marL="0" marR="0" lvl="0" indent="0" algn="l" rtl="0">
              <a:lnSpc>
                <a:spcPct val="115000"/>
              </a:lnSpc>
              <a:spcBef>
                <a:spcPts val="0"/>
              </a:spcBef>
              <a:spcAft>
                <a:spcPts val="0"/>
              </a:spcAft>
              <a:buClr>
                <a:srgbClr val="000000"/>
              </a:buClr>
              <a:buSzPts val="1400"/>
              <a:buFont typeface="Arial"/>
              <a:buNone/>
            </a:pPr>
            <a:r>
              <a:rPr lang="en-US" sz="1400" b="1" i="0" u="none" strike="noStrike" cap="none" dirty="0" smtClean="0">
                <a:solidFill>
                  <a:srgbClr val="000000"/>
                </a:solidFill>
                <a:latin typeface="Nunito"/>
                <a:ea typeface="Nunito"/>
                <a:cs typeface="Nunito"/>
                <a:sym typeface="Nunito"/>
              </a:rPr>
              <a:t>This amongst others stated above, if carefully considered, can help boost the Sales and Profits of the Company.</a:t>
            </a:r>
            <a:endParaRPr sz="1400" b="1" i="0" u="none" strike="noStrike" cap="none" dirty="0">
              <a:solidFill>
                <a:srgbClr val="000000"/>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0"/>
          <p:cNvSpPr txBox="1"/>
          <p:nvPr/>
        </p:nvSpPr>
        <p:spPr>
          <a:xfrm>
            <a:off x="304950" y="647100"/>
            <a:ext cx="853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Nunito"/>
              <a:ea typeface="Nunito"/>
              <a:cs typeface="Nunito"/>
              <a:sym typeface="Nunito"/>
            </a:endParaRPr>
          </a:p>
        </p:txBody>
      </p:sp>
      <p:sp>
        <p:nvSpPr>
          <p:cNvPr id="391" name="Google Shape;391;p10"/>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tr-T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4C8C4"/>
        </a:solidFill>
        <a:effectLst/>
      </p:bgPr>
    </p:bg>
    <p:spTree>
      <p:nvGrpSpPr>
        <p:cNvPr id="1" name="Shape 283"/>
        <p:cNvGrpSpPr/>
        <p:nvPr/>
      </p:nvGrpSpPr>
      <p:grpSpPr>
        <a:xfrm>
          <a:off x="0" y="0"/>
          <a:ext cx="0" cy="0"/>
          <a:chOff x="0" y="0"/>
          <a:chExt cx="0" cy="0"/>
        </a:xfrm>
      </p:grpSpPr>
      <p:grpSp>
        <p:nvGrpSpPr>
          <p:cNvPr id="300" name="Google Shape;300;p2"/>
          <p:cNvGrpSpPr/>
          <p:nvPr/>
        </p:nvGrpSpPr>
        <p:grpSpPr>
          <a:xfrm>
            <a:off x="808234" y="2050275"/>
            <a:ext cx="5957975" cy="643500"/>
            <a:chOff x="1593000" y="2322568"/>
            <a:chExt cx="5957975" cy="643500"/>
          </a:xfrm>
        </p:grpSpPr>
        <p:sp>
          <p:nvSpPr>
            <p:cNvPr id="301" name="Google Shape;301;p2"/>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02" name="Google Shape;302;p2"/>
            <p:cNvSpPr/>
            <p:nvPr/>
          </p:nvSpPr>
          <p:spPr>
            <a:xfrm flipH="1">
              <a:off x="2283025" y="2322575"/>
              <a:ext cx="1844400" cy="642600"/>
            </a:xfrm>
            <a:prstGeom prst="rect">
              <a:avLst/>
            </a:prstGeom>
            <a:solidFill>
              <a:srgbClr val="1B78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03" name="Google Shape;303;p2"/>
            <p:cNvSpPr/>
            <p:nvPr/>
          </p:nvSpPr>
          <p:spPr>
            <a:xfrm rot="-5400000">
              <a:off x="3501574" y="1934671"/>
              <a:ext cx="643356" cy="1419149"/>
            </a:xfrm>
            <a:prstGeom prst="flowChartOffpageConnector">
              <a:avLst/>
            </a:prstGeom>
            <a:solidFill>
              <a:srgbClr val="1B78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04" name="Google Shape;304;p2"/>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700"/>
                <a:buFont typeface="Arial"/>
                <a:buNone/>
              </a:pPr>
              <a:r>
                <a:rPr lang="en-US" sz="1700" dirty="0" smtClean="0">
                  <a:solidFill>
                    <a:srgbClr val="FFFFFF"/>
                  </a:solidFill>
                  <a:latin typeface="Roboto"/>
                  <a:ea typeface="Roboto"/>
                  <a:cs typeface="Roboto"/>
                  <a:sym typeface="Roboto"/>
                </a:rPr>
                <a:t>DATA ANALYST</a:t>
              </a:r>
              <a:endParaRPr sz="1700" b="0" i="0" u="none" strike="noStrike" cap="none" dirty="0">
                <a:solidFill>
                  <a:srgbClr val="FFFFFF"/>
                </a:solidFill>
                <a:latin typeface="Roboto"/>
                <a:ea typeface="Roboto"/>
                <a:cs typeface="Roboto"/>
                <a:sym typeface="Roboto"/>
              </a:endParaRPr>
            </a:p>
          </p:txBody>
        </p:sp>
        <p:sp>
          <p:nvSpPr>
            <p:cNvPr id="305" name="Google Shape;305;p2"/>
            <p:cNvSpPr/>
            <p:nvPr/>
          </p:nvSpPr>
          <p:spPr>
            <a:xfrm>
              <a:off x="1593000" y="2322568"/>
              <a:ext cx="690000" cy="642300"/>
            </a:xfrm>
            <a:prstGeom prst="rect">
              <a:avLst/>
            </a:prstGeom>
            <a:solidFill>
              <a:srgbClr val="1D7E74"/>
            </a:solidFill>
            <a:ln>
              <a:noFill/>
            </a:ln>
            <a:effectLst>
              <a:outerShdw blurRad="71438" dist="28575" dir="2700000" algn="bl" rotWithShape="0">
                <a:srgbClr val="000000">
                  <a:alpha val="1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06" name="Google Shape;306;p2"/>
            <p:cNvSpPr/>
            <p:nvPr/>
          </p:nvSpPr>
          <p:spPr>
            <a:xfrm>
              <a:off x="1593000" y="2322575"/>
              <a:ext cx="690000" cy="642600"/>
            </a:xfrm>
            <a:prstGeom prst="rect">
              <a:avLst/>
            </a:prstGeom>
            <a:solidFill>
              <a:srgbClr val="1F887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tr-TR" sz="3300" b="0" i="0" u="none" strike="noStrike" cap="none" dirty="0">
                  <a:solidFill>
                    <a:srgbClr val="FFFFFF"/>
                  </a:solidFill>
                  <a:latin typeface="Roboto Thin"/>
                  <a:ea typeface="Roboto Thin"/>
                  <a:cs typeface="Roboto Thin"/>
                  <a:sym typeface="Roboto Thin"/>
                </a:rPr>
                <a:t>01</a:t>
              </a:r>
              <a:endParaRPr sz="3300" b="0" i="0" u="none" strike="noStrike" cap="none" dirty="0">
                <a:solidFill>
                  <a:srgbClr val="FFFFFF"/>
                </a:solidFill>
                <a:latin typeface="Roboto Thin"/>
                <a:ea typeface="Roboto Thin"/>
                <a:cs typeface="Roboto Thin"/>
                <a:sym typeface="Roboto Thin"/>
              </a:endParaRPr>
            </a:p>
          </p:txBody>
        </p:sp>
        <p:sp>
          <p:nvSpPr>
            <p:cNvPr id="307" name="Google Shape;307;p2"/>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marR="0" lvl="0" indent="0" algn="l" rtl="0">
                <a:lnSpc>
                  <a:spcPct val="115000"/>
                </a:lnSpc>
                <a:spcBef>
                  <a:spcPts val="0"/>
                </a:spcBef>
                <a:spcAft>
                  <a:spcPts val="0"/>
                </a:spcAft>
                <a:buClr>
                  <a:srgbClr val="000000"/>
                </a:buClr>
                <a:buSzPts val="1500"/>
                <a:buFont typeface="Arial"/>
                <a:buNone/>
              </a:pPr>
              <a:r>
                <a:rPr lang="tr-TR" sz="1500" b="0" i="0" u="none" strike="noStrike" cap="none">
                  <a:solidFill>
                    <a:srgbClr val="1B786E"/>
                  </a:solidFill>
                  <a:latin typeface="Roboto"/>
                  <a:ea typeface="Roboto"/>
                  <a:cs typeface="Roboto"/>
                  <a:sym typeface="Roboto"/>
                </a:rPr>
                <a:t>ANDREWS</a:t>
              </a:r>
              <a:endParaRPr sz="1500" b="0" i="0" u="none" strike="noStrike" cap="none">
                <a:solidFill>
                  <a:srgbClr val="1B786E"/>
                </a:solidFill>
                <a:latin typeface="Roboto"/>
                <a:ea typeface="Roboto"/>
                <a:cs typeface="Roboto"/>
                <a:sym typeface="Roboto"/>
              </a:endParaRPr>
            </a:p>
          </p:txBody>
        </p:sp>
      </p:grpSp>
      <p:sp>
        <p:nvSpPr>
          <p:cNvPr id="332" name="Google Shape;332;p2"/>
          <p:cNvSpPr txBox="1"/>
          <p:nvPr/>
        </p:nvSpPr>
        <p:spPr>
          <a:xfrm>
            <a:off x="-167092" y="0"/>
            <a:ext cx="7540351"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200"/>
              <a:buFont typeface="Arial"/>
              <a:buNone/>
            </a:pPr>
            <a:r>
              <a:rPr lang="tr-TR" sz="4200" b="1" i="0" u="none" strike="noStrike" cap="none" dirty="0" smtClean="0">
                <a:solidFill>
                  <a:schemeClr val="lt1"/>
                </a:solidFill>
                <a:latin typeface="Maven Pro"/>
                <a:ea typeface="Maven Pro"/>
                <a:cs typeface="Maven Pro"/>
                <a:sym typeface="Maven Pro"/>
              </a:rPr>
              <a:t>INTRODUCTION</a:t>
            </a:r>
            <a:endParaRPr sz="4200" b="1" i="0" u="none" strike="noStrike" cap="none" dirty="0">
              <a:solidFill>
                <a:schemeClr val="lt1"/>
              </a:solidFill>
              <a:latin typeface="Maven Pro"/>
              <a:ea typeface="Maven Pro"/>
              <a:cs typeface="Maven Pro"/>
              <a:sym typeface="Maven Pro"/>
            </a:endParaRPr>
          </a:p>
        </p:txBody>
      </p:sp>
      <p:pic>
        <p:nvPicPr>
          <p:cNvPr id="333" name="Google Shape;333;p2"/>
          <p:cNvPicPr preferRelativeResize="0"/>
          <p:nvPr/>
        </p:nvPicPr>
        <p:blipFill rotWithShape="1">
          <a:blip r:embed="rId3">
            <a:alphaModFix amt="64000"/>
          </a:blip>
          <a:srcRect/>
          <a:stretch/>
        </p:blipFill>
        <p:spPr>
          <a:xfrm rot="5400000">
            <a:off x="5526537" y="1485212"/>
            <a:ext cx="5102675" cy="2132251"/>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
          <p:cNvSpPr txBox="1">
            <a:spLocks noGrp="1"/>
          </p:cNvSpPr>
          <p:nvPr>
            <p:ph type="title"/>
          </p:nvPr>
        </p:nvSpPr>
        <p:spPr>
          <a:xfrm>
            <a:off x="1303800" y="598575"/>
            <a:ext cx="7030500" cy="77828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ts val="2800"/>
              <a:buNone/>
            </a:pPr>
            <a:r>
              <a:rPr lang="en-US" sz="3600" dirty="0" smtClean="0"/>
              <a:t>OBJECTIVES</a:t>
            </a:r>
            <a:endParaRPr sz="3600" dirty="0"/>
          </a:p>
          <a:p>
            <a:pPr marL="0" lvl="0" indent="0" algn="l" rtl="0">
              <a:lnSpc>
                <a:spcPct val="100000"/>
              </a:lnSpc>
              <a:spcBef>
                <a:spcPts val="0"/>
              </a:spcBef>
              <a:spcAft>
                <a:spcPts val="0"/>
              </a:spcAft>
              <a:buSzPts val="2800"/>
              <a:buNone/>
            </a:pPr>
            <a:r>
              <a:rPr lang="tr-TR" sz="900" dirty="0"/>
              <a:t>  </a:t>
            </a:r>
            <a:endParaRPr sz="900" dirty="0"/>
          </a:p>
          <a:p>
            <a:pPr marL="0" lvl="0" indent="0" algn="l" rtl="0">
              <a:lnSpc>
                <a:spcPct val="100000"/>
              </a:lnSpc>
              <a:spcBef>
                <a:spcPts val="0"/>
              </a:spcBef>
              <a:spcAft>
                <a:spcPts val="0"/>
              </a:spcAft>
              <a:buSzPts val="2800"/>
              <a:buNone/>
            </a:pPr>
            <a:r>
              <a:rPr lang="tr-TR" sz="900" dirty="0"/>
              <a:t>  </a:t>
            </a:r>
            <a:endParaRPr sz="900" dirty="0">
              <a:solidFill>
                <a:srgbClr val="FF0000"/>
              </a:solidFill>
            </a:endParaRPr>
          </a:p>
        </p:txBody>
      </p:sp>
      <p:sp>
        <p:nvSpPr>
          <p:cNvPr id="339" name="Google Shape;339;p3"/>
          <p:cNvSpPr txBox="1">
            <a:spLocks noGrp="1"/>
          </p:cNvSpPr>
          <p:nvPr>
            <p:ph type="body" idx="1"/>
          </p:nvPr>
        </p:nvSpPr>
        <p:spPr>
          <a:xfrm>
            <a:off x="1303800" y="1376855"/>
            <a:ext cx="7030500" cy="2541600"/>
          </a:xfrm>
          <a:prstGeom prst="rect">
            <a:avLst/>
          </a:prstGeom>
          <a:noFill/>
          <a:ln>
            <a:noFill/>
          </a:ln>
        </p:spPr>
        <p:txBody>
          <a:bodyPr spcFirstLastPara="1" wrap="square" lIns="91425" tIns="91425" rIns="91425" bIns="91425" anchor="t" anchorCtr="0">
            <a:normAutofit/>
          </a:bodyPr>
          <a:lstStyle/>
          <a:p>
            <a:pPr lvl="0">
              <a:spcBef>
                <a:spcPts val="1000"/>
              </a:spcBef>
            </a:pPr>
            <a:r>
              <a:rPr lang="en-US" sz="1600" dirty="0" smtClean="0"/>
              <a:t>The main objective behind this analysis, is to extensively analyze the dataset from the marketing team of the Company, and then come  up with ways the company can maximize Sales in order to make the company a profitable one. </a:t>
            </a:r>
            <a:endParaRPr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
          <p:cNvSpPr txBox="1">
            <a:spLocks noGrp="1"/>
          </p:cNvSpPr>
          <p:nvPr>
            <p:ph type="title"/>
          </p:nvPr>
        </p:nvSpPr>
        <p:spPr>
          <a:xfrm>
            <a:off x="1303800" y="598575"/>
            <a:ext cx="7030500" cy="77828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2800"/>
              <a:buNone/>
            </a:pPr>
            <a:r>
              <a:rPr lang="en-US" dirty="0" smtClean="0"/>
              <a:t>PROBLEM STATEMENT</a:t>
            </a:r>
            <a:endParaRPr sz="600" dirty="0"/>
          </a:p>
          <a:p>
            <a:pPr marL="0" lvl="0" indent="0" algn="l" rtl="0">
              <a:lnSpc>
                <a:spcPct val="100000"/>
              </a:lnSpc>
              <a:spcBef>
                <a:spcPts val="0"/>
              </a:spcBef>
              <a:spcAft>
                <a:spcPts val="0"/>
              </a:spcAft>
              <a:buSzPts val="2800"/>
              <a:buNone/>
            </a:pPr>
            <a:r>
              <a:rPr lang="tr-TR" sz="900" dirty="0"/>
              <a:t>  </a:t>
            </a:r>
            <a:endParaRPr sz="900" dirty="0"/>
          </a:p>
          <a:p>
            <a:pPr marL="0" lvl="0" indent="0" algn="l" rtl="0">
              <a:lnSpc>
                <a:spcPct val="100000"/>
              </a:lnSpc>
              <a:spcBef>
                <a:spcPts val="0"/>
              </a:spcBef>
              <a:spcAft>
                <a:spcPts val="0"/>
              </a:spcAft>
              <a:buSzPts val="2800"/>
              <a:buNone/>
            </a:pPr>
            <a:r>
              <a:rPr lang="tr-TR" sz="900" dirty="0"/>
              <a:t>  </a:t>
            </a:r>
            <a:endParaRPr sz="900" dirty="0">
              <a:solidFill>
                <a:srgbClr val="FF0000"/>
              </a:solidFill>
            </a:endParaRPr>
          </a:p>
        </p:txBody>
      </p:sp>
      <p:sp>
        <p:nvSpPr>
          <p:cNvPr id="339" name="Google Shape;339;p3"/>
          <p:cNvSpPr txBox="1">
            <a:spLocks noGrp="1"/>
          </p:cNvSpPr>
          <p:nvPr>
            <p:ph type="body" idx="1"/>
          </p:nvPr>
        </p:nvSpPr>
        <p:spPr>
          <a:xfrm>
            <a:off x="1303800" y="1376855"/>
            <a:ext cx="7030500" cy="2541600"/>
          </a:xfrm>
          <a:prstGeom prst="rect">
            <a:avLst/>
          </a:prstGeom>
          <a:noFill/>
          <a:ln>
            <a:noFill/>
          </a:ln>
        </p:spPr>
        <p:txBody>
          <a:bodyPr spcFirstLastPara="1" wrap="square" lIns="91425" tIns="91425" rIns="91425" bIns="91425" anchor="t" anchorCtr="0">
            <a:normAutofit/>
          </a:bodyPr>
          <a:lstStyle/>
          <a:p>
            <a:pPr lvl="0">
              <a:spcBef>
                <a:spcPts val="1000"/>
              </a:spcBef>
            </a:pPr>
            <a:r>
              <a:rPr lang="en-US" dirty="0"/>
              <a:t>A multinational retail company decides to embark on a campaign called 'Operation Increase Sales and Profit' (OISP) which focuses on increasing the sales of the company and </a:t>
            </a:r>
            <a:r>
              <a:rPr lang="en-US" dirty="0" smtClean="0"/>
              <a:t>maximizing </a:t>
            </a:r>
            <a:r>
              <a:rPr lang="en-US" dirty="0"/>
              <a:t>profit.</a:t>
            </a:r>
          </a:p>
          <a:p>
            <a:pPr lvl="0">
              <a:spcBef>
                <a:spcPts val="1000"/>
              </a:spcBef>
            </a:pPr>
            <a:endParaRPr lang="en-US" dirty="0"/>
          </a:p>
          <a:p>
            <a:pPr lvl="0">
              <a:spcBef>
                <a:spcPts val="1000"/>
              </a:spcBef>
            </a:pPr>
            <a:r>
              <a:rPr lang="en-US" dirty="0"/>
              <a:t>Before the management team of the company can take any actionable decision with regards to the campaign,they want to draw the necessary insight from their 'sitting data'.</a:t>
            </a:r>
            <a:endParaRPr dirty="0"/>
          </a:p>
        </p:txBody>
      </p:sp>
    </p:spTree>
    <p:extLst>
      <p:ext uri="{BB962C8B-B14F-4D97-AF65-F5344CB8AC3E}">
        <p14:creationId xmlns:p14="http://schemas.microsoft.com/office/powerpoint/2010/main" val="1855286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dirty="0" smtClean="0"/>
              <a:t>TASKS</a:t>
            </a:r>
            <a:endParaRPr dirty="0"/>
          </a:p>
        </p:txBody>
      </p:sp>
      <p:sp>
        <p:nvSpPr>
          <p:cNvPr id="345" name="Google Shape;345;p4"/>
          <p:cNvSpPr txBox="1">
            <a:spLocks noGrp="1"/>
          </p:cNvSpPr>
          <p:nvPr>
            <p:ph type="body" idx="1"/>
          </p:nvPr>
        </p:nvSpPr>
        <p:spPr>
          <a:xfrm>
            <a:off x="1303800" y="1695760"/>
            <a:ext cx="7030500" cy="2541600"/>
          </a:xfrm>
          <a:prstGeom prst="rect">
            <a:avLst/>
          </a:prstGeom>
          <a:noFill/>
          <a:ln>
            <a:noFill/>
          </a:ln>
        </p:spPr>
        <p:txBody>
          <a:bodyPr spcFirstLastPara="1" wrap="square" lIns="91425" tIns="91425" rIns="91425" bIns="91425" anchor="t" anchorCtr="0">
            <a:normAutofit fontScale="92500"/>
          </a:bodyPr>
          <a:lstStyle/>
          <a:p>
            <a:pPr lvl="0">
              <a:spcBef>
                <a:spcPts val="1000"/>
              </a:spcBef>
            </a:pPr>
            <a:r>
              <a:rPr lang="en-US" dirty="0" smtClean="0"/>
              <a:t>Analyze </a:t>
            </a:r>
            <a:r>
              <a:rPr lang="en-US" dirty="0"/>
              <a:t>the given data and advise management on what to do to increase sales and profit as intended in the </a:t>
            </a:r>
            <a:r>
              <a:rPr lang="en-US" dirty="0" smtClean="0"/>
              <a:t>campaign.</a:t>
            </a:r>
            <a:endParaRPr lang="en-US" dirty="0"/>
          </a:p>
          <a:p>
            <a:pPr lvl="0">
              <a:spcBef>
                <a:spcPts val="1000"/>
              </a:spcBef>
            </a:pPr>
            <a:endParaRPr lang="en-US" dirty="0"/>
          </a:p>
          <a:p>
            <a:pPr lvl="0">
              <a:spcBef>
                <a:spcPts val="1000"/>
              </a:spcBef>
            </a:pPr>
            <a:r>
              <a:rPr lang="en-US" dirty="0"/>
              <a:t>Kindly outlay your analytical steps inline with CRISP-DM(Cross Industry Standard Process for Data Mining)steps, asking the </a:t>
            </a:r>
            <a:r>
              <a:rPr lang="en-US" dirty="0" smtClean="0"/>
              <a:t>necessary </a:t>
            </a:r>
            <a:r>
              <a:rPr lang="en-US" dirty="0"/>
              <a:t>questions and providing answers based on the data.</a:t>
            </a:r>
          </a:p>
          <a:p>
            <a:pPr lvl="0">
              <a:spcBef>
                <a:spcPts val="1000"/>
              </a:spcBef>
            </a:pPr>
            <a:endParaRPr lang="en-US" dirty="0"/>
          </a:p>
          <a:p>
            <a:pPr lvl="0">
              <a:spcBef>
                <a:spcPts val="1000"/>
              </a:spcBef>
            </a:pPr>
            <a:r>
              <a:rPr lang="en-US" dirty="0"/>
              <a:t>Management expects statistical summaries of the key variables considering the aim of the campaign, visualizations and a report on your findings and your advice.</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
          <p:cNvSpPr txBox="1">
            <a:spLocks noGrp="1"/>
          </p:cNvSpPr>
          <p:nvPr>
            <p:ph type="title"/>
          </p:nvPr>
        </p:nvSpPr>
        <p:spPr>
          <a:xfrm>
            <a:off x="1177553" y="237076"/>
            <a:ext cx="7498824" cy="538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1400" dirty="0" smtClean="0">
                <a:latin typeface="Georgia"/>
                <a:ea typeface="Georgia"/>
                <a:cs typeface="Georgia"/>
                <a:sym typeface="Georgia"/>
              </a:rPr>
              <a:t>Various  markets with their corresponding  Sales and Profit</a:t>
            </a:r>
            <a:endParaRPr sz="1400" dirty="0">
              <a:latin typeface="Georgia"/>
              <a:ea typeface="Georgia"/>
              <a:cs typeface="Georgia"/>
              <a:sym typeface="Georgia"/>
            </a:endParaRPr>
          </a:p>
        </p:txBody>
      </p:sp>
      <p:sp>
        <p:nvSpPr>
          <p:cNvPr id="351" name="Google Shape;351;p5"/>
          <p:cNvSpPr txBox="1">
            <a:spLocks noGrp="1"/>
          </p:cNvSpPr>
          <p:nvPr>
            <p:ph type="body" idx="1"/>
          </p:nvPr>
        </p:nvSpPr>
        <p:spPr>
          <a:xfrm>
            <a:off x="1363715" y="1127533"/>
            <a:ext cx="7126500" cy="3447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endParaRPr dirty="0"/>
          </a:p>
          <a:p>
            <a:pPr marL="0" lvl="0" indent="0" algn="l" rtl="0">
              <a:lnSpc>
                <a:spcPct val="115000"/>
              </a:lnSpc>
              <a:spcBef>
                <a:spcPts val="1200"/>
              </a:spcBef>
              <a:spcAft>
                <a:spcPts val="1200"/>
              </a:spcAft>
              <a:buSzPts val="1300"/>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13" y="1014212"/>
            <a:ext cx="5496263" cy="341293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3878" y="1083775"/>
            <a:ext cx="2541739" cy="2610159"/>
          </a:xfrm>
          <a:prstGeom prst="rect">
            <a:avLst/>
          </a:prstGeom>
        </p:spPr>
      </p:pic>
      <p:sp>
        <p:nvSpPr>
          <p:cNvPr id="4" name="TextBox 3"/>
          <p:cNvSpPr txBox="1"/>
          <p:nvPr/>
        </p:nvSpPr>
        <p:spPr>
          <a:xfrm>
            <a:off x="644915" y="4427144"/>
            <a:ext cx="7845300" cy="523220"/>
          </a:xfrm>
          <a:prstGeom prst="rect">
            <a:avLst/>
          </a:prstGeom>
          <a:noFill/>
          <a:ln>
            <a:solidFill>
              <a:srgbClr val="00B050"/>
            </a:solidFill>
          </a:ln>
        </p:spPr>
        <p:txBody>
          <a:bodyPr wrap="square" rtlCol="0">
            <a:spAutoFit/>
          </a:bodyPr>
          <a:lstStyle/>
          <a:p>
            <a:r>
              <a:rPr lang="en-US" dirty="0" smtClean="0"/>
              <a:t>From the graph, we can Identify the various markets the company works with, and that shows that per </a:t>
            </a:r>
            <a:r>
              <a:rPr lang="en-US" b="1" dirty="0" smtClean="0">
                <a:solidFill>
                  <a:srgbClr val="0070C0"/>
                </a:solidFill>
              </a:rPr>
              <a:t>sales</a:t>
            </a:r>
            <a:r>
              <a:rPr lang="en-US" dirty="0" smtClean="0"/>
              <a:t>, the </a:t>
            </a:r>
            <a:r>
              <a:rPr lang="en-US" b="1" dirty="0" smtClean="0">
                <a:solidFill>
                  <a:srgbClr val="0070C0"/>
                </a:solidFill>
              </a:rPr>
              <a:t>APAC</a:t>
            </a:r>
            <a:r>
              <a:rPr lang="en-US" b="1" dirty="0" smtClean="0"/>
              <a:t> market </a:t>
            </a:r>
            <a:r>
              <a:rPr lang="en-US" dirty="0" smtClean="0"/>
              <a:t>took the lead, but with</a:t>
            </a:r>
            <a:r>
              <a:rPr lang="en-US" dirty="0" smtClean="0">
                <a:solidFill>
                  <a:srgbClr val="FFC000"/>
                </a:solidFill>
              </a:rPr>
              <a:t> </a:t>
            </a:r>
            <a:r>
              <a:rPr lang="en-US" b="1" dirty="0" smtClean="0">
                <a:solidFill>
                  <a:srgbClr val="FFC000"/>
                </a:solidFill>
              </a:rPr>
              <a:t>profits</a:t>
            </a:r>
            <a:r>
              <a:rPr lang="en-US" dirty="0" smtClean="0"/>
              <a:t>, the</a:t>
            </a:r>
            <a:r>
              <a:rPr lang="en-US" b="1" dirty="0" smtClean="0">
                <a:solidFill>
                  <a:srgbClr val="FFC000"/>
                </a:solidFill>
              </a:rPr>
              <a:t> CANADIAN </a:t>
            </a:r>
            <a:r>
              <a:rPr lang="en-US" dirty="0" smtClean="0"/>
              <a:t>market did well.</a:t>
            </a:r>
            <a:endParaRPr lang="en-US" dirty="0"/>
          </a:p>
        </p:txBody>
      </p:sp>
      <p:sp>
        <p:nvSpPr>
          <p:cNvPr id="5" name="Rectangle 4"/>
          <p:cNvSpPr/>
          <p:nvPr/>
        </p:nvSpPr>
        <p:spPr>
          <a:xfrm>
            <a:off x="990038" y="1305891"/>
            <a:ext cx="208141" cy="29428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36276" y="3510455"/>
            <a:ext cx="304800" cy="493986"/>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
          <p:cNvSpPr txBox="1">
            <a:spLocks noGrp="1"/>
          </p:cNvSpPr>
          <p:nvPr>
            <p:ph type="title"/>
          </p:nvPr>
        </p:nvSpPr>
        <p:spPr>
          <a:xfrm>
            <a:off x="1177553" y="237076"/>
            <a:ext cx="7498824" cy="538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1400" dirty="0" smtClean="0">
                <a:latin typeface="Georgia"/>
                <a:ea typeface="Georgia"/>
                <a:cs typeface="Georgia"/>
                <a:sym typeface="Georgia"/>
              </a:rPr>
              <a:t>Analyzing Canadian Market </a:t>
            </a:r>
            <a:endParaRPr sz="1400" dirty="0">
              <a:latin typeface="Georgia"/>
              <a:ea typeface="Georgia"/>
              <a:cs typeface="Georgia"/>
              <a:sym typeface="Georgia"/>
            </a:endParaRPr>
          </a:p>
        </p:txBody>
      </p:sp>
      <p:sp>
        <p:nvSpPr>
          <p:cNvPr id="351" name="Google Shape;351;p5"/>
          <p:cNvSpPr txBox="1">
            <a:spLocks noGrp="1"/>
          </p:cNvSpPr>
          <p:nvPr>
            <p:ph type="body" idx="1"/>
          </p:nvPr>
        </p:nvSpPr>
        <p:spPr>
          <a:xfrm>
            <a:off x="1363715" y="1127533"/>
            <a:ext cx="7126500" cy="3447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endParaRPr dirty="0"/>
          </a:p>
          <a:p>
            <a:pPr marL="0" lvl="0" indent="0" algn="l" rtl="0">
              <a:lnSpc>
                <a:spcPct val="115000"/>
              </a:lnSpc>
              <a:spcBef>
                <a:spcPts val="1200"/>
              </a:spcBef>
              <a:spcAft>
                <a:spcPts val="1200"/>
              </a:spcAft>
              <a:buSzPts val="1300"/>
              <a:buNone/>
            </a:pPr>
            <a:endParaRPr dirty="0"/>
          </a:p>
        </p:txBody>
      </p:sp>
      <p:sp>
        <p:nvSpPr>
          <p:cNvPr id="4" name="TextBox 3"/>
          <p:cNvSpPr txBox="1"/>
          <p:nvPr/>
        </p:nvSpPr>
        <p:spPr>
          <a:xfrm>
            <a:off x="644914" y="4418726"/>
            <a:ext cx="7845300" cy="646331"/>
          </a:xfrm>
          <a:prstGeom prst="rect">
            <a:avLst/>
          </a:prstGeom>
          <a:noFill/>
          <a:ln>
            <a:noFill/>
          </a:ln>
        </p:spPr>
        <p:txBody>
          <a:bodyPr wrap="square" rtlCol="0">
            <a:spAutoFit/>
          </a:bodyPr>
          <a:lstStyle/>
          <a:p>
            <a:r>
              <a:rPr lang="en-US" sz="1200" dirty="0" smtClean="0"/>
              <a:t>Per analysis in the Canadian market, these are the top 10 product sub-categories in the market that are yielding more profits. Hence it’s prudent that the company invests more on the Canadian market and specifically, these product sub-categories.</a:t>
            </a:r>
            <a:endParaRPr lang="en-US" sz="1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00" y="1127533"/>
            <a:ext cx="5068465" cy="322886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4341" y="1127533"/>
            <a:ext cx="2145873" cy="2972215"/>
          </a:xfrm>
          <a:prstGeom prst="rect">
            <a:avLst/>
          </a:prstGeom>
        </p:spPr>
      </p:pic>
      <p:sp>
        <p:nvSpPr>
          <p:cNvPr id="9" name="Rectangle 8"/>
          <p:cNvSpPr/>
          <p:nvPr/>
        </p:nvSpPr>
        <p:spPr>
          <a:xfrm>
            <a:off x="1177553" y="1345324"/>
            <a:ext cx="293895" cy="2469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5592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
          <p:cNvSpPr txBox="1">
            <a:spLocks noGrp="1"/>
          </p:cNvSpPr>
          <p:nvPr>
            <p:ph type="title"/>
          </p:nvPr>
        </p:nvSpPr>
        <p:spPr>
          <a:xfrm>
            <a:off x="1177553" y="237076"/>
            <a:ext cx="7498824" cy="538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1400" dirty="0" smtClean="0">
                <a:latin typeface="Georgia"/>
                <a:ea typeface="Georgia"/>
                <a:cs typeface="Georgia"/>
                <a:sym typeface="Georgia"/>
              </a:rPr>
              <a:t>Highest Discounted Product Sub-Categories and it’s effect on Sales and Profits.</a:t>
            </a:r>
            <a:endParaRPr sz="1400" dirty="0">
              <a:latin typeface="Georgia"/>
              <a:ea typeface="Georgia"/>
              <a:cs typeface="Georgia"/>
              <a:sym typeface="Georgia"/>
            </a:endParaRPr>
          </a:p>
        </p:txBody>
      </p:sp>
      <p:sp>
        <p:nvSpPr>
          <p:cNvPr id="351" name="Google Shape;351;p5"/>
          <p:cNvSpPr txBox="1">
            <a:spLocks noGrp="1"/>
          </p:cNvSpPr>
          <p:nvPr>
            <p:ph type="body" idx="1"/>
          </p:nvPr>
        </p:nvSpPr>
        <p:spPr>
          <a:xfrm>
            <a:off x="1363715" y="1127533"/>
            <a:ext cx="7126500" cy="3447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endParaRPr dirty="0"/>
          </a:p>
          <a:p>
            <a:pPr marL="0" lvl="0" indent="0" algn="l" rtl="0">
              <a:lnSpc>
                <a:spcPct val="115000"/>
              </a:lnSpc>
              <a:spcBef>
                <a:spcPts val="1200"/>
              </a:spcBef>
              <a:spcAft>
                <a:spcPts val="1200"/>
              </a:spcAft>
              <a:buSzPts val="1300"/>
              <a:buNone/>
            </a:pPr>
            <a:endParaRPr dirty="0"/>
          </a:p>
        </p:txBody>
      </p:sp>
      <p:sp>
        <p:nvSpPr>
          <p:cNvPr id="4" name="TextBox 3"/>
          <p:cNvSpPr txBox="1"/>
          <p:nvPr/>
        </p:nvSpPr>
        <p:spPr>
          <a:xfrm>
            <a:off x="5889091" y="1696546"/>
            <a:ext cx="3076233" cy="2031325"/>
          </a:xfrm>
          <a:prstGeom prst="rect">
            <a:avLst/>
          </a:prstGeom>
          <a:noFill/>
          <a:ln>
            <a:noFill/>
          </a:ln>
        </p:spPr>
        <p:txBody>
          <a:bodyPr wrap="square" rtlCol="0">
            <a:spAutoFit/>
          </a:bodyPr>
          <a:lstStyle/>
          <a:p>
            <a:r>
              <a:rPr lang="en-US" dirty="0" smtClean="0">
                <a:latin typeface="Georgia" panose="02040502050405020303" pitchFamily="18" charset="0"/>
              </a:rPr>
              <a:t>From </a:t>
            </a:r>
            <a:r>
              <a:rPr lang="en-US" dirty="0">
                <a:latin typeface="Georgia" panose="02040502050405020303" pitchFamily="18" charset="0"/>
              </a:rPr>
              <a:t>the analysis made, we can deduce that, Customers are moved by the discount rate of a particular product, as it is seen with Tables, as a sub_category. But that does not yield profit, so, I will recommend that the company focuses on giving more discount to</a:t>
            </a:r>
            <a:r>
              <a:rPr lang="en-US" b="1" dirty="0">
                <a:solidFill>
                  <a:srgbClr val="FF0000"/>
                </a:solidFill>
                <a:latin typeface="Georgia" panose="02040502050405020303" pitchFamily="18" charset="0"/>
              </a:rPr>
              <a:t> Copiers </a:t>
            </a:r>
            <a:r>
              <a:rPr lang="en-US" dirty="0">
                <a:latin typeface="Georgia" panose="02040502050405020303" pitchFamily="18" charset="0"/>
              </a:rPr>
              <a:t>sub_category.</a:t>
            </a:r>
            <a:endParaRPr lang="en-US" sz="1200" dirty="0">
              <a:latin typeface="Georgia" panose="02040502050405020303"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714" y="688734"/>
            <a:ext cx="4339216" cy="3729992"/>
          </a:xfrm>
          <a:prstGeom prst="rect">
            <a:avLst/>
          </a:prstGeom>
        </p:spPr>
      </p:pic>
    </p:spTree>
    <p:extLst>
      <p:ext uri="{BB962C8B-B14F-4D97-AF65-F5344CB8AC3E}">
        <p14:creationId xmlns:p14="http://schemas.microsoft.com/office/powerpoint/2010/main" val="2707390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
          <p:cNvSpPr txBox="1">
            <a:spLocks noGrp="1"/>
          </p:cNvSpPr>
          <p:nvPr>
            <p:ph type="title"/>
          </p:nvPr>
        </p:nvSpPr>
        <p:spPr>
          <a:xfrm>
            <a:off x="1177553" y="237076"/>
            <a:ext cx="7498824" cy="538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1400" dirty="0" smtClean="0">
                <a:latin typeface="Georgia"/>
                <a:ea typeface="Georgia"/>
                <a:cs typeface="Georgia"/>
                <a:sym typeface="Georgia"/>
              </a:rPr>
              <a:t>Correlation between Shipping Cost and Sales</a:t>
            </a:r>
            <a:endParaRPr sz="1400" dirty="0">
              <a:latin typeface="Georgia"/>
              <a:ea typeface="Georgia"/>
              <a:cs typeface="Georgia"/>
              <a:sym typeface="Georgia"/>
            </a:endParaRPr>
          </a:p>
        </p:txBody>
      </p:sp>
      <p:sp>
        <p:nvSpPr>
          <p:cNvPr id="4" name="TextBox 3"/>
          <p:cNvSpPr txBox="1"/>
          <p:nvPr/>
        </p:nvSpPr>
        <p:spPr>
          <a:xfrm>
            <a:off x="5762966" y="3758505"/>
            <a:ext cx="3076233" cy="1384995"/>
          </a:xfrm>
          <a:prstGeom prst="rect">
            <a:avLst/>
          </a:prstGeom>
          <a:noFill/>
          <a:ln>
            <a:noFill/>
          </a:ln>
        </p:spPr>
        <p:txBody>
          <a:bodyPr wrap="square" rtlCol="0">
            <a:spAutoFit/>
          </a:bodyPr>
          <a:lstStyle/>
          <a:p>
            <a:r>
              <a:rPr lang="en-US" dirty="0" smtClean="0">
                <a:latin typeface="Georgia" panose="02040502050405020303" pitchFamily="18" charset="0"/>
              </a:rPr>
              <a:t>From the chart, we can see a great magnitude towards the shipping Cost, with which a linear line can even be drawn. This shows that the Shipping cost, has an Influence on the Sales.</a:t>
            </a:r>
            <a:endParaRPr lang="en-US" dirty="0">
              <a:latin typeface="Georgia" panose="02040502050405020303"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606" y="1372704"/>
            <a:ext cx="4723918" cy="320272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8425" y="1493352"/>
            <a:ext cx="3057952" cy="1966589"/>
          </a:xfrm>
          <a:prstGeom prst="rect">
            <a:avLst/>
          </a:prstGeom>
        </p:spPr>
      </p:pic>
    </p:spTree>
    <p:extLst>
      <p:ext uri="{BB962C8B-B14F-4D97-AF65-F5344CB8AC3E}">
        <p14:creationId xmlns:p14="http://schemas.microsoft.com/office/powerpoint/2010/main" val="55966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669</Words>
  <Application>Microsoft Office PowerPoint</Application>
  <PresentationFormat>On-screen Show (16:9)</PresentationFormat>
  <Paragraphs>49</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Roboto Thin</vt:lpstr>
      <vt:lpstr>Maven Pro</vt:lpstr>
      <vt:lpstr>Arial</vt:lpstr>
      <vt:lpstr>Nunito</vt:lpstr>
      <vt:lpstr>Georgia</vt:lpstr>
      <vt:lpstr>Roboto</vt:lpstr>
      <vt:lpstr>Momentum</vt:lpstr>
      <vt:lpstr>SALES DATA ANALYSIS -REPORT</vt:lpstr>
      <vt:lpstr>PowerPoint Presentation</vt:lpstr>
      <vt:lpstr>OBJECTIVES      </vt:lpstr>
      <vt:lpstr>PROBLEM STATEMENT      </vt:lpstr>
      <vt:lpstr>TASKS</vt:lpstr>
      <vt:lpstr>Various  markets with their corresponding  Sales and Profit</vt:lpstr>
      <vt:lpstr>Analyzing Canadian Market </vt:lpstr>
      <vt:lpstr>Highest Discounted Product Sub-Categories and it’s effect on Sales and Profits.</vt:lpstr>
      <vt:lpstr>Correlation between Shipping Cost and Sales</vt:lpstr>
      <vt:lpstr>The General Sales Performance of the various States – (10)   </vt:lpstr>
      <vt:lpstr>Trend of Sales over the year</vt:lpstr>
      <vt:lpstr>Dominating Product Categories per Market </vt:lpstr>
      <vt:lpstr>Order Priorities with highest Sales </vt:lpstr>
      <vt:lpstr>Top 10 Customers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DATA ANALYSIS -REPORT</dc:title>
  <cp:lastModifiedBy>Andrews Acheampong</cp:lastModifiedBy>
  <cp:revision>18</cp:revision>
  <dcterms:modified xsi:type="dcterms:W3CDTF">2022-06-14T14:11:59Z</dcterms:modified>
</cp:coreProperties>
</file>