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910" r:id="rId2"/>
    <p:sldId id="1018" r:id="rId3"/>
    <p:sldId id="1019" r:id="rId4"/>
    <p:sldId id="1001" r:id="rId5"/>
    <p:sldId id="1014" r:id="rId6"/>
    <p:sldId id="1011" r:id="rId7"/>
    <p:sldId id="1017" r:id="rId8"/>
    <p:sldId id="864" r:id="rId9"/>
    <p:sldId id="896" r:id="rId10"/>
    <p:sldId id="897" r:id="rId11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BEBEB"/>
    <a:srgbClr val="E3E3E3"/>
    <a:srgbClr val="F2F2F2"/>
    <a:srgbClr val="C0C0C0"/>
    <a:srgbClr val="EAEAE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30" autoAdjust="0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C41535-BB11-4A8B-944F-6C78E08581C0}" type="datetime1">
              <a:rPr lang="en-US" altLang="en-US"/>
              <a:pPr>
                <a:defRPr/>
              </a:pPr>
              <a:t>2/22/17</a:t>
            </a:fld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4FB86E6-A1B3-4ADB-91FF-5D4C2DDC1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2270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3050" y="3927475"/>
            <a:ext cx="64008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E639A2-3FAC-4EBB-A070-D668385A6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Helvetica" panose="020B0604020202020204" pitchFamily="34" charset="0"/>
              </a:rPr>
              <a:t>IBM Big Data &amp; Analytics</a:t>
            </a:r>
            <a:r>
              <a:rPr lang="en-US" altLang="en-US" sz="1300">
                <a:latin typeface="Helvetica" panose="020B0604020202020204" pitchFamily="34" charset="0"/>
              </a:rPr>
              <a:t/>
            </a:r>
            <a:br>
              <a:rPr lang="en-US" altLang="en-US" sz="1300">
                <a:latin typeface="Helvetica" panose="020B0604020202020204" pitchFamily="34" charset="0"/>
              </a:rPr>
            </a:br>
            <a:r>
              <a:rPr lang="en-US" altLang="en-US">
                <a:latin typeface="Helvetica" panose="020B0604020202020204" pitchFamily="34" charset="0"/>
              </a:rPr>
              <a:t>© 2013 IBM Corporation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0E453D-6841-42C5-9D29-9F3B9BFD66C7}" type="slidenum">
              <a:rPr lang="en-US" altLang="en-US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IBM Big Data &amp; Analytics</a:t>
            </a:r>
            <a:br>
              <a:rPr lang="en-US" altLang="en-US"/>
            </a:br>
            <a:r>
              <a:rPr lang="en-US" altLang="en-US"/>
              <a:t>© 2014 IBM Corporation</a:t>
            </a:r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053B66C-EC67-4581-93C3-C6080761B002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11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33588" y="671513"/>
            <a:ext cx="2890837" cy="2168525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2951163"/>
            <a:ext cx="5556250" cy="5635625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IBM Big Data &amp; Analytics</a:t>
            </a:r>
            <a:br>
              <a:rPr lang="en-US" altLang="en-US"/>
            </a:br>
            <a:r>
              <a:rPr lang="en-US" altLang="en-US"/>
              <a:t>© 2014 IBM Corporation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E42165-C474-4840-9675-1455D1578C4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1950" y="652463"/>
            <a:ext cx="3735388" cy="280193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5" descr="DB2_LUW_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3025775"/>
            <a:ext cx="861218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0" descr="R120_G137_B251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2016 IBM Corporation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460500"/>
            <a:ext cx="7772400" cy="1470025"/>
          </a:xfrm>
        </p:spPr>
        <p:txBody>
          <a:bodyPr anchor="b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216525"/>
            <a:ext cx="8661400" cy="1362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822386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2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063" y="604838"/>
            <a:ext cx="2038350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604838"/>
            <a:ext cx="5964238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2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2090738"/>
            <a:ext cx="7940675" cy="40925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5866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604838"/>
            <a:ext cx="8154988" cy="557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95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3275" y="2090738"/>
            <a:ext cx="3894138" cy="1970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3275" y="4213225"/>
            <a:ext cx="3894138" cy="197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30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61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8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3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9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9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3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47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538163"/>
            <a:ext cx="8805863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– should be all initial caps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00" y="1236663"/>
            <a:ext cx="8805863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10" descr="R120_G137_B251-20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31"/>
          <p:cNvSpPr>
            <a:spLocks noChangeArrowheads="1"/>
          </p:cNvSpPr>
          <p:nvPr/>
        </p:nvSpPr>
        <p:spPr bwMode="black">
          <a:xfrm>
            <a:off x="165100" y="6654800"/>
            <a:ext cx="3952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D6CA7DB8-5028-4314-B186-65A41A643677}" type="slidenum">
              <a:rPr lang="en-US" altLang="en-US" sz="800" smtClean="0"/>
              <a:pPr eaLnBrk="1" hangingPunct="1">
                <a:defRPr/>
              </a:pPr>
              <a:t>‹#›</a:t>
            </a:fld>
            <a:endParaRPr lang="en-US" altLang="en-US" sz="800"/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  <p:sldLayoutId id="2147484255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715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&gt;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4574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371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29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-guide.html#estimators" TargetMode="External"/><Relationship Id="rId4" Type="http://schemas.openxmlformats.org/officeDocument/2006/relationships/hyperlink" Target="https://spark.apache.org/docs/latest/ml-guide.html#pipel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docs/latest/ml-guide.html#datafra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titanic/data" TargetMode="Externa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think-cell Slide" r:id="rId5" imgW="38100" imgH="38100" progId="TCLayout.ActiveDocument.1">
                  <p:embed/>
                </p:oleObj>
              </mc:Choice>
              <mc:Fallback>
                <p:oleObj name="think-cell Slide" r:id="rId5" imgW="38100" imgH="3810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327025" y="615752"/>
            <a:ext cx="8435975" cy="714375"/>
          </a:xfrm>
        </p:spPr>
        <p:txBody>
          <a:bodyPr anchor="t"/>
          <a:lstStyle/>
          <a:p>
            <a:pPr algn="ctr" eaLnBrk="1" hangingPunct="1">
              <a:tabLst>
                <a:tab pos="914400" algn="l"/>
              </a:tabLst>
            </a:pPr>
            <a:r>
              <a:rPr lang="en-US" altLang="en-US" sz="3600" dirty="0">
                <a:latin typeface="Helvetica" panose="020B0604020202020204" pitchFamily="34" charset="0"/>
              </a:rPr>
              <a:t>Spark Machine Learning</a:t>
            </a:r>
            <a:br>
              <a:rPr lang="en-US" altLang="en-US" sz="3600" dirty="0">
                <a:latin typeface="Helvetica" panose="020B0604020202020204" pitchFamily="34" charset="0"/>
              </a:rPr>
            </a:br>
            <a:r>
              <a:rPr lang="en-US" altLang="en-US" sz="3600" dirty="0">
                <a:latin typeface="Helvetica" panose="020B0604020202020204" pitchFamily="34" charset="0"/>
              </a:rPr>
              <a:t>Binary </a:t>
            </a:r>
            <a:r>
              <a:rPr lang="en-US" altLang="en-US" sz="3600" dirty="0" smtClean="0">
                <a:latin typeface="Helvetica" panose="020B0604020202020204" pitchFamily="34" charset="0"/>
              </a:rPr>
              <a:t>Classification</a:t>
            </a:r>
            <a:br>
              <a:rPr lang="en-US" altLang="en-US" sz="3600" dirty="0" smtClean="0">
                <a:latin typeface="Helvetica" panose="020B0604020202020204" pitchFamily="34" charset="0"/>
              </a:rPr>
            </a:br>
            <a:r>
              <a:rPr lang="en-US" altLang="en-US" sz="3600" dirty="0" smtClean="0">
                <a:latin typeface="Helvetica" panose="020B0604020202020204" pitchFamily="34" charset="0"/>
              </a:rPr>
              <a:t>with the</a:t>
            </a:r>
            <a:br>
              <a:rPr lang="en-US" altLang="en-US" sz="3600" dirty="0" smtClean="0">
                <a:latin typeface="Helvetica" panose="020B0604020202020204" pitchFamily="34" charset="0"/>
              </a:rPr>
            </a:br>
            <a:r>
              <a:rPr lang="en-US" altLang="en-US" sz="3600" smtClean="0">
                <a:latin typeface="Helvetica" panose="020B0604020202020204" pitchFamily="34" charset="0"/>
              </a:rPr>
              <a:t>Titanic Dataset</a:t>
            </a:r>
            <a:r>
              <a:rPr lang="en-US" altLang="en-US" sz="3600" dirty="0">
                <a:latin typeface="Helvetica" panose="020B0604020202020204" pitchFamily="34" charset="0"/>
              </a:rPr>
              <a:t/>
            </a:r>
            <a:br>
              <a:rPr lang="en-US" altLang="en-US" sz="3600" dirty="0">
                <a:latin typeface="Helvetica" panose="020B0604020202020204" pitchFamily="34" charset="0"/>
              </a:rPr>
            </a:br>
            <a:endParaRPr lang="en-US" altLang="en-US" sz="3600" dirty="0">
              <a:latin typeface="Helvetica" panose="020B0604020202020204" pitchFamily="34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gray">
          <a:xfrm>
            <a:off x="327025" y="5295900"/>
            <a:ext cx="8569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tabLst>
                <a:tab pos="914400" algn="l"/>
              </a:tabLst>
              <a:defRPr/>
            </a:pP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Rich Tarro					</a:t>
            </a:r>
            <a:r>
              <a:rPr lang="en-US" sz="2000" b="1" dirty="0" smtClean="0">
                <a:latin typeface="Helvetica" pitchFamily="34" charset="0"/>
                <a:ea typeface="+mj-ea"/>
                <a:cs typeface="+mj-cs"/>
              </a:rPr>
              <a:t>February 23, 2017</a:t>
            </a:r>
            <a:endParaRPr lang="en-US" sz="2000" b="1" dirty="0">
              <a:latin typeface="Helvetica" pitchFamily="34" charset="0"/>
              <a:ea typeface="+mj-ea"/>
              <a:cs typeface="+mj-cs"/>
            </a:endParaRPr>
          </a:p>
          <a:p>
            <a:pPr eaLnBrk="1" hangingPunct="1">
              <a:tabLst>
                <a:tab pos="914400" algn="l"/>
              </a:tabLst>
              <a:defRPr/>
            </a:pP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Big Data Architect</a:t>
            </a:r>
          </a:p>
          <a:p>
            <a:pPr eaLnBrk="1" hangingPunct="1">
              <a:tabLst>
                <a:tab pos="914400" algn="l"/>
              </a:tabLst>
              <a:defRPr/>
            </a:pP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rtarro@us.ibm.com	        </a:t>
            </a:r>
          </a:p>
        </p:txBody>
      </p:sp>
      <p:pic>
        <p:nvPicPr>
          <p:cNvPr id="5125" name="Picture 8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68675"/>
            <a:ext cx="2286000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4" descr="5300_IBM_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3009900"/>
            <a:ext cx="22209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 Pipeline Terminology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5101" y="1158069"/>
            <a:ext cx="864057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Tx/>
              <a:buNone/>
            </a:pPr>
            <a:r>
              <a:rPr lang="en-US" b="0" dirty="0"/>
              <a:t>Spark ML standardizes APIs for machine learning algorithms to make it easier to combine multiple algorithms into a single pipeline, or workflow</a:t>
            </a:r>
          </a:p>
          <a:p>
            <a:pPr marL="0" indent="0">
              <a:buClrTx/>
              <a:buNone/>
            </a:pPr>
            <a:endParaRPr lang="en-US" altLang="en-US" b="0" dirty="0">
              <a:hlinkClick r:id="rId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Spark ML uses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Spark SQL as an ML dataset, which can hold a variety of data types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linkClick r:id="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"/>
              </a:rPr>
              <a:t>Transformer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Transformer is an algorithm which can transform one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another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0" dirty="0">
              <a:hlinkClick r:id="rId3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Estimator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 Estimator is an algorithm which can be fit on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produce a Transformer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0" dirty="0">
              <a:hlinkClick r:id="rId4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Pipeline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Pipeline chains multiple Transformers and Estimators together to specify an ML workflow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linkClick r:id="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"/>
              </a:rPr>
              <a:t>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All Transformers and Estimators share a common API for specifying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47165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 </a:t>
            </a:r>
            <a:r>
              <a:rPr lang="mr-IN" dirty="0" smtClean="0"/>
              <a:t>–</a:t>
            </a:r>
            <a:r>
              <a:rPr lang="en-US" dirty="0" smtClean="0"/>
              <a:t>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Pipeline is specified as a sequence of stages where each stage is either a Transformer or an Estimator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stages are run in order and the input </a:t>
            </a:r>
            <a:r>
              <a:rPr lang="en-US" dirty="0" err="1"/>
              <a:t>DataFrame</a:t>
            </a:r>
            <a:r>
              <a:rPr lang="en-US" dirty="0"/>
              <a:t> is transformed as it passes through each stage</a:t>
            </a:r>
          </a:p>
          <a:p>
            <a:pPr lvl="1"/>
            <a:r>
              <a:rPr lang="en-US" dirty="0"/>
              <a:t>For Transformer stages, the transform() method is called on the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For Estimator stages, the fit() method is called to produce a Transformer (which becomes part of the fitted Pipeline), and that Transformer’s transform() method is called on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example, a simple text document processing workflow might include several stages:</a:t>
            </a:r>
          </a:p>
          <a:p>
            <a:pPr lvl="1"/>
            <a:r>
              <a:rPr lang="en-US" dirty="0"/>
              <a:t>Split each document’s text into words</a:t>
            </a:r>
          </a:p>
          <a:p>
            <a:pPr lvl="1"/>
            <a:r>
              <a:rPr lang="en-US" dirty="0"/>
              <a:t>Convert each document’s words into a numerical feature vector</a:t>
            </a:r>
          </a:p>
          <a:p>
            <a:pPr lvl="1"/>
            <a:r>
              <a:rPr lang="en-US" dirty="0"/>
              <a:t>Learn a prediction model using the feature vectors and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4" y="5351462"/>
            <a:ext cx="1085850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0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- Titanic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binary classification demo will utilize the famous Titanic dataset 	</a:t>
            </a:r>
            <a:r>
              <a:rPr lang="en-US" dirty="0">
                <a:hlinkClick r:id="rId2"/>
              </a:rPr>
              <a:t>https://www.kaggle.com/c/titanic/data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Titanic data set was chosen as it contains text based and numeric features that are both continuous and categorical, giving us the opportunity to explore and utilize a number of feature transformers available in Spark 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4324348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- Titanic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7" y="837406"/>
            <a:ext cx="2143125" cy="2133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751700"/>
            <a:ext cx="4808637" cy="2438611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8425" y="1246188"/>
            <a:ext cx="8805863" cy="5150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Variable Descriptions: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94" y="4480504"/>
            <a:ext cx="8702794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7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12279"/>
            <a:ext cx="8805863" cy="5167312"/>
          </a:xfrm>
        </p:spPr>
        <p:txBody>
          <a:bodyPr/>
          <a:lstStyle/>
          <a:p>
            <a:r>
              <a:rPr lang="en-US" dirty="0"/>
              <a:t>Read in Titanic dataset as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Drop unwanted columns and rows with null or invalid data</a:t>
            </a:r>
          </a:p>
          <a:p>
            <a:pPr lvl="1"/>
            <a:r>
              <a:rPr lang="en-US" dirty="0"/>
              <a:t>Label the data (“Survived”)</a:t>
            </a:r>
          </a:p>
          <a:p>
            <a:endParaRPr lang="en-US" dirty="0"/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 err="1"/>
              <a:t>StringIndexer</a:t>
            </a:r>
            <a:r>
              <a:rPr lang="en-US" dirty="0"/>
              <a:t> (Sex and Embarked variables)</a:t>
            </a:r>
          </a:p>
          <a:p>
            <a:pPr lvl="1"/>
            <a:r>
              <a:rPr lang="en-US" dirty="0" err="1"/>
              <a:t>Bucketizer</a:t>
            </a:r>
            <a:r>
              <a:rPr lang="en-US" dirty="0"/>
              <a:t> (Age and Fare variables)</a:t>
            </a:r>
          </a:p>
          <a:p>
            <a:pPr lvl="1"/>
            <a:r>
              <a:rPr lang="en-US" dirty="0" err="1"/>
              <a:t>VectorAssembler</a:t>
            </a:r>
            <a:endParaRPr lang="en-US" dirty="0"/>
          </a:p>
          <a:p>
            <a:pPr lvl="1"/>
            <a:r>
              <a:rPr lang="en-US" dirty="0"/>
              <a:t>Normalizer </a:t>
            </a:r>
          </a:p>
          <a:p>
            <a:endParaRPr lang="en-US" dirty="0"/>
          </a:p>
          <a:p>
            <a:r>
              <a:rPr lang="en-US" dirty="0"/>
              <a:t>Create a Pipeline</a:t>
            </a:r>
          </a:p>
          <a:p>
            <a:endParaRPr lang="en-US" dirty="0"/>
          </a:p>
          <a:p>
            <a:r>
              <a:rPr lang="en-US" dirty="0"/>
              <a:t>Split Ratings data into Training (90%) and Test (10%) datasets</a:t>
            </a:r>
          </a:p>
          <a:p>
            <a:pPr lvl="1"/>
            <a:r>
              <a:rPr lang="en-US" dirty="0"/>
              <a:t>Cache the resulting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Fit the Pipeline to the Test data set</a:t>
            </a:r>
          </a:p>
          <a:p>
            <a:pPr lvl="1"/>
            <a:r>
              <a:rPr lang="en-US" dirty="0"/>
              <a:t>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88" y="1834705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84287"/>
            <a:ext cx="8805863" cy="4208173"/>
          </a:xfrm>
        </p:spPr>
        <p:txBody>
          <a:bodyPr/>
          <a:lstStyle/>
          <a:p>
            <a:r>
              <a:rPr lang="en-US" dirty="0"/>
              <a:t>Evaluate the resulting predictions</a:t>
            </a:r>
          </a:p>
          <a:p>
            <a:pPr lvl="1"/>
            <a:r>
              <a:rPr lang="en-US" dirty="0"/>
              <a:t>Area under the ROC curve</a:t>
            </a:r>
          </a:p>
          <a:p>
            <a:endParaRPr lang="en-US" dirty="0"/>
          </a:p>
          <a:p>
            <a:r>
              <a:rPr lang="en-US" dirty="0"/>
              <a:t>Tune the model (</a:t>
            </a:r>
            <a:r>
              <a:rPr lang="en-US" dirty="0" err="1"/>
              <a:t>hyperparamaters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 Parameter Grid</a:t>
            </a:r>
          </a:p>
          <a:p>
            <a:pPr lvl="1"/>
            <a:r>
              <a:rPr lang="en-US" dirty="0"/>
              <a:t>Cross-evaluate to find the best model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Make improved predictions using the cross-validated model</a:t>
            </a:r>
          </a:p>
          <a:p>
            <a:endParaRPr lang="en-US" dirty="0"/>
          </a:p>
          <a:p>
            <a:r>
              <a:rPr lang="en-US" dirty="0"/>
              <a:t>Make prediction on an imaginary passenger</a:t>
            </a:r>
          </a:p>
          <a:p>
            <a:endParaRPr lang="en-US" dirty="0"/>
          </a:p>
          <a:p>
            <a:r>
              <a:rPr lang="en-US" dirty="0"/>
              <a:t>Show  how to easily reuse completed work using a different  machine learning algorithm</a:t>
            </a:r>
          </a:p>
          <a:p>
            <a:pPr lvl="1"/>
            <a:r>
              <a:rPr lang="en-US" dirty="0"/>
              <a:t>Random Forest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31" y="7556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4" descr="PPP_CHEAD_CLP_Thank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2495550"/>
            <a:ext cx="7348537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762000" y="2859088"/>
            <a:ext cx="7488238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latin typeface="Arial" charset="0"/>
                <a:ea typeface="ＭＳ Ｐゴシック" charset="0"/>
              </a:rPr>
              <a:t>Backup</a:t>
            </a:r>
          </a:p>
        </p:txBody>
      </p:sp>
      <p:pic>
        <p:nvPicPr>
          <p:cNvPr id="110595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661988"/>
            <a:ext cx="1158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MAZ_Template_2013-Aug-2">
  <a:themeElements>
    <a:clrScheme name="blank 16">
      <a:dk1>
        <a:srgbClr val="000000"/>
      </a:dk1>
      <a:lt1>
        <a:srgbClr val="FFFFFF"/>
      </a:lt1>
      <a:dk2>
        <a:srgbClr val="18827D"/>
      </a:dk2>
      <a:lt2>
        <a:srgbClr val="A9A9A9"/>
      </a:lt2>
      <a:accent1>
        <a:srgbClr val="1088DA"/>
      </a:accent1>
      <a:accent2>
        <a:srgbClr val="005BA0"/>
      </a:accent2>
      <a:accent3>
        <a:srgbClr val="FFFFFF"/>
      </a:accent3>
      <a:accent4>
        <a:srgbClr val="000000"/>
      </a:accent4>
      <a:accent5>
        <a:srgbClr val="AAC3EA"/>
      </a:accent5>
      <a:accent6>
        <a:srgbClr val="005291"/>
      </a:accent6>
      <a:hlink>
        <a:srgbClr val="3333FF"/>
      </a:hlink>
      <a:folHlink>
        <a:srgbClr val="FD8A3B"/>
      </a:folHlink>
    </a:clrScheme>
    <a:fontScheme name="S&amp;C Template Example Slide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S&amp;C Template Example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&amp;C Template Example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3333FF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 [Compatibility Mode]" id="{A1CC78D2-35A8-4C6C-934A-3FB81902F895}" vid="{1933E8BC-9F35-48F6-A4EC-EA68C19B45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8456</TotalTime>
  <Words>414</Words>
  <Application>Microsoft Macintosh PowerPoint</Application>
  <PresentationFormat>On-screen Show (4:3)</PresentationFormat>
  <Paragraphs>72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Helvetica</vt:lpstr>
      <vt:lpstr>MS PGothic</vt:lpstr>
      <vt:lpstr>ＭＳ Ｐゴシック</vt:lpstr>
      <vt:lpstr>Times New Roman</vt:lpstr>
      <vt:lpstr>Wingdings</vt:lpstr>
      <vt:lpstr>IMAZ_Template_2013-Aug-2</vt:lpstr>
      <vt:lpstr>think-cell Slide</vt:lpstr>
      <vt:lpstr>Spark Machine Learning Binary Classification with the Titanic Dataset </vt:lpstr>
      <vt:lpstr>Spark ML Pipeline Terminology</vt:lpstr>
      <vt:lpstr>Pipelines – How they work</vt:lpstr>
      <vt:lpstr>Demo Data - Titanic</vt:lpstr>
      <vt:lpstr>Demo Data - Titanic</vt:lpstr>
      <vt:lpstr>Demo Flow</vt:lpstr>
      <vt:lpstr>Demo Flow (continued)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Dirk</dc:creator>
  <cp:lastModifiedBy>Richard Tarro</cp:lastModifiedBy>
  <cp:revision>385</cp:revision>
  <dcterms:created xsi:type="dcterms:W3CDTF">2015-01-22T19:18:00Z</dcterms:created>
  <dcterms:modified xsi:type="dcterms:W3CDTF">2017-02-22T23:12:14Z</dcterms:modified>
</cp:coreProperties>
</file>