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Lst>
  <p:notesMasterIdLst>
    <p:notesMasterId r:id="rId37"/>
  </p:notesMasterIdLst>
  <p:handoutMasterIdLst>
    <p:handoutMasterId r:id="rId38"/>
  </p:handoutMasterIdLst>
  <p:sldIdLst>
    <p:sldId id="910" r:id="rId3"/>
    <p:sldId id="913" r:id="rId4"/>
    <p:sldId id="1005" r:id="rId5"/>
    <p:sldId id="992" r:id="rId6"/>
    <p:sldId id="1006" r:id="rId7"/>
    <p:sldId id="1007" r:id="rId8"/>
    <p:sldId id="1008" r:id="rId9"/>
    <p:sldId id="1009" r:id="rId10"/>
    <p:sldId id="1034" r:id="rId11"/>
    <p:sldId id="1010" r:id="rId12"/>
    <p:sldId id="993" r:id="rId13"/>
    <p:sldId id="991" r:id="rId14"/>
    <p:sldId id="1012" r:id="rId15"/>
    <p:sldId id="1013" r:id="rId16"/>
    <p:sldId id="1020" r:id="rId17"/>
    <p:sldId id="1021" r:id="rId18"/>
    <p:sldId id="1022" r:id="rId19"/>
    <p:sldId id="1023" r:id="rId20"/>
    <p:sldId id="1024" r:id="rId21"/>
    <p:sldId id="1025" r:id="rId22"/>
    <p:sldId id="1026" r:id="rId23"/>
    <p:sldId id="1027" r:id="rId24"/>
    <p:sldId id="1028" r:id="rId25"/>
    <p:sldId id="1029" r:id="rId26"/>
    <p:sldId id="1014" r:id="rId27"/>
    <p:sldId id="934" r:id="rId28"/>
    <p:sldId id="935" r:id="rId29"/>
    <p:sldId id="1036" r:id="rId30"/>
    <p:sldId id="1037" r:id="rId31"/>
    <p:sldId id="1038" r:id="rId32"/>
    <p:sldId id="1039" r:id="rId33"/>
    <p:sldId id="1040" r:id="rId34"/>
    <p:sldId id="1041" r:id="rId35"/>
    <p:sldId id="1001" r:id="rId36"/>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0621" autoAdjust="0"/>
  </p:normalViewPr>
  <p:slideViewPr>
    <p:cSldViewPr snapToGrid="0" snapToObjects="1">
      <p:cViewPr varScale="1">
        <p:scale>
          <a:sx n="101" d="100"/>
          <a:sy n="101" d="100"/>
        </p:scale>
        <p:origin x="1476"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2/23/2017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Autofit/>
          </a:bodyPr>
          <a:lstStyle/>
          <a:p>
            <a:pPr marL="0" indent="0">
              <a:lnSpc>
                <a:spcPct val="100000"/>
              </a:lnSpc>
              <a:spcBef>
                <a:spcPts val="0"/>
              </a:spcBef>
              <a:spcAft>
                <a:spcPts val="600"/>
              </a:spcAft>
              <a:buFont typeface="Arial" pitchFamily="34" charset="0"/>
              <a:buNone/>
            </a:pPr>
            <a:r>
              <a:rPr lang="en-US" sz="1200" b="1" baseline="0" dirty="0"/>
              <a:t>Decision tree classifier </a:t>
            </a:r>
            <a:r>
              <a:rPr lang="en-US" sz="1200" b="0" baseline="0" dirty="0"/>
              <a:t>(DTC) builds a tree-like or flowchart-like construction of nodes (final nodes are called “leaves”).  The decision paths leading to the leaves are mutually exclusive.  An algorithm called CART (classification and regression tree) splits the records into two groups at each node, as shown in the figure here.  Another algorithm called CHAID (</a:t>
            </a:r>
            <a:r>
              <a:rPr lang="en-US" sz="1200" dirty="0"/>
              <a:t>Chi-squared Automatic Interaction Detector </a:t>
            </a:r>
            <a:r>
              <a:rPr lang="en-US" sz="1200" i="1" dirty="0"/>
              <a:t>&lt;</a:t>
            </a:r>
            <a:r>
              <a:rPr lang="en-US" sz="1200" b="0" i="1" baseline="0" dirty="0"/>
              <a:t>pronounced “chade”&gt;</a:t>
            </a:r>
            <a:r>
              <a:rPr lang="en-US" sz="1200" b="0" baseline="0" dirty="0"/>
              <a:t>) is able to split the records into more than two groups at a node.</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uses the explanatory variables (</a:t>
            </a:r>
            <a:r>
              <a:rPr lang="en-US" sz="1200" b="0" i="1" baseline="0" dirty="0"/>
              <a:t>aka</a:t>
            </a:r>
            <a:r>
              <a:rPr lang="en-US" sz="1200" b="0" baseline="0" dirty="0"/>
              <a:t> attributes or features) to split the records in such a way as to maximize the purity of the class variable at each leaf.  At each node, the algorithm determines which variable, and which threshold value thereof, makes the purest split.  Some algorithms allow variables to be reused at various nodes in the tree.  </a:t>
            </a:r>
            <a:r>
              <a:rPr lang="en-US" sz="1200" dirty="0"/>
              <a:t>A metric such as Gini or Entropy (measures of the impurity</a:t>
            </a:r>
            <a:r>
              <a:rPr lang="en-US" sz="1200" baseline="0" dirty="0"/>
              <a:t> of a node, in terms of the values of the target variable, e.g., Yes and No) to evaluate the split at each node and determine the best variable and threshold to use there to make the split.</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A decision tree model has the advantages of being accurate, easy to understand, and robust.  It can handle both continuous and categorical variables, and it gives good performance with large data sets.  An especially important advantage is that it gives explicit decision paths (in contrast to the “black box” approach of, say, neural networks), which is important in certain uses such as insurance underwriting (why a decision was made) and medical diagnosis (why a certain disease is likely to occur).</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can also handle a continuous class variable (e.g., monthly data usage), classifying records into bins instead of distinct values.  This variation is called a regression tree.</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15</a:t>
            </a:fld>
            <a:endParaRPr lang="en-US" dirty="0"/>
          </a:p>
        </p:txBody>
      </p:sp>
    </p:spTree>
    <p:extLst>
      <p:ext uri="{BB962C8B-B14F-4D97-AF65-F5344CB8AC3E}">
        <p14:creationId xmlns:p14="http://schemas.microsoft.com/office/powerpoint/2010/main" val="60874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16</a:t>
            </a:fld>
            <a:endParaRPr lang="en-US" dirty="0"/>
          </a:p>
        </p:txBody>
      </p:sp>
    </p:spTree>
    <p:extLst>
      <p:ext uri="{BB962C8B-B14F-4D97-AF65-F5344CB8AC3E}">
        <p14:creationId xmlns:p14="http://schemas.microsoft.com/office/powerpoint/2010/main" val="266585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17</a:t>
            </a:fld>
            <a:endParaRPr lang="en-US" dirty="0"/>
          </a:p>
        </p:txBody>
      </p:sp>
    </p:spTree>
    <p:extLst>
      <p:ext uri="{BB962C8B-B14F-4D97-AF65-F5344CB8AC3E}">
        <p14:creationId xmlns:p14="http://schemas.microsoft.com/office/powerpoint/2010/main" val="416281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18</a:t>
            </a:fld>
            <a:endParaRPr lang="en-US" dirty="0"/>
          </a:p>
        </p:txBody>
      </p:sp>
    </p:spTree>
    <p:extLst>
      <p:ext uri="{BB962C8B-B14F-4D97-AF65-F5344CB8AC3E}">
        <p14:creationId xmlns:p14="http://schemas.microsoft.com/office/powerpoint/2010/main" val="1632785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19</a:t>
            </a:fld>
            <a:endParaRPr lang="en-US" dirty="0"/>
          </a:p>
        </p:txBody>
      </p:sp>
    </p:spTree>
    <p:extLst>
      <p:ext uri="{BB962C8B-B14F-4D97-AF65-F5344CB8AC3E}">
        <p14:creationId xmlns:p14="http://schemas.microsoft.com/office/powerpoint/2010/main" val="1461652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20</a:t>
            </a:fld>
            <a:endParaRPr lang="en-US" dirty="0"/>
          </a:p>
        </p:txBody>
      </p:sp>
    </p:spTree>
    <p:extLst>
      <p:ext uri="{BB962C8B-B14F-4D97-AF65-F5344CB8AC3E}">
        <p14:creationId xmlns:p14="http://schemas.microsoft.com/office/powerpoint/2010/main" val="3136019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21</a:t>
            </a:fld>
            <a:endParaRPr lang="en-US" dirty="0"/>
          </a:p>
        </p:txBody>
      </p:sp>
    </p:spTree>
    <p:extLst>
      <p:ext uri="{BB962C8B-B14F-4D97-AF65-F5344CB8AC3E}">
        <p14:creationId xmlns:p14="http://schemas.microsoft.com/office/powerpoint/2010/main" val="1526488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22</a:t>
            </a:fld>
            <a:endParaRPr lang="en-US" dirty="0"/>
          </a:p>
        </p:txBody>
      </p:sp>
    </p:spTree>
    <p:extLst>
      <p:ext uri="{BB962C8B-B14F-4D97-AF65-F5344CB8AC3E}">
        <p14:creationId xmlns:p14="http://schemas.microsoft.com/office/powerpoint/2010/main" val="2171333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23</a:t>
            </a:fld>
            <a:endParaRPr lang="en-US" dirty="0"/>
          </a:p>
        </p:txBody>
      </p:sp>
    </p:spTree>
    <p:extLst>
      <p:ext uri="{BB962C8B-B14F-4D97-AF65-F5344CB8AC3E}">
        <p14:creationId xmlns:p14="http://schemas.microsoft.com/office/powerpoint/2010/main" val="3449129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24</a:t>
            </a:fld>
            <a:endParaRPr lang="en-US" dirty="0"/>
          </a:p>
        </p:txBody>
      </p:sp>
    </p:spTree>
    <p:extLst>
      <p:ext uri="{BB962C8B-B14F-4D97-AF65-F5344CB8AC3E}">
        <p14:creationId xmlns:p14="http://schemas.microsoft.com/office/powerpoint/2010/main" val="44469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25</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2647177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28</a:t>
            </a:fld>
            <a:endParaRPr lang="en-US" dirty="0"/>
          </a:p>
        </p:txBody>
      </p:sp>
    </p:spTree>
    <p:extLst>
      <p:ext uri="{BB962C8B-B14F-4D97-AF65-F5344CB8AC3E}">
        <p14:creationId xmlns:p14="http://schemas.microsoft.com/office/powerpoint/2010/main" val="596224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29</a:t>
            </a:fld>
            <a:endParaRPr lang="en-US" dirty="0"/>
          </a:p>
        </p:txBody>
      </p:sp>
    </p:spTree>
    <p:extLst>
      <p:ext uri="{BB962C8B-B14F-4D97-AF65-F5344CB8AC3E}">
        <p14:creationId xmlns:p14="http://schemas.microsoft.com/office/powerpoint/2010/main" val="2497492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30</a:t>
            </a:fld>
            <a:endParaRPr lang="en-US" dirty="0"/>
          </a:p>
        </p:txBody>
      </p:sp>
    </p:spTree>
    <p:extLst>
      <p:ext uri="{BB962C8B-B14F-4D97-AF65-F5344CB8AC3E}">
        <p14:creationId xmlns:p14="http://schemas.microsoft.com/office/powerpoint/2010/main" val="1061129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31</a:t>
            </a:fld>
            <a:endParaRPr lang="en-US" dirty="0"/>
          </a:p>
        </p:txBody>
      </p:sp>
    </p:spTree>
    <p:extLst>
      <p:ext uri="{BB962C8B-B14F-4D97-AF65-F5344CB8AC3E}">
        <p14:creationId xmlns:p14="http://schemas.microsoft.com/office/powerpoint/2010/main" val="514171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32</a:t>
            </a:fld>
            <a:endParaRPr lang="en-US" dirty="0"/>
          </a:p>
        </p:txBody>
      </p:sp>
    </p:spTree>
    <p:extLst>
      <p:ext uri="{BB962C8B-B14F-4D97-AF65-F5344CB8AC3E}">
        <p14:creationId xmlns:p14="http://schemas.microsoft.com/office/powerpoint/2010/main" val="26003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33</a:t>
            </a:fld>
            <a:endParaRPr lang="en-US" dirty="0"/>
          </a:p>
        </p:txBody>
      </p:sp>
    </p:spTree>
    <p:extLst>
      <p:ext uri="{BB962C8B-B14F-4D97-AF65-F5344CB8AC3E}">
        <p14:creationId xmlns:p14="http://schemas.microsoft.com/office/powerpoint/2010/main" val="360908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3</a:t>
            </a:fld>
            <a:endParaRPr lang="en-US" dirty="0"/>
          </a:p>
        </p:txBody>
      </p:sp>
    </p:spTree>
    <p:extLst>
      <p:ext uri="{BB962C8B-B14F-4D97-AF65-F5344CB8AC3E}">
        <p14:creationId xmlns:p14="http://schemas.microsoft.com/office/powerpoint/2010/main" val="175789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5</a:t>
            </a:fld>
            <a:endParaRPr lang="en-US" altLang="en-US" sz="1300">
              <a:latin typeface="Times New Roman" charset="0"/>
            </a:endParaRPr>
          </a:p>
        </p:txBody>
      </p:sp>
    </p:spTree>
    <p:extLst>
      <p:ext uri="{BB962C8B-B14F-4D97-AF65-F5344CB8AC3E}">
        <p14:creationId xmlns:p14="http://schemas.microsoft.com/office/powerpoint/2010/main" val="81095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6</a:t>
            </a:fld>
            <a:endParaRPr lang="en-US" altLang="en-US" sz="1300">
              <a:latin typeface="Times New Roman" charset="0"/>
            </a:endParaRPr>
          </a:p>
        </p:txBody>
      </p:sp>
    </p:spTree>
    <p:extLst>
      <p:ext uri="{BB962C8B-B14F-4D97-AF65-F5344CB8AC3E}">
        <p14:creationId xmlns:p14="http://schemas.microsoft.com/office/powerpoint/2010/main" val="117752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7</a:t>
            </a:fld>
            <a:endParaRPr lang="en-US" altLang="en-US" sz="1300">
              <a:latin typeface="Times New Roman" charset="0"/>
            </a:endParaRPr>
          </a:p>
        </p:txBody>
      </p:sp>
    </p:spTree>
    <p:extLst>
      <p:ext uri="{BB962C8B-B14F-4D97-AF65-F5344CB8AC3E}">
        <p14:creationId xmlns:p14="http://schemas.microsoft.com/office/powerpoint/2010/main" val="420727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8</a:t>
            </a:fld>
            <a:endParaRPr lang="en-US" altLang="en-US" sz="1300">
              <a:latin typeface="Times New Roman" charset="0"/>
            </a:endParaRPr>
          </a:p>
        </p:txBody>
      </p:sp>
    </p:spTree>
    <p:extLst>
      <p:ext uri="{BB962C8B-B14F-4D97-AF65-F5344CB8AC3E}">
        <p14:creationId xmlns:p14="http://schemas.microsoft.com/office/powerpoint/2010/main" val="108622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9</a:t>
            </a:fld>
            <a:endParaRPr lang="en-US" dirty="0"/>
          </a:p>
        </p:txBody>
      </p:sp>
    </p:spTree>
    <p:extLst>
      <p:ext uri="{BB962C8B-B14F-4D97-AF65-F5344CB8AC3E}">
        <p14:creationId xmlns:p14="http://schemas.microsoft.com/office/powerpoint/2010/main" val="381272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10</a:t>
            </a:fld>
            <a:endParaRPr lang="en-US" altLang="en-US" sz="1300">
              <a:latin typeface="Times New Roman" charset="0"/>
            </a:endParaRPr>
          </a:p>
        </p:txBody>
      </p:sp>
    </p:spTree>
    <p:extLst>
      <p:ext uri="{BB962C8B-B14F-4D97-AF65-F5344CB8AC3E}">
        <p14:creationId xmlns:p14="http://schemas.microsoft.com/office/powerpoint/2010/main" val="4009090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2016 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3075670903"/>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2/23/2017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2/23/2017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2/23/2017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2/23/2017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2/23/2017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2/23/2017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2016 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57"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2/23/2017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91"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a:latin typeface="Helvetica" panose="020B0604020202020204" pitchFamily="34" charset="0"/>
              </a:rPr>
              <a:t>Machine 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3211632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sp>
        <p:nvSpPr>
          <p:cNvPr id="3" name="Content Placeholder 2"/>
          <p:cNvSpPr>
            <a:spLocks noGrp="1"/>
          </p:cNvSpPr>
          <p:nvPr>
            <p:ph idx="1"/>
          </p:nvPr>
        </p:nvSpPr>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75353" y="4995677"/>
            <a:ext cx="2383743" cy="1408298"/>
          </a:xfrm>
          <a:prstGeom prst="rect">
            <a:avLst/>
          </a:prstGeom>
        </p:spPr>
      </p:pic>
    </p:spTree>
    <p:extLst>
      <p:ext uri="{BB962C8B-B14F-4D97-AF65-F5344CB8AC3E}">
        <p14:creationId xmlns:p14="http://schemas.microsoft.com/office/powerpoint/2010/main" val="222529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8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val="20000"/>
                    </a:ext>
                  </a:extLst>
                </a:gridCol>
                <a:gridCol w="3513044">
                  <a:extLst>
                    <a:ext uri="{9D8B030D-6E8A-4147-A177-3AD203B41FA5}">
                      <a16:colId xmlns:a16="http://schemas.microsoft.com/office/drawing/2014/main" val="3060790854"/>
                    </a:ext>
                  </a:extLst>
                </a:gridCol>
                <a:gridCol w="3046252">
                  <a:extLst>
                    <a:ext uri="{9D8B030D-6E8A-4147-A177-3AD203B41FA5}">
                      <a16:colId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9869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ext uri="{D42A27DB-BD31-4B8C-83A1-F6EECF244321}">
                <p14:modId xmlns:p14="http://schemas.microsoft.com/office/powerpoint/2010/main" val="1707411732"/>
              </p:ext>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val="20000"/>
                    </a:ext>
                  </a:extLst>
                </a:gridCol>
                <a:gridCol w="3513044">
                  <a:extLst>
                    <a:ext uri="{9D8B030D-6E8A-4147-A177-3AD203B41FA5}">
                      <a16:colId xmlns:a16="http://schemas.microsoft.com/office/drawing/2014/main" val="3060790854"/>
                    </a:ext>
                  </a:extLst>
                </a:gridCol>
                <a:gridCol w="3046252">
                  <a:extLst>
                    <a:ext uri="{9D8B030D-6E8A-4147-A177-3AD203B41FA5}">
                      <a16:colId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rgbClr val="FF0000"/>
                          </a:solidFill>
                        </a:rPr>
                        <a:t>Logistic Regression</a:t>
                      </a:r>
                      <a:r>
                        <a:rPr lang="en-US" sz="1400" baseline="0" dirty="0">
                          <a:solidFill>
                            <a:srgbClr val="7F7F7F"/>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baseline="0" dirty="0">
                          <a:solidFill>
                            <a:srgbClr val="7F7F7F"/>
                          </a:solidFill>
                        </a:rPr>
                        <a:t> Linear</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Ridge</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Random Forest</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k-means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Gaussian 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0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Decision tree</a:t>
            </a:r>
          </a:p>
        </p:txBody>
      </p:sp>
      <p:sp>
        <p:nvSpPr>
          <p:cNvPr id="25603" name="Rectangle 2"/>
          <p:cNvSpPr>
            <a:spLocks noGrp="1" noChangeArrowheads="1"/>
          </p:cNvSpPr>
          <p:nvPr>
            <p:ph type="body" idx="1"/>
          </p:nvPr>
        </p:nvSpPr>
        <p:spPr>
          <a:xfrm>
            <a:off x="270215" y="1273377"/>
            <a:ext cx="4763504" cy="5713413"/>
          </a:xfrm>
        </p:spPr>
        <p:txBody>
          <a:bodyPr/>
          <a:lstStyle/>
          <a:p>
            <a:pPr>
              <a:spcBef>
                <a:spcPts val="84"/>
              </a:spcBef>
              <a:spcAft>
                <a:spcPts val="168"/>
              </a:spcAft>
            </a:pPr>
            <a:r>
              <a:rPr lang="en-US" dirty="0"/>
              <a:t>Class variable (target) with two or more outcomes.</a:t>
            </a:r>
          </a:p>
          <a:p>
            <a:pPr>
              <a:spcBef>
                <a:spcPts val="84"/>
              </a:spcBef>
              <a:spcAft>
                <a:spcPts val="168"/>
              </a:spcAft>
            </a:pPr>
            <a:r>
              <a:rPr lang="en-US" dirty="0"/>
              <a:t>Splits records in a tree-like </a:t>
            </a:r>
            <a:br>
              <a:rPr lang="en-US" dirty="0"/>
            </a:br>
            <a:r>
              <a:rPr lang="en-US" dirty="0"/>
              <a:t>series of nodes along </a:t>
            </a:r>
            <a:br>
              <a:rPr lang="en-US" dirty="0"/>
            </a:br>
            <a:r>
              <a:rPr lang="en-US" dirty="0"/>
              <a:t>mutually-exclusive paths.</a:t>
            </a:r>
          </a:p>
          <a:p>
            <a:pPr lvl="1">
              <a:spcBef>
                <a:spcPts val="84"/>
              </a:spcBef>
              <a:spcAft>
                <a:spcPts val="168"/>
              </a:spcAft>
            </a:pPr>
            <a:r>
              <a:rPr lang="en-US" dirty="0"/>
              <a:t>Algorithm decides which </a:t>
            </a:r>
            <a:br>
              <a:rPr lang="en-US" dirty="0"/>
            </a:br>
            <a:r>
              <a:rPr lang="en-US" dirty="0"/>
              <a:t>variable and threshold value </a:t>
            </a:r>
            <a:br>
              <a:rPr lang="en-US" dirty="0"/>
            </a:br>
            <a:r>
              <a:rPr lang="en-US" dirty="0"/>
              <a:t>to use at each split</a:t>
            </a:r>
          </a:p>
          <a:p>
            <a:pPr lvl="1">
              <a:spcBef>
                <a:spcPts val="84"/>
              </a:spcBef>
              <a:spcAft>
                <a:spcPts val="168"/>
              </a:spcAft>
            </a:pPr>
            <a:r>
              <a:rPr lang="en-US" dirty="0"/>
              <a:t>New records are predicted </a:t>
            </a:r>
            <a:br>
              <a:rPr lang="en-US" dirty="0"/>
            </a:br>
            <a:r>
              <a:rPr lang="en-US" dirty="0"/>
              <a:t>(classified) based on the </a:t>
            </a:r>
            <a:br>
              <a:rPr lang="en-US" dirty="0"/>
            </a:br>
            <a:r>
              <a:rPr lang="en-US" dirty="0"/>
              <a:t>leaf assignment</a:t>
            </a:r>
          </a:p>
          <a:p>
            <a:pPr lvl="1">
              <a:spcBef>
                <a:spcPts val="84"/>
              </a:spcBef>
              <a:spcAft>
                <a:spcPts val="168"/>
              </a:spcAft>
            </a:pPr>
            <a:r>
              <a:rPr lang="en-US" dirty="0"/>
              <a:t>Accurate</a:t>
            </a:r>
          </a:p>
          <a:p>
            <a:pPr lvl="1">
              <a:spcBef>
                <a:spcPts val="84"/>
              </a:spcBef>
              <a:spcAft>
                <a:spcPts val="168"/>
              </a:spcAft>
            </a:pPr>
            <a:r>
              <a:rPr lang="en-US" dirty="0"/>
              <a:t>Explicit decision paths</a:t>
            </a:r>
          </a:p>
          <a:p>
            <a:pPr>
              <a:spcBef>
                <a:spcPts val="84"/>
              </a:spcBef>
              <a:spcAft>
                <a:spcPts val="168"/>
              </a:spcAft>
            </a:pPr>
            <a:r>
              <a:rPr lang="en-US" dirty="0"/>
              <a:t>Can also handle continuous target (“regression tree”).</a:t>
            </a:r>
          </a:p>
          <a:p>
            <a:pPr>
              <a:spcBef>
                <a:spcPts val="84"/>
              </a:spcBef>
              <a:spcAft>
                <a:spcPts val="168"/>
              </a:spcAft>
              <a:buNone/>
            </a:pPr>
            <a:endParaRPr lang="en-US" dirty="0"/>
          </a:p>
        </p:txBody>
      </p:sp>
      <p:grpSp>
        <p:nvGrpSpPr>
          <p:cNvPr id="2" name="Group 49"/>
          <p:cNvGrpSpPr/>
          <p:nvPr/>
        </p:nvGrpSpPr>
        <p:grpSpPr>
          <a:xfrm>
            <a:off x="4286250" y="1366391"/>
            <a:ext cx="4717901" cy="4578697"/>
            <a:chOff x="11734800" y="2652572"/>
            <a:chExt cx="12581069" cy="9157394"/>
          </a:xfrm>
        </p:grpSpPr>
        <p:sp>
          <p:nvSpPr>
            <p:cNvPr id="12" name="Rounded Rectangle 11"/>
            <p:cNvSpPr/>
            <p:nvPr/>
          </p:nvSpPr>
          <p:spPr>
            <a:xfrm>
              <a:off x="14537183" y="2652572"/>
              <a:ext cx="7560817"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Days Since Previous Visit &lt;= 225 </a:t>
              </a:r>
            </a:p>
          </p:txBody>
        </p:sp>
        <p:cxnSp>
          <p:nvCxnSpPr>
            <p:cNvPr id="13" name="Elbow Connector 12"/>
            <p:cNvCxnSpPr>
              <a:stCxn id="12" idx="2"/>
              <a:endCxn id="14" idx="0"/>
            </p:cNvCxnSpPr>
            <p:nvPr/>
          </p:nvCxnSpPr>
          <p:spPr>
            <a:xfrm rot="5400000">
              <a:off x="15899526" y="2246010"/>
              <a:ext cx="1229254" cy="360688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84480" y="4664078"/>
              <a:ext cx="3452461" cy="782252"/>
            </a:xfrm>
            <a:prstGeom prst="rect">
              <a:avLst/>
            </a:prstGeom>
            <a:solidFill>
              <a:srgbClr val="92D05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No</a:t>
              </a:r>
            </a:p>
          </p:txBody>
        </p:sp>
        <p:cxnSp>
          <p:nvCxnSpPr>
            <p:cNvPr id="15" name="Elbow Connector 14"/>
            <p:cNvCxnSpPr>
              <a:stCxn id="12" idx="2"/>
              <a:endCxn id="16" idx="0"/>
            </p:cNvCxnSpPr>
            <p:nvPr/>
          </p:nvCxnSpPr>
          <p:spPr>
            <a:xfrm rot="16200000" flipH="1">
              <a:off x="18826163" y="2926253"/>
              <a:ext cx="1229254" cy="224639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812101" y="4664078"/>
              <a:ext cx="7503768"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Visits to Doctor in Past Year &lt;= 3</a:t>
              </a:r>
            </a:p>
          </p:txBody>
        </p:sp>
        <p:cxnSp>
          <p:nvCxnSpPr>
            <p:cNvPr id="17" name="Elbow Connector 16"/>
            <p:cNvCxnSpPr/>
            <p:nvPr/>
          </p:nvCxnSpPr>
          <p:spPr>
            <a:xfrm rot="5400000">
              <a:off x="17805884" y="5250767"/>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9845327" y="4831703"/>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80309" y="3489498"/>
              <a:ext cx="1086624" cy="584776"/>
            </a:xfrm>
            <a:prstGeom prst="rect">
              <a:avLst/>
            </a:prstGeom>
            <a:noFill/>
          </p:spPr>
          <p:txBody>
            <a:bodyPr wrap="none" rtlCol="0">
              <a:spAutoFit/>
            </a:bodyPr>
            <a:lstStyle/>
            <a:p>
              <a:r>
                <a:rPr lang="en-US" sz="1300" b="1" i="1" dirty="0"/>
                <a:t>No</a:t>
              </a:r>
            </a:p>
          </p:txBody>
        </p:sp>
        <p:sp>
          <p:nvSpPr>
            <p:cNvPr id="20" name="TextBox 19"/>
            <p:cNvSpPr txBox="1"/>
            <p:nvPr/>
          </p:nvSpPr>
          <p:spPr>
            <a:xfrm>
              <a:off x="18989429" y="3503470"/>
              <a:ext cx="1266843" cy="584776"/>
            </a:xfrm>
            <a:prstGeom prst="rect">
              <a:avLst/>
            </a:prstGeom>
            <a:noFill/>
          </p:spPr>
          <p:txBody>
            <a:bodyPr wrap="none" rtlCol="0">
              <a:spAutoFit/>
            </a:bodyPr>
            <a:lstStyle/>
            <a:p>
              <a:r>
                <a:rPr lang="en-US" sz="1300" b="1" i="1" dirty="0"/>
                <a:t>Yes</a:t>
              </a:r>
            </a:p>
          </p:txBody>
        </p:sp>
        <p:sp>
          <p:nvSpPr>
            <p:cNvPr id="29" name="Rounded Rectangle 28"/>
            <p:cNvSpPr/>
            <p:nvPr/>
          </p:nvSpPr>
          <p:spPr>
            <a:xfrm>
              <a:off x="15375312" y="6675584"/>
              <a:ext cx="4470015"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Patient Age &lt;= 61</a:t>
              </a:r>
            </a:p>
          </p:txBody>
        </p:sp>
        <p:cxnSp>
          <p:nvCxnSpPr>
            <p:cNvPr id="30" name="Elbow Connector 29"/>
            <p:cNvCxnSpPr/>
            <p:nvPr/>
          </p:nvCxnSpPr>
          <p:spPr>
            <a:xfrm rot="5400000">
              <a:off x="16185503" y="7262273"/>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8224946" y="6843209"/>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440400" y="8712200"/>
              <a:ext cx="3781312" cy="782252"/>
            </a:xfrm>
            <a:prstGeom prst="rect">
              <a:avLst/>
            </a:prstGeom>
            <a:solidFill>
              <a:srgbClr val="FF7C8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Yes</a:t>
              </a:r>
            </a:p>
          </p:txBody>
        </p:sp>
        <p:sp>
          <p:nvSpPr>
            <p:cNvPr id="36" name="Rounded Rectangle 35"/>
            <p:cNvSpPr/>
            <p:nvPr/>
          </p:nvSpPr>
          <p:spPr>
            <a:xfrm>
              <a:off x="15137842" y="8687090"/>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7" name="Straight Connector 36"/>
            <p:cNvCxnSpPr/>
            <p:nvPr/>
          </p:nvCxnSpPr>
          <p:spPr>
            <a:xfrm>
              <a:off x="15977711" y="9469342"/>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837111" y="6689552"/>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9" name="Straight Connector 38"/>
            <p:cNvCxnSpPr/>
            <p:nvPr/>
          </p:nvCxnSpPr>
          <p:spPr>
            <a:xfrm>
              <a:off x="21676980" y="7471804"/>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3"/>
            <p:cNvSpPr txBox="1"/>
            <p:nvPr/>
          </p:nvSpPr>
          <p:spPr>
            <a:xfrm>
              <a:off x="19659600" y="10424972"/>
              <a:ext cx="3581400"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92% of patients are readmitted.</a:t>
              </a:r>
            </a:p>
          </p:txBody>
        </p:sp>
        <p:cxnSp>
          <p:nvCxnSpPr>
            <p:cNvPr id="42" name="Straight Arrow Connector 41"/>
            <p:cNvCxnSpPr>
              <a:stCxn id="41" idx="0"/>
            </p:cNvCxnSpPr>
            <p:nvPr/>
          </p:nvCxnSpPr>
          <p:spPr bwMode="auto">
            <a:xfrm flipH="1" flipV="1">
              <a:off x="21107400" y="9586772"/>
              <a:ext cx="342901" cy="838200"/>
            </a:xfrm>
            <a:prstGeom prst="straightConnector1">
              <a:avLst/>
            </a:prstGeom>
            <a:noFill/>
            <a:ln w="63500" cap="flat" cmpd="sng" algn="ctr">
              <a:solidFill>
                <a:srgbClr val="FF0000"/>
              </a:solidFill>
              <a:prstDash val="solid"/>
              <a:round/>
              <a:headEnd type="none" w="med" len="med"/>
              <a:tailEnd type="triangle"/>
            </a:ln>
            <a:effectLst/>
          </p:spPr>
        </p:cxnSp>
        <p:sp>
          <p:nvSpPr>
            <p:cNvPr id="53" name="TextBox 52"/>
            <p:cNvSpPr txBox="1"/>
            <p:nvPr/>
          </p:nvSpPr>
          <p:spPr>
            <a:xfrm>
              <a:off x="17861509" y="5497254"/>
              <a:ext cx="1086624" cy="584776"/>
            </a:xfrm>
            <a:prstGeom prst="rect">
              <a:avLst/>
            </a:prstGeom>
            <a:noFill/>
          </p:spPr>
          <p:txBody>
            <a:bodyPr wrap="none" rtlCol="0">
              <a:spAutoFit/>
            </a:bodyPr>
            <a:lstStyle/>
            <a:p>
              <a:r>
                <a:rPr lang="en-US" sz="1300" b="1" i="1" dirty="0"/>
                <a:t>No</a:t>
              </a:r>
            </a:p>
          </p:txBody>
        </p:sp>
        <p:sp>
          <p:nvSpPr>
            <p:cNvPr id="54" name="TextBox 53"/>
            <p:cNvSpPr txBox="1"/>
            <p:nvPr/>
          </p:nvSpPr>
          <p:spPr>
            <a:xfrm>
              <a:off x="20650200" y="5511226"/>
              <a:ext cx="1266843" cy="584776"/>
            </a:xfrm>
            <a:prstGeom prst="rect">
              <a:avLst/>
            </a:prstGeom>
            <a:noFill/>
          </p:spPr>
          <p:txBody>
            <a:bodyPr wrap="none" rtlCol="0">
              <a:spAutoFit/>
            </a:bodyPr>
            <a:lstStyle/>
            <a:p>
              <a:r>
                <a:rPr lang="en-US" sz="1300" b="1" i="1" dirty="0"/>
                <a:t>Yes</a:t>
              </a:r>
            </a:p>
          </p:txBody>
        </p:sp>
        <p:sp>
          <p:nvSpPr>
            <p:cNvPr id="55" name="TextBox 54"/>
            <p:cNvSpPr txBox="1"/>
            <p:nvPr/>
          </p:nvSpPr>
          <p:spPr>
            <a:xfrm>
              <a:off x="16337509" y="7529254"/>
              <a:ext cx="1086624" cy="584776"/>
            </a:xfrm>
            <a:prstGeom prst="rect">
              <a:avLst/>
            </a:prstGeom>
            <a:noFill/>
          </p:spPr>
          <p:txBody>
            <a:bodyPr wrap="none" rtlCol="0">
              <a:spAutoFit/>
            </a:bodyPr>
            <a:lstStyle/>
            <a:p>
              <a:r>
                <a:rPr lang="en-US" sz="1300" b="1" i="1" dirty="0"/>
                <a:t>No</a:t>
              </a:r>
            </a:p>
          </p:txBody>
        </p:sp>
        <p:sp>
          <p:nvSpPr>
            <p:cNvPr id="56" name="TextBox 55"/>
            <p:cNvSpPr txBox="1"/>
            <p:nvPr/>
          </p:nvSpPr>
          <p:spPr>
            <a:xfrm>
              <a:off x="18897600" y="7543226"/>
              <a:ext cx="1266843" cy="584776"/>
            </a:xfrm>
            <a:prstGeom prst="rect">
              <a:avLst/>
            </a:prstGeom>
            <a:noFill/>
          </p:spPr>
          <p:txBody>
            <a:bodyPr wrap="none" rtlCol="0">
              <a:spAutoFit/>
            </a:bodyPr>
            <a:lstStyle/>
            <a:p>
              <a:r>
                <a:rPr lang="en-US" sz="1300" b="1" i="1" dirty="0"/>
                <a:t>Yes</a:t>
              </a:r>
            </a:p>
          </p:txBody>
        </p:sp>
        <p:sp>
          <p:nvSpPr>
            <p:cNvPr id="46" name="TextBox 3"/>
            <p:cNvSpPr txBox="1"/>
            <p:nvPr/>
          </p:nvSpPr>
          <p:spPr>
            <a:xfrm>
              <a:off x="11734800" y="6462572"/>
              <a:ext cx="3296987"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10% of patients are readmitted.</a:t>
              </a:r>
            </a:p>
          </p:txBody>
        </p:sp>
        <p:cxnSp>
          <p:nvCxnSpPr>
            <p:cNvPr id="47" name="Straight Arrow Connector 46"/>
            <p:cNvCxnSpPr>
              <a:stCxn id="46" idx="0"/>
            </p:cNvCxnSpPr>
            <p:nvPr/>
          </p:nvCxnSpPr>
          <p:spPr bwMode="auto">
            <a:xfrm flipV="1">
              <a:off x="13383293" y="5471972"/>
              <a:ext cx="561307" cy="990600"/>
            </a:xfrm>
            <a:prstGeom prst="straightConnector1">
              <a:avLst/>
            </a:prstGeom>
            <a:noFill/>
            <a:ln w="63500" cap="flat" cmpd="sng" algn="ctr">
              <a:solidFill>
                <a:srgbClr val="FF0000"/>
              </a:solidFill>
              <a:prstDash val="solid"/>
              <a:round/>
              <a:headEnd type="none" w="med" len="med"/>
              <a:tailEnd type="triangle"/>
            </a:ln>
            <a:effectLst/>
          </p:spPr>
        </p:cxnSp>
      </p:grpSp>
      <p:grpSp>
        <p:nvGrpSpPr>
          <p:cNvPr id="51" name="Group 50"/>
          <p:cNvGrpSpPr/>
          <p:nvPr/>
        </p:nvGrpSpPr>
        <p:grpSpPr>
          <a:xfrm>
            <a:off x="7951389" y="581229"/>
            <a:ext cx="982183" cy="368861"/>
            <a:chOff x="10628352" y="1293699"/>
            <a:chExt cx="982183" cy="368861"/>
          </a:xfrm>
        </p:grpSpPr>
        <p:pic>
          <p:nvPicPr>
            <p:cNvPr id="52"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57" name="Rectangle 5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615951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sp>
        <p:nvSpPr>
          <p:cNvPr id="25603" name="Rectangle 2"/>
          <p:cNvSpPr>
            <a:spLocks noGrp="1" noChangeArrowheads="1"/>
          </p:cNvSpPr>
          <p:nvPr>
            <p:ph type="body" idx="1"/>
          </p:nvPr>
        </p:nvSpPr>
        <p:spPr>
          <a:xfrm>
            <a:off x="257334" y="1273378"/>
            <a:ext cx="8607623" cy="3073336"/>
          </a:xfrm>
        </p:spPr>
        <p:txBody>
          <a:bodyPr/>
          <a:lstStyle/>
          <a:p>
            <a:pPr>
              <a:spcBef>
                <a:spcPts val="84"/>
              </a:spcBef>
              <a:spcAft>
                <a:spcPts val="168"/>
              </a:spcAft>
            </a:pPr>
            <a:r>
              <a:rPr lang="en-US" dirty="0"/>
              <a:t>Two or more outcomes.</a:t>
            </a:r>
          </a:p>
          <a:p>
            <a:pPr>
              <a:spcBef>
                <a:spcPts val="84"/>
              </a:spcBef>
              <a:spcAft>
                <a:spcPts val="168"/>
              </a:spcAft>
            </a:pPr>
            <a:r>
              <a:rPr lang="en-US" dirty="0"/>
              <a:t>Assumes independence among explanatory variables, which is rarely true (thus “naïve”).</a:t>
            </a:r>
          </a:p>
          <a:p>
            <a:pPr>
              <a:spcBef>
                <a:spcPts val="84"/>
              </a:spcBef>
              <a:spcAft>
                <a:spcPts val="168"/>
              </a:spcAft>
            </a:pPr>
            <a:r>
              <a:rPr lang="en-US" dirty="0"/>
              <a:t>Despite its simplicity, often performs very well… widely used.</a:t>
            </a:r>
          </a:p>
          <a:p>
            <a:pPr>
              <a:spcBef>
                <a:spcPts val="84"/>
              </a:spcBef>
              <a:spcAft>
                <a:spcPts val="168"/>
              </a:spcAft>
            </a:pPr>
            <a:r>
              <a:rPr lang="en-US" dirty="0"/>
              <a:t>Significant use cases:</a:t>
            </a:r>
          </a:p>
          <a:p>
            <a:pPr lvl="1">
              <a:spcBef>
                <a:spcPts val="84"/>
              </a:spcBef>
              <a:spcAft>
                <a:spcPts val="168"/>
              </a:spcAft>
            </a:pPr>
            <a:r>
              <a:rPr lang="en-US" dirty="0"/>
              <a:t>Text categorization (spam vs. legitimate, sports or politics, etc.) using word frequencies as the features</a:t>
            </a:r>
          </a:p>
          <a:p>
            <a:pPr lvl="1">
              <a:spcBef>
                <a:spcPts val="84"/>
              </a:spcBef>
              <a:spcAft>
                <a:spcPts val="168"/>
              </a:spcAft>
            </a:pPr>
            <a:r>
              <a:rPr lang="en-US" dirty="0"/>
              <a:t>Medical diagnosis (</a:t>
            </a:r>
            <a:r>
              <a:rPr lang="en-US" i="1" dirty="0"/>
              <a:t>e.g.</a:t>
            </a:r>
            <a:r>
              <a:rPr lang="en-US" dirty="0"/>
              <a:t>, automatic screening)</a:t>
            </a:r>
          </a:p>
          <a:p>
            <a:pPr lvl="1">
              <a:spcBef>
                <a:spcPts val="84"/>
              </a:spcBef>
              <a:spcAft>
                <a:spcPts val="168"/>
              </a:spcAft>
            </a:pPr>
            <a:endParaRPr lang="en-US" dirty="0"/>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85477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ext uri="{D42A27DB-BD31-4B8C-83A1-F6EECF244321}">
                <p14:modId xmlns:p14="http://schemas.microsoft.com/office/powerpoint/2010/main" val="1566967957"/>
              </p:ext>
            </p:extLst>
          </p:nvPr>
        </p:nvGraphicFramePr>
        <p:xfrm>
          <a:off x="1325217" y="1087645"/>
          <a:ext cx="6096000" cy="5562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80544745"/>
                    </a:ext>
                  </a:extLst>
                </a:gridCol>
                <a:gridCol w="1219200">
                  <a:extLst>
                    <a:ext uri="{9D8B030D-6E8A-4147-A177-3AD203B41FA5}">
                      <a16:colId xmlns:a16="http://schemas.microsoft.com/office/drawing/2014/main" val="916757565"/>
                    </a:ext>
                  </a:extLst>
                </a:gridCol>
                <a:gridCol w="1219200">
                  <a:extLst>
                    <a:ext uri="{9D8B030D-6E8A-4147-A177-3AD203B41FA5}">
                      <a16:colId xmlns:a16="http://schemas.microsoft.com/office/drawing/2014/main" val="2834856093"/>
                    </a:ext>
                  </a:extLst>
                </a:gridCol>
                <a:gridCol w="1219200">
                  <a:extLst>
                    <a:ext uri="{9D8B030D-6E8A-4147-A177-3AD203B41FA5}">
                      <a16:colId xmlns:a16="http://schemas.microsoft.com/office/drawing/2014/main" val="635755816"/>
                    </a:ext>
                  </a:extLst>
                </a:gridCol>
                <a:gridCol w="1219200">
                  <a:extLst>
                    <a:ext uri="{9D8B030D-6E8A-4147-A177-3AD203B41FA5}">
                      <a16:colId xmlns:a16="http://schemas.microsoft.com/office/drawing/2014/main" val="1972398041"/>
                    </a:ext>
                  </a:extLst>
                </a:gridCol>
              </a:tblGrid>
              <a:tr h="370840">
                <a:tc>
                  <a:txBody>
                    <a:bodyPr/>
                    <a:lstStyle/>
                    <a:p>
                      <a:r>
                        <a:rPr lang="en-US" dirty="0">
                          <a:solidFill>
                            <a:schemeClr val="tx1"/>
                          </a:solidFill>
                        </a:rPr>
                        <a:t>Outlook</a:t>
                      </a:r>
                    </a:p>
                  </a:txBody>
                  <a:tcPr/>
                </a:tc>
                <a:tc>
                  <a:txBody>
                    <a:bodyPr/>
                    <a:lstStyle/>
                    <a:p>
                      <a:r>
                        <a:rPr lang="en-US" dirty="0">
                          <a:solidFill>
                            <a:schemeClr val="tx1"/>
                          </a:solidFill>
                        </a:rPr>
                        <a:t>Temp</a:t>
                      </a:r>
                    </a:p>
                  </a:txBody>
                  <a:tcPr/>
                </a:tc>
                <a:tc>
                  <a:txBody>
                    <a:bodyPr/>
                    <a:lstStyle/>
                    <a:p>
                      <a:r>
                        <a:rPr lang="en-US" dirty="0">
                          <a:solidFill>
                            <a:schemeClr val="tx1"/>
                          </a:solidFill>
                        </a:rPr>
                        <a:t>Humidity</a:t>
                      </a:r>
                    </a:p>
                  </a:txBody>
                  <a:tcPr/>
                </a:tc>
                <a:tc>
                  <a:txBody>
                    <a:bodyPr/>
                    <a:lstStyle/>
                    <a:p>
                      <a:r>
                        <a:rPr lang="en-US" dirty="0">
                          <a:solidFill>
                            <a:schemeClr val="tx1"/>
                          </a:solidFill>
                        </a:rPr>
                        <a:t>Windy</a:t>
                      </a:r>
                    </a:p>
                  </a:txBody>
                  <a:tcPr/>
                </a:tc>
                <a:tc>
                  <a:txBody>
                    <a:bodyPr/>
                    <a:lstStyle/>
                    <a:p>
                      <a:r>
                        <a:rPr lang="en-US" dirty="0">
                          <a:solidFill>
                            <a:schemeClr val="tx1"/>
                          </a:solidFill>
                        </a:rPr>
                        <a:t>Play golf</a:t>
                      </a:r>
                    </a:p>
                  </a:txBody>
                  <a:tcPr/>
                </a:tc>
                <a:extLst>
                  <a:ext uri="{0D108BD9-81ED-4DB2-BD59-A6C34878D82A}">
                    <a16:rowId xmlns:a16="http://schemas.microsoft.com/office/drawing/2014/main" val="1849761393"/>
                  </a:ext>
                </a:extLst>
              </a:tr>
              <a:tr h="370840">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No</a:t>
                      </a:r>
                    </a:p>
                  </a:txBody>
                  <a:tcPr/>
                </a:tc>
                <a:extLst>
                  <a:ext uri="{0D108BD9-81ED-4DB2-BD59-A6C34878D82A}">
                    <a16:rowId xmlns:a16="http://schemas.microsoft.com/office/drawing/2014/main" val="3717898675"/>
                  </a:ext>
                </a:extLst>
              </a:tr>
              <a:tr h="370840">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True</a:t>
                      </a:r>
                    </a:p>
                  </a:txBody>
                  <a:tcPr/>
                </a:tc>
                <a:tc>
                  <a:txBody>
                    <a:bodyPr/>
                    <a:lstStyle/>
                    <a:p>
                      <a:r>
                        <a:rPr lang="en-US" dirty="0"/>
                        <a:t>No</a:t>
                      </a:r>
                    </a:p>
                  </a:txBody>
                  <a:tcPr/>
                </a:tc>
                <a:extLst>
                  <a:ext uri="{0D108BD9-81ED-4DB2-BD59-A6C34878D82A}">
                    <a16:rowId xmlns:a16="http://schemas.microsoft.com/office/drawing/2014/main" val="2567046546"/>
                  </a:ext>
                </a:extLst>
              </a:tr>
              <a:tr h="370840">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val="2877996339"/>
                  </a:ext>
                </a:extLst>
              </a:tr>
              <a:tr h="370840">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val="902591187"/>
                  </a:ext>
                </a:extLst>
              </a:tr>
              <a:tr h="370840">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val="1535932179"/>
                  </a:ext>
                </a:extLst>
              </a:tr>
              <a:tr h="370840">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True</a:t>
                      </a:r>
                    </a:p>
                  </a:txBody>
                  <a:tcPr/>
                </a:tc>
                <a:tc>
                  <a:txBody>
                    <a:bodyPr/>
                    <a:lstStyle/>
                    <a:p>
                      <a:r>
                        <a:rPr lang="en-US" dirty="0"/>
                        <a:t>No</a:t>
                      </a:r>
                    </a:p>
                  </a:txBody>
                  <a:tcPr/>
                </a:tc>
                <a:extLst>
                  <a:ext uri="{0D108BD9-81ED-4DB2-BD59-A6C34878D82A}">
                    <a16:rowId xmlns:a16="http://schemas.microsoft.com/office/drawing/2014/main" val="2723396167"/>
                  </a:ext>
                </a:extLst>
              </a:tr>
              <a:tr h="370840">
                <a:tc>
                  <a:txBody>
                    <a:bodyPr/>
                    <a:lstStyle/>
                    <a:p>
                      <a:r>
                        <a:rPr lang="en-US" dirty="0"/>
                        <a:t>Overcast</a:t>
                      </a:r>
                    </a:p>
                  </a:txBody>
                  <a:tcPr/>
                </a:tc>
                <a:tc>
                  <a:txBody>
                    <a:bodyPr/>
                    <a:lstStyle/>
                    <a:p>
                      <a:r>
                        <a:rPr lang="en-US" dirty="0"/>
                        <a:t>Cool</a:t>
                      </a:r>
                    </a:p>
                  </a:txBody>
                  <a:tcPr/>
                </a:tc>
                <a:tc>
                  <a:txBody>
                    <a:bodyPr/>
                    <a:lstStyle/>
                    <a:p>
                      <a:r>
                        <a:rPr lang="en-US" dirty="0"/>
                        <a:t>Normal</a:t>
                      </a:r>
                    </a:p>
                  </a:txBody>
                  <a:tcPr/>
                </a:tc>
                <a:tc>
                  <a:txBody>
                    <a:bodyPr/>
                    <a:lstStyle/>
                    <a:p>
                      <a:r>
                        <a:rPr lang="en-US" dirty="0"/>
                        <a:t>True</a:t>
                      </a:r>
                    </a:p>
                  </a:txBody>
                  <a:tcPr/>
                </a:tc>
                <a:tc>
                  <a:txBody>
                    <a:bodyPr/>
                    <a:lstStyle/>
                    <a:p>
                      <a:r>
                        <a:rPr lang="en-US" dirty="0"/>
                        <a:t>Yes</a:t>
                      </a:r>
                    </a:p>
                  </a:txBody>
                  <a:tcPr/>
                </a:tc>
                <a:extLst>
                  <a:ext uri="{0D108BD9-81ED-4DB2-BD59-A6C34878D82A}">
                    <a16:rowId xmlns:a16="http://schemas.microsoft.com/office/drawing/2014/main" val="2986539505"/>
                  </a:ext>
                </a:extLst>
              </a:tr>
              <a:tr h="370840">
                <a:tc>
                  <a:txBody>
                    <a:bodyPr/>
                    <a:lstStyle/>
                    <a:p>
                      <a:r>
                        <a:rPr lang="en-US" dirty="0"/>
                        <a:t>Sunny</a:t>
                      </a:r>
                    </a:p>
                  </a:txBody>
                  <a:tcPr/>
                </a:tc>
                <a:tc>
                  <a:txBody>
                    <a:bodyPr/>
                    <a:lstStyle/>
                    <a:p>
                      <a:r>
                        <a:rPr lang="en-US" dirty="0"/>
                        <a:t>Mild</a:t>
                      </a:r>
                    </a:p>
                  </a:txBody>
                  <a:tcPr/>
                </a:tc>
                <a:tc>
                  <a:txBody>
                    <a:bodyPr/>
                    <a:lstStyle/>
                    <a:p>
                      <a:r>
                        <a:rPr lang="en-US" dirty="0"/>
                        <a:t>High</a:t>
                      </a:r>
                    </a:p>
                  </a:txBody>
                  <a:tcPr/>
                </a:tc>
                <a:tc>
                  <a:txBody>
                    <a:bodyPr/>
                    <a:lstStyle/>
                    <a:p>
                      <a:r>
                        <a:rPr lang="en-US" dirty="0"/>
                        <a:t>False</a:t>
                      </a:r>
                    </a:p>
                  </a:txBody>
                  <a:tcPr/>
                </a:tc>
                <a:tc>
                  <a:txBody>
                    <a:bodyPr/>
                    <a:lstStyle/>
                    <a:p>
                      <a:r>
                        <a:rPr lang="en-US" dirty="0"/>
                        <a:t>No</a:t>
                      </a:r>
                    </a:p>
                  </a:txBody>
                  <a:tcPr/>
                </a:tc>
                <a:extLst>
                  <a:ext uri="{0D108BD9-81ED-4DB2-BD59-A6C34878D82A}">
                    <a16:rowId xmlns:a16="http://schemas.microsoft.com/office/drawing/2014/main" val="943896595"/>
                  </a:ext>
                </a:extLst>
              </a:tr>
              <a:tr h="370840">
                <a:tc>
                  <a:txBody>
                    <a:bodyPr/>
                    <a:lstStyle/>
                    <a:p>
                      <a:r>
                        <a:rPr lang="en-US" dirty="0"/>
                        <a:t>Sunny</a:t>
                      </a:r>
                    </a:p>
                  </a:txBody>
                  <a:tcPr/>
                </a:tc>
                <a:tc>
                  <a:txBody>
                    <a:bodyPr/>
                    <a:lstStyle/>
                    <a:p>
                      <a:r>
                        <a:rPr lang="en-US" dirty="0"/>
                        <a:t>Cool</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val="3580461304"/>
                  </a:ext>
                </a:extLst>
              </a:tr>
              <a:tr h="370840">
                <a:tc>
                  <a:txBody>
                    <a:bodyPr/>
                    <a:lstStyle/>
                    <a:p>
                      <a:r>
                        <a:rPr lang="en-US" dirty="0"/>
                        <a:t>Rainy</a:t>
                      </a:r>
                    </a:p>
                  </a:txBody>
                  <a:tcPr/>
                </a:tc>
                <a:tc>
                  <a:txBody>
                    <a:bodyPr/>
                    <a:lstStyle/>
                    <a:p>
                      <a:r>
                        <a:rPr lang="en-US" dirty="0"/>
                        <a:t>Mild</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val="2241904089"/>
                  </a:ext>
                </a:extLst>
              </a:tr>
              <a:tr h="370840">
                <a:tc>
                  <a:txBody>
                    <a:bodyPr/>
                    <a:lstStyle/>
                    <a:p>
                      <a:r>
                        <a:rPr lang="en-US" dirty="0"/>
                        <a:t>Sunny</a:t>
                      </a:r>
                    </a:p>
                  </a:txBody>
                  <a:tcPr/>
                </a:tc>
                <a:tc>
                  <a:txBody>
                    <a:bodyPr/>
                    <a:lstStyle/>
                    <a:p>
                      <a:r>
                        <a:rPr lang="en-US" dirty="0"/>
                        <a:t>Mild</a:t>
                      </a:r>
                    </a:p>
                  </a:txBody>
                  <a:tcPr/>
                </a:tc>
                <a:tc>
                  <a:txBody>
                    <a:bodyPr/>
                    <a:lstStyle/>
                    <a:p>
                      <a:r>
                        <a:rPr lang="en-US" dirty="0"/>
                        <a:t>Normal</a:t>
                      </a:r>
                    </a:p>
                  </a:txBody>
                  <a:tcPr/>
                </a:tc>
                <a:tc>
                  <a:txBody>
                    <a:bodyPr/>
                    <a:lstStyle/>
                    <a:p>
                      <a:r>
                        <a:rPr lang="en-US" dirty="0"/>
                        <a:t>True</a:t>
                      </a:r>
                    </a:p>
                  </a:txBody>
                  <a:tcPr/>
                </a:tc>
                <a:tc>
                  <a:txBody>
                    <a:bodyPr/>
                    <a:lstStyle/>
                    <a:p>
                      <a:r>
                        <a:rPr lang="en-US" dirty="0"/>
                        <a:t>Yes</a:t>
                      </a:r>
                    </a:p>
                  </a:txBody>
                  <a:tcPr/>
                </a:tc>
                <a:extLst>
                  <a:ext uri="{0D108BD9-81ED-4DB2-BD59-A6C34878D82A}">
                    <a16:rowId xmlns:a16="http://schemas.microsoft.com/office/drawing/2014/main" val="3580469505"/>
                  </a:ext>
                </a:extLst>
              </a:tr>
              <a:tr h="370840">
                <a:tc>
                  <a:txBody>
                    <a:bodyPr/>
                    <a:lstStyle/>
                    <a:p>
                      <a:r>
                        <a:rPr lang="en-US" dirty="0"/>
                        <a:t>Overcast</a:t>
                      </a:r>
                    </a:p>
                  </a:txBody>
                  <a:tcPr/>
                </a:tc>
                <a:tc>
                  <a:txBody>
                    <a:bodyPr/>
                    <a:lstStyle/>
                    <a:p>
                      <a:r>
                        <a:rPr lang="en-US" dirty="0"/>
                        <a:t>Mild</a:t>
                      </a:r>
                    </a:p>
                  </a:txBody>
                  <a:tcPr/>
                </a:tc>
                <a:tc>
                  <a:txBody>
                    <a:bodyPr/>
                    <a:lstStyle/>
                    <a:p>
                      <a:r>
                        <a:rPr lang="en-US" dirty="0"/>
                        <a:t>High</a:t>
                      </a:r>
                    </a:p>
                  </a:txBody>
                  <a:tcPr/>
                </a:tc>
                <a:tc>
                  <a:txBody>
                    <a:bodyPr/>
                    <a:lstStyle/>
                    <a:p>
                      <a:r>
                        <a:rPr lang="en-US" dirty="0"/>
                        <a:t>True</a:t>
                      </a:r>
                    </a:p>
                  </a:txBody>
                  <a:tcPr/>
                </a:tc>
                <a:tc>
                  <a:txBody>
                    <a:bodyPr/>
                    <a:lstStyle/>
                    <a:p>
                      <a:r>
                        <a:rPr lang="en-US" dirty="0"/>
                        <a:t>Yes</a:t>
                      </a:r>
                    </a:p>
                  </a:txBody>
                  <a:tcPr/>
                </a:tc>
                <a:extLst>
                  <a:ext uri="{0D108BD9-81ED-4DB2-BD59-A6C34878D82A}">
                    <a16:rowId xmlns:a16="http://schemas.microsoft.com/office/drawing/2014/main" val="2518437508"/>
                  </a:ext>
                </a:extLst>
              </a:tr>
              <a:tr h="370840">
                <a:tc>
                  <a:txBody>
                    <a:bodyPr/>
                    <a:lstStyle/>
                    <a:p>
                      <a:r>
                        <a:rPr lang="en-US" dirty="0"/>
                        <a:t>Overcast</a:t>
                      </a:r>
                    </a:p>
                  </a:txBody>
                  <a:tcPr/>
                </a:tc>
                <a:tc>
                  <a:txBody>
                    <a:bodyPr/>
                    <a:lstStyle/>
                    <a:p>
                      <a:r>
                        <a:rPr lang="en-US" dirty="0"/>
                        <a:t>Hot</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val="2487666978"/>
                  </a:ext>
                </a:extLst>
              </a:tr>
              <a:tr h="370840">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True</a:t>
                      </a:r>
                    </a:p>
                  </a:txBody>
                  <a:tcPr/>
                </a:tc>
                <a:tc>
                  <a:txBody>
                    <a:bodyPr/>
                    <a:lstStyle/>
                    <a:p>
                      <a:r>
                        <a:rPr lang="en-US" dirty="0"/>
                        <a:t>No</a:t>
                      </a:r>
                    </a:p>
                  </a:txBody>
                  <a:tcPr/>
                </a:tc>
                <a:extLst>
                  <a:ext uri="{0D108BD9-81ED-4DB2-BD59-A6C34878D82A}">
                    <a16:rowId xmlns:a16="http://schemas.microsoft.com/office/drawing/2014/main" val="3638596052"/>
                  </a:ext>
                </a:extLst>
              </a:tr>
            </a:tbl>
          </a:graphicData>
        </a:graphic>
      </p:graphicFrame>
    </p:spTree>
    <p:extLst>
      <p:ext uri="{BB962C8B-B14F-4D97-AF65-F5344CB8AC3E}">
        <p14:creationId xmlns:p14="http://schemas.microsoft.com/office/powerpoint/2010/main" val="20836670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313641" y="1497495"/>
            <a:ext cx="8597725" cy="4306958"/>
          </a:xfrm>
          <a:prstGeom prst="rect">
            <a:avLst/>
          </a:prstGeom>
        </p:spPr>
      </p:pic>
      <p:sp>
        <p:nvSpPr>
          <p:cNvPr id="14" name="Oval 13"/>
          <p:cNvSpPr/>
          <p:nvPr/>
        </p:nvSpPr>
        <p:spPr>
          <a:xfrm>
            <a:off x="1311966" y="4632620"/>
            <a:ext cx="397566" cy="344557"/>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28731" y="5433388"/>
            <a:ext cx="384313" cy="318055"/>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810539" y="4645873"/>
            <a:ext cx="384313" cy="32369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453809" y="5016933"/>
            <a:ext cx="424069" cy="350195"/>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2338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9" name="Rectangle 2"/>
          <p:cNvSpPr txBox="1">
            <a:spLocks noChangeArrowheads="1"/>
          </p:cNvSpPr>
          <p:nvPr/>
        </p:nvSpPr>
        <p:spPr bwMode="auto">
          <a:xfrm>
            <a:off x="257334" y="1273378"/>
            <a:ext cx="8607623" cy="307333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Helvetica Neue" charset="0"/>
                <a:ea typeface="Helvetica Neue" charset="0"/>
                <a:cs typeface="Helvetica Neue" charset="0"/>
              </a:defRPr>
            </a:lvl1pPr>
            <a:lvl2pPr marL="515938" indent="-225425" algn="l" rtl="0" eaLnBrk="1" fontAlgn="base" hangingPunct="1">
              <a:spcBef>
                <a:spcPct val="20000"/>
              </a:spcBef>
              <a:spcAft>
                <a:spcPct val="0"/>
              </a:spcAft>
              <a:buClr>
                <a:schemeClr val="tx1"/>
              </a:buClr>
              <a:buFont typeface="STHeitiSC-Light" charset="-122"/>
              <a:buChar char="－"/>
              <a:defRPr sz="1800" b="0">
                <a:solidFill>
                  <a:schemeClr val="tx1"/>
                </a:solidFill>
                <a:latin typeface="Helvetica Neue" charset="0"/>
                <a:ea typeface="Helvetica Neue" charset="0"/>
                <a:cs typeface="Helvetica Neue" charset="0"/>
              </a:defRPr>
            </a:lvl2pPr>
            <a:lvl3pPr marL="804863" indent="-171450" algn="l" rtl="0" eaLnBrk="1" fontAlgn="base" hangingPunct="1">
              <a:spcBef>
                <a:spcPct val="20000"/>
              </a:spcBef>
              <a:spcAft>
                <a:spcPct val="0"/>
              </a:spcAft>
              <a:buClr>
                <a:schemeClr val="tx1"/>
              </a:buClr>
              <a:buChar char="•"/>
              <a:defRPr sz="1600">
                <a:solidFill>
                  <a:schemeClr val="tx1"/>
                </a:solidFill>
                <a:latin typeface="Helvetica Neue" charset="0"/>
                <a:ea typeface="Helvetica Neue" charset="0"/>
                <a:cs typeface="Helvetica Neue" charset="0"/>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a:lstStyle>
          <a:p>
            <a:pPr>
              <a:spcBef>
                <a:spcPts val="84"/>
              </a:spcBef>
              <a:spcAft>
                <a:spcPts val="168"/>
              </a:spcAft>
            </a:pPr>
            <a:r>
              <a:rPr lang="en-US" kern="0" dirty="0"/>
              <a:t>L(yes) = 2/9 * 3/9 * 3/9 * 3/9 = 0.0082</a:t>
            </a:r>
          </a:p>
          <a:p>
            <a:pPr>
              <a:spcBef>
                <a:spcPts val="84"/>
              </a:spcBef>
              <a:spcAft>
                <a:spcPts val="168"/>
              </a:spcAft>
            </a:pPr>
            <a:r>
              <a:rPr lang="en-US" kern="0" dirty="0"/>
              <a:t>L(no) = 3/5 * 1/5 * 4/5 * 3/5 = 0.0577</a:t>
            </a:r>
          </a:p>
          <a:p>
            <a:pPr>
              <a:spcBef>
                <a:spcPts val="84"/>
              </a:spcBef>
              <a:spcAft>
                <a:spcPts val="168"/>
              </a:spcAft>
            </a:pPr>
            <a:endParaRPr lang="en-US" kern="0" dirty="0"/>
          </a:p>
          <a:p>
            <a:pPr>
              <a:spcBef>
                <a:spcPts val="84"/>
              </a:spcBef>
              <a:spcAft>
                <a:spcPts val="168"/>
              </a:spcAft>
            </a:pPr>
            <a:r>
              <a:rPr lang="en-US" kern="0" dirty="0"/>
              <a:t>P(yes) = 0.0082 * 9/14 = 0.0053</a:t>
            </a:r>
          </a:p>
          <a:p>
            <a:pPr>
              <a:spcBef>
                <a:spcPts val="84"/>
              </a:spcBef>
              <a:spcAft>
                <a:spcPts val="168"/>
              </a:spcAft>
            </a:pPr>
            <a:r>
              <a:rPr lang="en-US" kern="0" dirty="0"/>
              <a:t>P(no) = 0.0577 * 5/14 = 0.0206</a:t>
            </a:r>
          </a:p>
          <a:p>
            <a:pPr>
              <a:spcBef>
                <a:spcPts val="84"/>
              </a:spcBef>
              <a:spcAft>
                <a:spcPts val="168"/>
              </a:spcAft>
            </a:pPr>
            <a:endParaRPr lang="en-US" kern="0" dirty="0"/>
          </a:p>
          <a:p>
            <a:pPr>
              <a:spcBef>
                <a:spcPts val="84"/>
              </a:spcBef>
              <a:spcAft>
                <a:spcPts val="168"/>
              </a:spcAft>
            </a:pPr>
            <a:r>
              <a:rPr lang="en-US" kern="0" dirty="0"/>
              <a:t>The decision would be: NO.</a:t>
            </a:r>
          </a:p>
          <a:p>
            <a:pPr lvl="1">
              <a:spcBef>
                <a:spcPts val="84"/>
              </a:spcBef>
              <a:spcAft>
                <a:spcPts val="168"/>
              </a:spcAft>
            </a:pPr>
            <a:endParaRPr lang="en-US" kern="0" dirty="0"/>
          </a:p>
        </p:txBody>
      </p:sp>
    </p:spTree>
    <p:extLst>
      <p:ext uri="{BB962C8B-B14F-4D97-AF65-F5344CB8AC3E}">
        <p14:creationId xmlns:p14="http://schemas.microsoft.com/office/powerpoint/2010/main" val="33935891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31271" y="1095375"/>
            <a:ext cx="6865041" cy="4847598"/>
          </a:xfrm>
          <a:prstGeom prst="rect">
            <a:avLst/>
          </a:prstGeom>
        </p:spPr>
      </p:pic>
      <p:sp>
        <p:nvSpPr>
          <p:cNvPr id="4" name="TextBox 3"/>
          <p:cNvSpPr txBox="1"/>
          <p:nvPr/>
        </p:nvSpPr>
        <p:spPr>
          <a:xfrm>
            <a:off x="1656522" y="6101510"/>
            <a:ext cx="5489003" cy="461665"/>
          </a:xfrm>
          <a:prstGeom prst="rect">
            <a:avLst/>
          </a:prstGeom>
          <a:noFill/>
        </p:spPr>
        <p:txBody>
          <a:bodyPr wrap="none" rtlCol="0">
            <a:spAutoFit/>
          </a:bodyPr>
          <a:lstStyle/>
          <a:p>
            <a:r>
              <a:rPr lang="en-US" sz="2400" dirty="0"/>
              <a:t>Start with 20 data points and 3 clusters</a:t>
            </a:r>
          </a:p>
        </p:txBody>
      </p:sp>
    </p:spTree>
    <p:extLst>
      <p:ext uri="{BB962C8B-B14F-4D97-AF65-F5344CB8AC3E}">
        <p14:creationId xmlns:p14="http://schemas.microsoft.com/office/powerpoint/2010/main" val="33503403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5220495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924680" y="6101510"/>
            <a:ext cx="4943982" cy="461665"/>
          </a:xfrm>
          <a:prstGeom prst="rect">
            <a:avLst/>
          </a:prstGeom>
          <a:noFill/>
        </p:spPr>
        <p:txBody>
          <a:bodyPr wrap="none" rtlCol="0">
            <a:spAutoFit/>
          </a:bodyPr>
          <a:lstStyle/>
          <a:p>
            <a:r>
              <a:rPr lang="en-US" sz="2400" dirty="0"/>
              <a:t>Calculate centroids of new clusters</a:t>
            </a:r>
          </a:p>
        </p:txBody>
      </p:sp>
    </p:spTree>
    <p:extLst>
      <p:ext uri="{BB962C8B-B14F-4D97-AF65-F5344CB8AC3E}">
        <p14:creationId xmlns:p14="http://schemas.microsoft.com/office/powerpoint/2010/main" val="28823068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21517763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785215" y="6033441"/>
            <a:ext cx="7667484" cy="461665"/>
          </a:xfrm>
          <a:prstGeom prst="rect">
            <a:avLst/>
          </a:prstGeom>
          <a:noFill/>
        </p:spPr>
        <p:txBody>
          <a:bodyPr wrap="none" rtlCol="0">
            <a:spAutoFit/>
          </a:bodyPr>
          <a:lstStyle/>
          <a:p>
            <a:r>
              <a:rPr lang="en-US" sz="2400" dirty="0"/>
              <a:t>Calculate centroids of new clusters…until convergence</a:t>
            </a:r>
          </a:p>
        </p:txBody>
      </p:sp>
    </p:spTree>
    <p:extLst>
      <p:ext uri="{BB962C8B-B14F-4D97-AF65-F5344CB8AC3E}">
        <p14:creationId xmlns:p14="http://schemas.microsoft.com/office/powerpoint/2010/main" val="128251648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43200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Spark ML</a:t>
            </a:r>
          </a:p>
        </p:txBody>
      </p:sp>
      <p:sp>
        <p:nvSpPr>
          <p:cNvPr id="77827" name="Content Placeholder 2"/>
          <p:cNvSpPr>
            <a:spLocks noGrp="1"/>
          </p:cNvSpPr>
          <p:nvPr>
            <p:ph idx="1"/>
          </p:nvPr>
        </p:nvSpPr>
        <p:spPr/>
        <p:txBody>
          <a:bodyPr/>
          <a:lstStyle/>
          <a:p>
            <a:r>
              <a:rPr lang="en-US" altLang="en-US" b="0"/>
              <a:t>Spark ML </a:t>
            </a:r>
            <a:r>
              <a:rPr lang="en-US" altLang="en-US" b="0" dirty="0"/>
              <a:t>is Spark’s machine learning (ML) library</a:t>
            </a:r>
          </a:p>
          <a:p>
            <a:endParaRPr lang="en-US" altLang="en-US" b="0" dirty="0"/>
          </a:p>
          <a:p>
            <a:r>
              <a:rPr lang="en-US" altLang="en-US" b="0" dirty="0"/>
              <a:t>Its goal is to make practical machine learning scalable and easy</a:t>
            </a:r>
          </a:p>
          <a:p>
            <a:endParaRPr lang="en-US" altLang="en-US" b="0" dirty="0"/>
          </a:p>
          <a:p>
            <a:r>
              <a:rPr lang="en-US" altLang="en-US" b="0" dirty="0"/>
              <a:t>Consists of common learning algorithms and utilities, including</a:t>
            </a:r>
          </a:p>
          <a:p>
            <a:pPr lvl="1"/>
            <a:r>
              <a:rPr lang="en-US" altLang="en-US" dirty="0"/>
              <a:t>Classification</a:t>
            </a:r>
          </a:p>
          <a:p>
            <a:pPr lvl="1"/>
            <a:r>
              <a:rPr lang="en-US" altLang="en-US" dirty="0"/>
              <a:t>Regression</a:t>
            </a:r>
          </a:p>
          <a:p>
            <a:pPr lvl="1"/>
            <a:r>
              <a:rPr lang="en-US" altLang="en-US" dirty="0"/>
              <a:t>Clustering</a:t>
            </a:r>
          </a:p>
          <a:p>
            <a:pPr lvl="1"/>
            <a:r>
              <a:rPr lang="en-US" altLang="en-US" dirty="0"/>
              <a:t>Collaborative filtering</a:t>
            </a:r>
          </a:p>
          <a:p>
            <a:pPr lvl="1"/>
            <a:r>
              <a:rPr lang="en-US" altLang="en-US" dirty="0"/>
              <a:t>Dimensionality Reduction</a:t>
            </a:r>
          </a:p>
          <a:p>
            <a:pPr lvl="1"/>
            <a:endParaRPr lang="en-US" altLang="en-US" dirty="0"/>
          </a:p>
          <a:p>
            <a:r>
              <a:rPr lang="en-US" altLang="en-US" b="0" dirty="0"/>
              <a:t>Lower-level optimization primitives</a:t>
            </a:r>
          </a:p>
          <a:p>
            <a:endParaRPr lang="en-US" altLang="en-US" b="0" dirty="0"/>
          </a:p>
          <a:p>
            <a:r>
              <a:rPr lang="en-US" altLang="en-US" b="0" dirty="0"/>
              <a:t>Higher-level pipeline APIs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Spark ML</a:t>
            </a:r>
          </a:p>
        </p:txBody>
      </p:sp>
      <p:sp>
        <p:nvSpPr>
          <p:cNvPr id="78851" name="Content Placeholder 2"/>
          <p:cNvSpPr>
            <a:spLocks noGrp="1"/>
          </p:cNvSpPr>
          <p:nvPr>
            <p:ph idx="1"/>
          </p:nvPr>
        </p:nvSpPr>
        <p:spPr/>
        <p:txBody>
          <a:bodyPr/>
          <a:lstStyle/>
          <a:p>
            <a:r>
              <a:rPr lang="en-US" altLang="en-US" b="0" dirty="0"/>
              <a:t>Divides 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pipelines</a:t>
            </a:r>
          </a:p>
          <a:p>
            <a:endParaRPr lang="en-US" altLang="en-US" b="0" dirty="0"/>
          </a:p>
          <a:p>
            <a:r>
              <a:rPr lang="en-US" altLang="en-US" b="0" dirty="0"/>
              <a:t>Using spark.ml is recommended because with </a:t>
            </a:r>
            <a:r>
              <a:rPr lang="en-US" altLang="en-US" b="0" dirty="0" err="1"/>
              <a:t>DataFrames</a:t>
            </a:r>
            <a:r>
              <a:rPr lang="en-US" altLang="en-US" b="0" dirty="0"/>
              <a:t> the API is more versatile and flexible</a:t>
            </a:r>
          </a:p>
          <a:p>
            <a:pPr lvl="1"/>
            <a:r>
              <a:rPr lang="en-US" altLang="en-US" dirty="0" err="1"/>
              <a:t>spark.mllib</a:t>
            </a:r>
            <a:r>
              <a:rPr lang="en-US" altLang="en-US" dirty="0"/>
              <a:t> will continue to be supported</a:t>
            </a:r>
          </a:p>
        </p:txBody>
      </p:sp>
      <p:pic>
        <p:nvPicPr>
          <p:cNvPr id="788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700588"/>
            <a:ext cx="3581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panose="02040503050406030204" pitchFamily="18"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10784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90453470"/>
                    </a:ext>
                  </a:extLst>
                </a:gridCol>
                <a:gridCol w="3048000">
                  <a:extLst>
                    <a:ext uri="{9D8B030D-6E8A-4147-A177-3AD203B41FA5}">
                      <a16:colId xmlns:a16="http://schemas.microsoft.com/office/drawing/2014/main"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a16="http://schemas.microsoft.com/office/drawing/2014/main"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a16="http://schemas.microsoft.com/office/drawing/2014/main"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a16="http://schemas.microsoft.com/office/drawing/2014/main"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a16="http://schemas.microsoft.com/office/drawing/2014/main"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a16="http://schemas.microsoft.com/office/drawing/2014/main"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a16="http://schemas.microsoft.com/office/drawing/2014/main"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a16="http://schemas.microsoft.com/office/drawing/2014/main" val="3978776233"/>
                  </a:ext>
                </a:extLst>
              </a:tr>
            </a:tbl>
          </a:graphicData>
        </a:graphic>
      </p:graphicFrame>
    </p:spTree>
    <p:extLst>
      <p:ext uri="{BB962C8B-B14F-4D97-AF65-F5344CB8AC3E}">
        <p14:creationId xmlns:p14="http://schemas.microsoft.com/office/powerpoint/2010/main" val="3171384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3</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8244049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20166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mc:Choice xmlns:a14="http://schemas.microsoft.com/office/drawing/2010/main"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883632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3"/>
                <a:ext cx="8537936" cy="5322837"/>
              </a:xfrm>
            </p:spPr>
            <p:txBody>
              <a:bodyPr/>
              <a:lstStyle/>
              <a:p>
                <a:pPr>
                  <a:spcBef>
                    <a:spcPts val="84"/>
                  </a:spcBef>
                  <a:spcAft>
                    <a:spcPts val="168"/>
                  </a:spcAft>
                </a:pPr>
                <a:r>
                  <a:rPr lang="en-US" dirty="0"/>
                  <a:t>(</a:t>
                </a:r>
                <a:r>
                  <a:rPr lang="en-US" dirty="0">
                    <a:solidFill>
                      <a:srgbClr val="0070C0"/>
                    </a:solidFill>
                  </a:rPr>
                  <a:t>1</a:t>
                </a:r>
                <a:r>
                  <a:rPr lang="en-US" dirty="0"/>
                  <a:t>) Probability(Approved when credit score = </a:t>
                </a:r>
                <a:r>
                  <a:rPr lang="en-US" dirty="0">
                    <a:solidFill>
                      <a:srgbClr val="FF0000"/>
                    </a:solidFill>
                  </a:rPr>
                  <a:t>x</a:t>
                </a:r>
                <a:r>
                  <a:rPr lang="en-US" dirty="0"/>
                  <a:t>) = </a:t>
                </a:r>
                <a14:m>
                  <m:oMath xmlns:m="http://schemas.openxmlformats.org/officeDocument/2006/math">
                    <m:f>
                      <m:fPr>
                        <m:ctrlPr>
                          <a:rPr lang="en-US" sz="3600" i="1" dirty="0" smtClean="0">
                            <a:latin typeface="Cambria Math" panose="02040503050406030204" pitchFamily="18" charset="0"/>
                          </a:rPr>
                        </m:ctrlPr>
                      </m:fPr>
                      <m:num>
                        <m:r>
                          <a:rPr lang="en-US" sz="3600" dirty="0" smtClean="0">
                            <a:latin typeface="Cambria Math" panose="02040503050406030204" pitchFamily="18" charset="0"/>
                          </a:rPr>
                          <m:t>1</m:t>
                        </m:r>
                        <m:r>
                          <a:rPr lang="en-US" sz="3600" i="0" dirty="0" smtClean="0">
                            <a:latin typeface="Cambria Math" panose="02040503050406030204" pitchFamily="18" charset="0"/>
                          </a:rPr>
                          <m:t>+</m:t>
                        </m:r>
                        <m:sSup>
                          <m:sSupPr>
                            <m:ctrlPr>
                              <a:rPr lang="en-US" sz="3600" i="1" dirty="0" smtClean="0">
                                <a:latin typeface="Cambria Math" panose="02040503050406030204" pitchFamily="18"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smtClean="0">
                                <a:latin typeface="Cambria Math" panose="02040503050406030204" pitchFamily="18" charset="0"/>
                              </a:rPr>
                              <m:t>𝛽</m:t>
                            </m:r>
                          </m:sup>
                        </m:sSup>
                      </m:num>
                      <m:den>
                        <m:sSup>
                          <m:sSupPr>
                            <m:ctrlPr>
                              <a:rPr lang="en-US" sz="3600" i="1" dirty="0" smtClean="0">
                                <a:latin typeface="Cambria Math" panose="02040503050406030204" pitchFamily="18"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marL="0" indent="0">
                  <a:spcBef>
                    <a:spcPts val="84"/>
                  </a:spcBef>
                  <a:spcAft>
                    <a:spcPts val="168"/>
                  </a:spcAft>
                  <a:buNone/>
                </a:pPr>
                <a:endParaRPr lang="en-US" sz="3600" dirty="0"/>
              </a:p>
              <a:p>
                <a:pPr>
                  <a:spcBef>
                    <a:spcPts val="84"/>
                  </a:spcBef>
                  <a:spcAft>
                    <a:spcPts val="168"/>
                  </a:spcAft>
                </a:pPr>
                <a:r>
                  <a:rPr lang="en-US" dirty="0"/>
                  <a:t>Probability(Rejected when credit score = </a:t>
                </a:r>
                <a:r>
                  <a:rPr lang="en-US" dirty="0">
                    <a:solidFill>
                      <a:srgbClr val="FF0000"/>
                    </a:solidFill>
                  </a:rPr>
                  <a:t>x</a:t>
                </a:r>
                <a:r>
                  <a:rPr lang="en-US" dirty="0"/>
                  <a:t> ) = 1 – (          )</a:t>
                </a:r>
              </a:p>
              <a:p>
                <a:pPr marL="0" indent="0">
                  <a:spcBef>
                    <a:spcPts val="84"/>
                  </a:spcBef>
                  <a:spcAft>
                    <a:spcPts val="168"/>
                  </a:spcAft>
                  <a:buNone/>
                </a:pPr>
                <a:endParaRPr lang="en-US" dirty="0"/>
              </a:p>
              <a:p>
                <a:pPr>
                  <a:spcBef>
                    <a:spcPts val="84"/>
                  </a:spcBef>
                  <a:spcAft>
                    <a:spcPts val="168"/>
                  </a:spcAft>
                </a:pPr>
                <a:r>
                  <a:rPr lang="en-US" dirty="0"/>
                  <a:t>(</a:t>
                </a:r>
                <a:r>
                  <a:rPr lang="en-US" dirty="0">
                    <a:solidFill>
                      <a:srgbClr val="0070C0"/>
                    </a:solidFill>
                  </a:rPr>
                  <a:t>2</a:t>
                </a:r>
                <a:r>
                  <a:rPr lang="en-US" dirty="0"/>
                  <a:t>) After rearranging the subtraction above:  </a:t>
                </a:r>
                <a14:m>
                  <m:oMath xmlns:m="http://schemas.openxmlformats.org/officeDocument/2006/math">
                    <m:f>
                      <m:fPr>
                        <m:ctrlPr>
                          <a:rPr lang="en-US" sz="3600" i="1" dirty="0">
                            <a:latin typeface="Cambria Math" panose="02040503050406030204" pitchFamily="18" charset="0"/>
                          </a:rPr>
                        </m:ctrlPr>
                      </m:fPr>
                      <m:num>
                        <m:r>
                          <a:rPr lang="en-US" sz="3600" dirty="0">
                            <a:latin typeface="Cambria Math" panose="02040503050406030204" pitchFamily="18" charset="0"/>
                          </a:rPr>
                          <m:t>1</m:t>
                        </m:r>
                      </m:num>
                      <m:den>
                        <m:r>
                          <a:rPr lang="en-US" sz="3600" b="1" i="0" dirty="0" smtClean="0">
                            <a:latin typeface="Cambria Math" panose="02040503050406030204" pitchFamily="18" charset="0"/>
                          </a:rPr>
                          <m:t>𝟏</m:t>
                        </m:r>
                        <m:r>
                          <a:rPr lang="en-US" sz="3600" b="1" i="1" dirty="0" smtClean="0">
                            <a:latin typeface="Cambria Math" panose="02040503050406030204" pitchFamily="18" charset="0"/>
                          </a:rPr>
                          <m:t>+</m:t>
                        </m:r>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a:spcBef>
                    <a:spcPts val="84"/>
                  </a:spcBef>
                  <a:spcAft>
                    <a:spcPts val="168"/>
                  </a:spcAft>
                </a:pPr>
                <a:endParaRPr lang="en-US" dirty="0"/>
              </a:p>
              <a:p>
                <a:pPr>
                  <a:spcBef>
                    <a:spcPts val="84"/>
                  </a:spcBef>
                  <a:spcAft>
                    <a:spcPts val="168"/>
                  </a:spcAft>
                </a:pPr>
                <a:r>
                  <a:rPr lang="en-US" dirty="0"/>
                  <a:t>The odds of approval is then: </a:t>
                </a:r>
                <a14:m>
                  <m:oMath xmlns:m="http://schemas.openxmlformats.org/officeDocument/2006/math">
                    <m:f>
                      <m:fPr>
                        <m:ctrlPr>
                          <a:rPr lang="en-US" sz="3600" i="1" smtClean="0">
                            <a:latin typeface="Cambria Math" panose="02040503050406030204" pitchFamily="18" charset="0"/>
                          </a:rPr>
                        </m:ctrlPr>
                      </m:fPr>
                      <m:num>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𝟏</m:t>
                        </m:r>
                        <m:r>
                          <a:rPr lang="en-US" sz="3600" b="1" i="1" smtClean="0">
                            <a:latin typeface="Cambria Math" panose="02040503050406030204" pitchFamily="18" charset="0"/>
                          </a:rPr>
                          <m:t>)</m:t>
                        </m:r>
                      </m:num>
                      <m:den>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𝟐</m:t>
                        </m:r>
                        <m:r>
                          <a:rPr lang="en-US" sz="3600" b="1" i="1" smtClean="0">
                            <a:latin typeface="Cambria Math" panose="02040503050406030204" pitchFamily="18" charset="0"/>
                          </a:rPr>
                          <m:t>)</m:t>
                        </m:r>
                      </m:den>
                    </m:f>
                  </m:oMath>
                </a14:m>
                <a:r>
                  <a:rPr lang="en-US" sz="3600" dirty="0"/>
                  <a:t> = </a:t>
                </a:r>
                <a14:m>
                  <m:oMath xmlns:m="http://schemas.openxmlformats.org/officeDocument/2006/math">
                    <m:f>
                      <m:fPr>
                        <m:ctrlPr>
                          <a:rPr lang="en-US" sz="3600" i="1">
                            <a:latin typeface="Cambria Math" panose="02040503050406030204" pitchFamily="18"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a14:m>
                <a:r>
                  <a:rPr lang="en-US" sz="3600" dirty="0"/>
                  <a:t> = </a:t>
                </a:r>
                <a14:m>
                  <m:oMath xmlns:m="http://schemas.openxmlformats.org/officeDocument/2006/math">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oMath>
                </a14:m>
                <a:endParaRPr lang="en-US" sz="3600" dirty="0"/>
              </a:p>
              <a:p>
                <a:pPr marL="0" indent="0">
                  <a:spcBef>
                    <a:spcPts val="84"/>
                  </a:spcBef>
                  <a:spcAft>
                    <a:spcPts val="168"/>
                  </a:spcAft>
                  <a:buNone/>
                </a:pPr>
                <a:endParaRPr lang="en-US" dirty="0"/>
              </a:p>
              <a:p>
                <a:pPr>
                  <a:spcBef>
                    <a:spcPts val="84"/>
                  </a:spcBef>
                  <a:spcAft>
                    <a:spcPts val="168"/>
                  </a:spcAft>
                </a:pPr>
                <a:r>
                  <a:rPr lang="en-US" dirty="0"/>
                  <a:t>Taking the natural log on both sides: </a:t>
                </a:r>
                <a14:m>
                  <m:oMath xmlns:m="http://schemas.openxmlformats.org/officeDocument/2006/math">
                    <m:r>
                      <a:rPr lang="en-US" sz="2800" b="1" i="0" smtClean="0">
                        <a:latin typeface="Cambria Math" panose="02040503050406030204" pitchFamily="18" charset="0"/>
                      </a:rPr>
                      <m:t>𝐥𝐧</m:t>
                    </m:r>
                    <m:d>
                      <m:dPr>
                        <m:ctrlPr>
                          <a:rPr lang="en-US" sz="2800" b="1" i="1" smtClean="0">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𝒑</m:t>
                            </m:r>
                          </m:num>
                          <m:den>
                            <m:r>
                              <a:rPr lang="en-US" sz="2800" i="1">
                                <a:latin typeface="Cambria Math" panose="02040503050406030204" pitchFamily="18" charset="0"/>
                              </a:rPr>
                              <m:t>𝟏</m:t>
                            </m:r>
                            <m:r>
                              <a:rPr lang="en-US" sz="2800" i="1">
                                <a:latin typeface="Cambria Math" panose="02040503050406030204" pitchFamily="18" charset="0"/>
                              </a:rPr>
                              <m:t>−</m:t>
                            </m:r>
                            <m:r>
                              <a:rPr lang="en-US" sz="2800" i="1">
                                <a:latin typeface="Cambria Math" panose="02040503050406030204" pitchFamily="18" charset="0"/>
                              </a:rPr>
                              <m:t>𝒑</m:t>
                            </m:r>
                          </m:den>
                        </m:f>
                      </m:e>
                    </m:d>
                    <m:r>
                      <a:rPr lang="en-US" sz="2800" b="1" i="1" smtClean="0">
                        <a:latin typeface="Cambria Math" panose="02040503050406030204" pitchFamily="18" charset="0"/>
                      </a:rPr>
                      <m:t>= </m:t>
                    </m:r>
                    <m:r>
                      <a:rPr lang="en-US" sz="2800" i="1" dirty="0">
                        <a:latin typeface="Cambria Math" panose="02040503050406030204" pitchFamily="18" charset="0"/>
                      </a:rPr>
                      <m:t>𝛼</m:t>
                    </m:r>
                    <m:r>
                      <a:rPr lang="en-US" sz="2800" i="1" dirty="0">
                        <a:solidFill>
                          <a:srgbClr val="FF0000"/>
                        </a:solidFill>
                        <a:latin typeface="Cambria Math" panose="02040503050406030204" pitchFamily="18" charset="0"/>
                      </a:rPr>
                      <m:t>𝑥</m:t>
                    </m:r>
                    <m:r>
                      <a:rPr lang="en-US" sz="2800" dirty="0">
                        <a:latin typeface="Cambria Math" panose="02040503050406030204" pitchFamily="18" charset="0"/>
                      </a:rPr>
                      <m:t>+</m:t>
                    </m:r>
                    <m:r>
                      <a:rPr lang="en-US" sz="2800" i="1" dirty="0">
                        <a:latin typeface="Cambria Math" panose="02040503050406030204" pitchFamily="18" charset="0"/>
                      </a:rPr>
                      <m:t>𝛽</m:t>
                    </m:r>
                  </m:oMath>
                </a14:m>
                <a:endParaRPr lang="en-US" sz="2800"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3"/>
                <a:ext cx="8537936" cy="5322837"/>
              </a:xfrm>
              <a:blipFill>
                <a:blip r:embed="rId3"/>
                <a:stretch>
                  <a:fillRect l="-643" b="-34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Arrow: Down 1"/>
          <p:cNvSpPr/>
          <p:nvPr/>
        </p:nvSpPr>
        <p:spPr>
          <a:xfrm>
            <a:off x="6716889" y="2302933"/>
            <a:ext cx="270933" cy="6096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053934" y="5802489"/>
            <a:ext cx="3029432" cy="903111"/>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592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Summary</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We perform a linear regression between the natural logarithm of the odds and the independent variable (here credit score):</a:t>
                </a:r>
              </a:p>
              <a:p>
                <a:pPr lvl="1">
                  <a:spcBef>
                    <a:spcPts val="84"/>
                  </a:spcBef>
                  <a:spcAft>
                    <a:spcPts val="168"/>
                  </a:spcAft>
                </a:pPr>
                <a14:m>
                  <m:oMath xmlns:m="http://schemas.openxmlformats.org/officeDocument/2006/math">
                    <m:r>
                      <a:rPr lang="en-US" sz="2400" b="1">
                        <a:latin typeface="Cambria Math" panose="02040503050406030204" pitchFamily="18" charset="0"/>
                      </a:rPr>
                      <m:t>𝐥𝐧</m:t>
                    </m:r>
                    <m:d>
                      <m:dPr>
                        <m:ctrlPr>
                          <a:rPr lang="en-US" sz="2400" b="1"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𝒑</m:t>
                            </m:r>
                          </m:num>
                          <m:den>
                            <m:r>
                              <a:rPr lang="en-US" sz="2400"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𝒑</m:t>
                            </m:r>
                          </m:den>
                        </m:f>
                      </m:e>
                    </m:d>
                    <m:r>
                      <a:rPr lang="en-US" sz="2400" b="1" i="1">
                        <a:latin typeface="Cambria Math" panose="02040503050406030204" pitchFamily="18" charset="0"/>
                      </a:rPr>
                      <m:t>= </m:t>
                    </m:r>
                    <m:r>
                      <a:rPr lang="en-US" sz="2400" i="1" dirty="0" smtClean="0">
                        <a:solidFill>
                          <a:srgbClr val="FF0000"/>
                        </a:solidFill>
                        <a:latin typeface="Cambria Math" panose="02040503050406030204" pitchFamily="18" charset="0"/>
                      </a:rPr>
                      <m:t>𝛼</m:t>
                    </m:r>
                    <m:r>
                      <a:rPr lang="en-US" sz="2400" i="1" dirty="0" smtClean="0">
                        <a:solidFill>
                          <a:schemeClr val="tx1"/>
                        </a:solidFill>
                        <a:latin typeface="Cambria Math" panose="02040503050406030204" pitchFamily="18" charset="0"/>
                      </a:rPr>
                      <m:t>𝑥</m:t>
                    </m:r>
                    <m:r>
                      <a:rPr lang="en-US" sz="2400" dirty="0">
                        <a:latin typeface="Cambria Math" panose="02040503050406030204" pitchFamily="18" charset="0"/>
                      </a:rPr>
                      <m:t>+</m:t>
                    </m:r>
                    <m:r>
                      <a:rPr lang="en-US" sz="2400" i="1" dirty="0" smtClean="0">
                        <a:solidFill>
                          <a:srgbClr val="FF0000"/>
                        </a:solidFill>
                        <a:latin typeface="Cambria Math" panose="02040503050406030204" pitchFamily="18" charset="0"/>
                      </a:rPr>
                      <m:t>𝛽</m:t>
                    </m:r>
                  </m:oMath>
                </a14:m>
                <a:endParaRPr lang="en-US" sz="2400" dirty="0"/>
              </a:p>
              <a:p>
                <a:pPr>
                  <a:spcBef>
                    <a:spcPts val="84"/>
                  </a:spcBef>
                  <a:spcAft>
                    <a:spcPts val="168"/>
                  </a:spcAft>
                </a:pPr>
                <a:endParaRPr lang="en-US" dirty="0"/>
              </a:p>
              <a:p>
                <a:pPr>
                  <a:spcBef>
                    <a:spcPts val="84"/>
                  </a:spcBef>
                  <a:spcAft>
                    <a:spcPts val="168"/>
                  </a:spcAft>
                </a:pPr>
                <a:r>
                  <a:rPr lang="en-US" dirty="0"/>
                  <a:t> We determine the coefficients of the linear regression, </a:t>
                </a:r>
                <a:r>
                  <a:rPr lang="en-US" dirty="0">
                    <a:solidFill>
                      <a:srgbClr val="FF0000"/>
                    </a:solidFill>
                  </a:rPr>
                  <a:t>alpha </a:t>
                </a:r>
                <a:r>
                  <a:rPr lang="en-US" dirty="0">
                    <a:solidFill>
                      <a:schemeClr val="tx1"/>
                    </a:solidFill>
                  </a:rPr>
                  <a:t>and</a:t>
                </a:r>
                <a:r>
                  <a:rPr lang="en-US" dirty="0">
                    <a:solidFill>
                      <a:srgbClr val="FF0000"/>
                    </a:solidFill>
                  </a:rPr>
                  <a:t> beta</a:t>
                </a:r>
              </a:p>
              <a:p>
                <a:pPr>
                  <a:spcBef>
                    <a:spcPts val="84"/>
                  </a:spcBef>
                  <a:spcAft>
                    <a:spcPts val="168"/>
                  </a:spcAft>
                </a:pPr>
                <a:endParaRPr lang="en-US" dirty="0"/>
              </a:p>
              <a:p>
                <a:pPr>
                  <a:spcBef>
                    <a:spcPts val="84"/>
                  </a:spcBef>
                  <a:spcAft>
                    <a:spcPts val="168"/>
                  </a:spcAft>
                </a:pPr>
                <a:r>
                  <a:rPr lang="en-US" dirty="0"/>
                  <a:t>We use them to define the function which fits our data as a probabilities curve.</a:t>
                </a:r>
              </a:p>
              <a:p>
                <a:pPr lvl="1">
                  <a:spcBef>
                    <a:spcPts val="84"/>
                  </a:spcBef>
                  <a:spcAft>
                    <a:spcPts val="168"/>
                  </a:spcAft>
                </a:pPr>
                <a14:m>
                  <m:oMath xmlns:m="http://schemas.openxmlformats.org/officeDocument/2006/math">
                    <m:r>
                      <a:rPr lang="en-US" sz="3600" b="0" i="1" dirty="0" smtClean="0">
                        <a:latin typeface="Cambria Math" panose="02040503050406030204" pitchFamily="18" charset="0"/>
                      </a:rPr>
                      <m:t>𝑃𝑟𝑜𝑏</m:t>
                    </m:r>
                    <m:d>
                      <m:dPr>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𝑆𝑢𝑐𝑐𝑒𝑠𝑠</m:t>
                        </m:r>
                      </m:e>
                    </m:d>
                    <m:r>
                      <a:rPr lang="en-US" sz="3600" b="0" i="1" dirty="0" smtClean="0">
                        <a:latin typeface="Cambria Math" panose="02040503050406030204" pitchFamily="18" charset="0"/>
                      </a:rPr>
                      <m:t>= </m:t>
                    </m:r>
                    <m:f>
                      <m:fPr>
                        <m:ctrlPr>
                          <a:rPr lang="en-US" sz="3600" i="1" dirty="0">
                            <a:latin typeface="Cambria Math" panose="02040503050406030204" pitchFamily="18" charset="0"/>
                          </a:rPr>
                        </m:ctrlPr>
                      </m:fPr>
                      <m:num>
                        <m:r>
                          <a:rPr lang="en-US" sz="3600" dirty="0">
                            <a:latin typeface="Cambria Math" panose="02040503050406030204" pitchFamily="18" charset="0"/>
                          </a:rPr>
                          <m:t>1+</m:t>
                        </m:r>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num>
                      <m:den>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den>
                    </m:f>
                  </m:oMath>
                </a14:m>
                <a:endParaRPr lang="en-US" sz="3600"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r="-1587"/>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2855930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Flow</a:t>
            </a:r>
          </a:p>
        </p:txBody>
      </p:sp>
      <p:sp>
        <p:nvSpPr>
          <p:cNvPr id="3" name="Content Placeholder 2"/>
          <p:cNvSpPr>
            <a:spLocks noGrp="1"/>
          </p:cNvSpPr>
          <p:nvPr>
            <p:ph idx="1"/>
          </p:nvPr>
        </p:nvSpPr>
        <p:spPr>
          <a:xfrm>
            <a:off x="165100" y="1217613"/>
            <a:ext cx="8805863" cy="5326062"/>
          </a:xfrm>
        </p:spPr>
        <p:txBody>
          <a:bodyPr/>
          <a:lstStyle/>
          <a:p>
            <a:pPr marL="800100" lvl="1" indent="-457200">
              <a:buFont typeface="+mj-lt"/>
              <a:buAutoNum type="arabicPeriod"/>
            </a:pPr>
            <a:r>
              <a:rPr lang="en-US" dirty="0"/>
              <a:t>Download compressed CSV data and load into an RDD</a:t>
            </a:r>
            <a:br>
              <a:rPr lang="en-US" dirty="0"/>
            </a:br>
            <a:endParaRPr lang="en-US" dirty="0"/>
          </a:p>
          <a:p>
            <a:pPr marL="0" indent="0">
              <a:buNone/>
            </a:pPr>
            <a:endParaRPr lang="en-US" dirty="0"/>
          </a:p>
          <a:p>
            <a:pPr marL="457200" indent="-457200">
              <a:buFont typeface="+mj-lt"/>
              <a:buAutoNum type="arabicPeriod"/>
            </a:pPr>
            <a:endParaRPr lang="en-US" dirty="0"/>
          </a:p>
          <a:p>
            <a:pPr marL="800100" lvl="1" indent="-457200">
              <a:buAutoNum type="arabicPeriod" startAt="2"/>
            </a:pPr>
            <a:r>
              <a:rPr lang="en-US" dirty="0">
                <a:solidFill>
                  <a:schemeClr val="accent2"/>
                </a:solidFill>
              </a:rPr>
              <a:t>Prepare the data</a:t>
            </a:r>
          </a:p>
          <a:p>
            <a:pPr lvl="1"/>
            <a:r>
              <a:rPr lang="en-US" dirty="0"/>
              <a:t>Remove header</a:t>
            </a:r>
          </a:p>
          <a:p>
            <a:pPr lvl="1"/>
            <a:r>
              <a:rPr lang="en-US" dirty="0"/>
              <a:t>Drop </a:t>
            </a:r>
            <a:r>
              <a:rPr lang="en-US" dirty="0" err="1"/>
              <a:t>uneeded</a:t>
            </a:r>
            <a:r>
              <a:rPr lang="en-US" dirty="0"/>
              <a:t> columns / rows</a:t>
            </a:r>
          </a:p>
          <a:p>
            <a:pPr marL="0" indent="0">
              <a:buNone/>
            </a:pPr>
            <a:endParaRPr lang="en-US" dirty="0"/>
          </a:p>
          <a:p>
            <a:pPr marL="800100" lvl="1" indent="-457200">
              <a:buFont typeface="+mj-lt"/>
              <a:buAutoNum type="arabicPeriod" startAt="3"/>
            </a:pPr>
            <a:r>
              <a:rPr lang="en-US" dirty="0">
                <a:solidFill>
                  <a:schemeClr val="accent2"/>
                </a:solidFill>
              </a:rPr>
              <a:t>Prepare the pipeline</a:t>
            </a:r>
          </a:p>
          <a:p>
            <a:pPr lvl="1"/>
            <a:r>
              <a:rPr lang="en-US" dirty="0"/>
              <a:t>Identify a label column (Survived: Yes/No)</a:t>
            </a:r>
          </a:p>
          <a:p>
            <a:pPr lvl="1"/>
            <a:r>
              <a:rPr lang="en-US" dirty="0"/>
              <a:t>Convert String columns to categorical values</a:t>
            </a:r>
          </a:p>
          <a:p>
            <a:pPr lvl="1"/>
            <a:r>
              <a:rPr lang="en-US" dirty="0"/>
              <a:t>Assemble all input columns into a Vector and Normalize it</a:t>
            </a:r>
          </a:p>
          <a:p>
            <a:pPr marL="342900" lvl="1" indent="0">
              <a:buNone/>
            </a:pPr>
            <a:endParaRPr lang="en-US" dirty="0"/>
          </a:p>
          <a:p>
            <a:pPr marL="800100" lvl="1" indent="-457200">
              <a:buFont typeface="+mj-lt"/>
              <a:buAutoNum type="arabicPeriod" startAt="4"/>
            </a:pPr>
            <a:r>
              <a:rPr lang="en-US" dirty="0">
                <a:solidFill>
                  <a:schemeClr val="accent2"/>
                </a:solidFill>
              </a:rPr>
              <a:t>Split the dataset</a:t>
            </a:r>
          </a:p>
          <a:p>
            <a:pPr lvl="1"/>
            <a:r>
              <a:rPr lang="en-US" dirty="0"/>
              <a:t>80% for training</a:t>
            </a:r>
          </a:p>
          <a:p>
            <a:pPr lvl="1"/>
            <a:r>
              <a:rPr lang="en-US" dirty="0"/>
              <a:t>20% for testing</a:t>
            </a:r>
          </a:p>
          <a:p>
            <a:pPr lvl="1"/>
            <a:r>
              <a:rPr lang="en-US" dirty="0"/>
              <a:t>(Can add cross validation)</a:t>
            </a:r>
          </a:p>
          <a:p>
            <a:pPr lvl="1"/>
            <a:endParaRPr lang="en-US" dirty="0"/>
          </a:p>
        </p:txBody>
      </p:sp>
      <p:pic>
        <p:nvPicPr>
          <p:cNvPr id="7" name="Picture 6"/>
          <p:cNvPicPr>
            <a:picLocks noChangeAspect="1"/>
          </p:cNvPicPr>
          <p:nvPr/>
        </p:nvPicPr>
        <p:blipFill>
          <a:blip r:embed="rId2"/>
          <a:stretch>
            <a:fillRect/>
          </a:stretch>
        </p:blipFill>
        <p:spPr>
          <a:xfrm>
            <a:off x="5555154" y="2651745"/>
            <a:ext cx="971550" cy="971550"/>
          </a:xfrm>
          <a:prstGeom prst="rect">
            <a:avLst/>
          </a:prstGeom>
        </p:spPr>
      </p:pic>
      <p:pic>
        <p:nvPicPr>
          <p:cNvPr id="9" name="Picture 8"/>
          <p:cNvPicPr>
            <a:picLocks noChangeAspect="1"/>
          </p:cNvPicPr>
          <p:nvPr/>
        </p:nvPicPr>
        <p:blipFill>
          <a:blip r:embed="rId3"/>
          <a:stretch>
            <a:fillRect/>
          </a:stretch>
        </p:blipFill>
        <p:spPr>
          <a:xfrm>
            <a:off x="5314950" y="4777581"/>
            <a:ext cx="1600200" cy="1607344"/>
          </a:xfrm>
          <a:prstGeom prst="rect">
            <a:avLst/>
          </a:prstGeom>
        </p:spPr>
      </p:pic>
      <p:pic>
        <p:nvPicPr>
          <p:cNvPr id="5" name="Picture 4"/>
          <p:cNvPicPr>
            <a:picLocks noChangeAspect="1"/>
          </p:cNvPicPr>
          <p:nvPr/>
        </p:nvPicPr>
        <p:blipFill>
          <a:blip r:embed="rId4"/>
          <a:stretch>
            <a:fillRect/>
          </a:stretch>
        </p:blipFill>
        <p:spPr>
          <a:xfrm>
            <a:off x="165100" y="1529867"/>
            <a:ext cx="8667750" cy="809625"/>
          </a:xfrm>
          <a:prstGeom prst="rect">
            <a:avLst/>
          </a:prstGeom>
        </p:spPr>
      </p:pic>
    </p:spTree>
    <p:extLst>
      <p:ext uri="{BB962C8B-B14F-4D97-AF65-F5344CB8AC3E}">
        <p14:creationId xmlns:p14="http://schemas.microsoft.com/office/powerpoint/2010/main" val="368851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A more formal definition</a:t>
            </a:r>
          </a:p>
        </p:txBody>
      </p:sp>
      <p:sp>
        <p:nvSpPr>
          <p:cNvPr id="3" name="Content Placeholder 2"/>
          <p:cNvSpPr>
            <a:spLocks noGrp="1"/>
          </p:cNvSpPr>
          <p:nvPr>
            <p:ph idx="1"/>
          </p:nvPr>
        </p:nvSpPr>
        <p:spPr/>
        <p:txBody>
          <a:bodyPr/>
          <a:lstStyle/>
          <a:p>
            <a:pPr marL="0" indent="0">
              <a:buNone/>
            </a:pPr>
            <a:r>
              <a:rPr lang="en-US" dirty="0"/>
              <a:t>Tom Mitchell of Carnegie Mellon University provides a widely quoted, more formal definition of machine learning</a:t>
            </a:r>
          </a:p>
          <a:p>
            <a:endParaRPr lang="en-US" dirty="0"/>
          </a:p>
          <a:p>
            <a:pPr marL="0" indent="0">
              <a:buNone/>
            </a:pPr>
            <a:r>
              <a:rPr lang="en-US" dirty="0"/>
              <a:t>"A computer program is said to learn from experience E with respect to some class of tasks T and performance measure P if its performance at tasks in T, as measured by P, improves with experience E"</a:t>
            </a:r>
          </a:p>
        </p:txBody>
      </p:sp>
      <p:pic>
        <p:nvPicPr>
          <p:cNvPr id="4" name="Picture 3"/>
          <p:cNvPicPr>
            <a:picLocks noChangeAspect="1"/>
          </p:cNvPicPr>
          <p:nvPr/>
        </p:nvPicPr>
        <p:blipFill>
          <a:blip r:embed="rId2"/>
          <a:stretch>
            <a:fillRect/>
          </a:stretch>
        </p:blipFill>
        <p:spPr>
          <a:xfrm>
            <a:off x="2869716" y="3980622"/>
            <a:ext cx="2847975" cy="1600200"/>
          </a:xfrm>
          <a:prstGeom prst="rect">
            <a:avLst/>
          </a:prstGeom>
        </p:spPr>
      </p:pic>
    </p:spTree>
    <p:extLst>
      <p:ext uri="{BB962C8B-B14F-4D97-AF65-F5344CB8AC3E}">
        <p14:creationId xmlns:p14="http://schemas.microsoft.com/office/powerpoint/2010/main" val="48939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36417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29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09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254889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774009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18788</TotalTime>
  <Words>4977</Words>
  <Application>Microsoft Office PowerPoint</Application>
  <PresentationFormat>On-screen Show (4:3)</PresentationFormat>
  <Paragraphs>581</Paragraphs>
  <Slides>34</Slides>
  <Notes>26</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8" baseType="lpstr">
      <vt:lpstr>MS PGothic</vt:lpstr>
      <vt:lpstr>MS PGothic</vt:lpstr>
      <vt:lpstr>Arial</vt:lpstr>
      <vt:lpstr>Calibri</vt:lpstr>
      <vt:lpstr>Cambria Math</vt:lpstr>
      <vt:lpstr>Helvetica</vt:lpstr>
      <vt:lpstr>Helvetica Neue</vt:lpstr>
      <vt:lpstr>Segoe UI Light</vt:lpstr>
      <vt:lpstr>STHeitiSC-Light</vt:lpstr>
      <vt:lpstr>Times New Roman</vt:lpstr>
      <vt:lpstr>Wingdings</vt:lpstr>
      <vt:lpstr>IMAZ_Template_2013-Aug-2</vt:lpstr>
      <vt:lpstr>Watson: Group 3, Teal 70</vt:lpstr>
      <vt:lpstr>think-cell Slide</vt:lpstr>
      <vt:lpstr>Machine Learning </vt:lpstr>
      <vt:lpstr>Spark Capabilities </vt:lpstr>
      <vt:lpstr>Data Science Methodology </vt:lpstr>
      <vt:lpstr>Machine Learning – A more formal definition</vt:lpstr>
      <vt:lpstr>Machine Learning vs Human Learning</vt:lpstr>
      <vt:lpstr>Learning challenges</vt:lpstr>
      <vt:lpstr>Learning challenges</vt:lpstr>
      <vt:lpstr>Learning challenges</vt:lpstr>
      <vt:lpstr>When to stop training a model</vt:lpstr>
      <vt:lpstr>Learning challenges</vt:lpstr>
      <vt:lpstr>Categories of Machine Learning</vt:lpstr>
      <vt:lpstr>Supervised vs. Unsupervised Learning</vt:lpstr>
      <vt:lpstr>Categories of Machine Learning</vt:lpstr>
      <vt:lpstr>Categories of Machine Learning</vt:lpstr>
      <vt:lpstr>Classification – Decision tree</vt:lpstr>
      <vt:lpstr>Classification – Naïve Bayes</vt:lpstr>
      <vt:lpstr>Classification – Naïve Bayes</vt:lpstr>
      <vt:lpstr>Classification – Naïve Bayes</vt:lpstr>
      <vt:lpstr>Classification – Naïve Bayes</vt:lpstr>
      <vt:lpstr>Clustering – K-means method</vt:lpstr>
      <vt:lpstr>Clustering – K-means method</vt:lpstr>
      <vt:lpstr>Clustering – K-means method</vt:lpstr>
      <vt:lpstr>Clustering – K-means method</vt:lpstr>
      <vt:lpstr>Clustering – K-means method</vt:lpstr>
      <vt:lpstr>Training, testing, &amp; validation sets</vt:lpstr>
      <vt:lpstr>Spark ML</vt:lpstr>
      <vt:lpstr>Spark ML</vt:lpstr>
      <vt:lpstr>Logistic regression: Defining “odds”</vt:lpstr>
      <vt:lpstr>Logistic regression</vt:lpstr>
      <vt:lpstr>Logistic regression</vt:lpstr>
      <vt:lpstr>Logistic regression</vt:lpstr>
      <vt:lpstr>Logistic regression</vt:lpstr>
      <vt:lpstr>Logistic regression: Summary</vt:lpstr>
      <vt:lpstr>Lab Flow</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mkandil</cp:lastModifiedBy>
  <cp:revision>378</cp:revision>
  <cp:lastPrinted>2017-02-23T13:20:41Z</cp:lastPrinted>
  <dcterms:created xsi:type="dcterms:W3CDTF">2015-01-22T19:18:00Z</dcterms:created>
  <dcterms:modified xsi:type="dcterms:W3CDTF">2017-02-23T18:43:03Z</dcterms:modified>
</cp:coreProperties>
</file>