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93" r:id="rId8"/>
    <p:sldId id="270" r:id="rId9"/>
    <p:sldId id="397" r:id="rId10"/>
    <p:sldId id="281" r:id="rId11"/>
    <p:sldId id="398" r:id="rId12"/>
    <p:sldId id="392" r:id="rId13"/>
    <p:sldId id="400" r:id="rId14"/>
    <p:sldId id="317" r:id="rId15"/>
    <p:sldId id="396" r:id="rId16"/>
    <p:sldId id="399"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8" autoAdjust="0"/>
    <p:restoredTop sz="95878" autoAdjust="0"/>
  </p:normalViewPr>
  <p:slideViewPr>
    <p:cSldViewPr snapToGrid="0">
      <p:cViewPr varScale="1">
        <p:scale>
          <a:sx n="164" d="100"/>
          <a:sy n="164" d="100"/>
        </p:scale>
        <p:origin x="168" y="101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3/5/22</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dirty="0"/>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dirty="0"/>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dirty="0"/>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dirty="0"/>
          </a:p>
        </p:txBody>
      </p:sp>
    </p:spTree>
    <p:extLst>
      <p:ext uri="{BB962C8B-B14F-4D97-AF65-F5344CB8AC3E}">
        <p14:creationId xmlns:p14="http://schemas.microsoft.com/office/powerpoint/2010/main" val="139281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dirty="0"/>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dirty="0"/>
          </a:p>
        </p:txBody>
      </p:sp>
    </p:spTree>
    <p:extLst>
      <p:ext uri="{BB962C8B-B14F-4D97-AF65-F5344CB8AC3E}">
        <p14:creationId xmlns:p14="http://schemas.microsoft.com/office/powerpoint/2010/main" val="420393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dirty="0"/>
          </a:p>
        </p:txBody>
      </p:sp>
    </p:spTree>
    <p:extLst>
      <p:ext uri="{BB962C8B-B14F-4D97-AF65-F5344CB8AC3E}">
        <p14:creationId xmlns:p14="http://schemas.microsoft.com/office/powerpoint/2010/main" val="20063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dirty="0"/>
          </a:p>
        </p:txBody>
      </p:sp>
    </p:spTree>
    <p:extLst>
      <p:ext uri="{BB962C8B-B14F-4D97-AF65-F5344CB8AC3E}">
        <p14:creationId xmlns:p14="http://schemas.microsoft.com/office/powerpoint/2010/main" val="389126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dirty="0"/>
          </a:p>
        </p:txBody>
      </p:sp>
    </p:spTree>
    <p:extLst>
      <p:ext uri="{BB962C8B-B14F-4D97-AF65-F5344CB8AC3E}">
        <p14:creationId xmlns:p14="http://schemas.microsoft.com/office/powerpoint/2010/main" val="158655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dirty="0"/>
          </a:p>
        </p:txBody>
      </p:sp>
    </p:spTree>
    <p:extLst>
      <p:ext uri="{BB962C8B-B14F-4D97-AF65-F5344CB8AC3E}">
        <p14:creationId xmlns:p14="http://schemas.microsoft.com/office/powerpoint/2010/main" val="104039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dirty="0"/>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dirty="0"/>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dirty="0"/>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dirty="0"/>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dirty="0"/>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dirty="0"/>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dirty="0"/>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dirty="0"/>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dirty="0"/>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dirty="0"/>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dirty="0"/>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dirty="0"/>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dirty="0"/>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dirty="0"/>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868671"/>
            <a:ext cx="3849285" cy="2384898"/>
          </a:xfrm>
        </p:spPr>
        <p:txBody>
          <a:bodyPr anchor="b" anchorCtr="0">
            <a:normAutofit fontScale="90000"/>
          </a:bodyPr>
          <a:lstStyle/>
          <a:p>
            <a:r>
              <a:rPr lang="en-US" sz="5400" b="1" dirty="0">
                <a:latin typeface="Montserrat" pitchFamily="2" charset="77"/>
              </a:rPr>
              <a:t>Create Your “Mood” Playlist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2851351"/>
          </a:xfrm>
        </p:spPr>
        <p:txBody>
          <a:bodyPr>
            <a:normAutofit fontScale="92500" lnSpcReduction="10000"/>
          </a:bodyPr>
          <a:lstStyle/>
          <a:p>
            <a:r>
              <a:rPr lang="en-US" sz="2500" b="1" dirty="0">
                <a:latin typeface="Montserrat" pitchFamily="2" charset="77"/>
              </a:rPr>
              <a:t>HummingBirds</a:t>
            </a:r>
          </a:p>
          <a:p>
            <a:r>
              <a:rPr lang="en-US" sz="2500" dirty="0">
                <a:latin typeface="Montserrat" pitchFamily="2" charset="77"/>
              </a:rPr>
              <a:t>Ra Ish Andrews</a:t>
            </a:r>
          </a:p>
          <a:p>
            <a:r>
              <a:rPr lang="en-US" sz="2500" dirty="0">
                <a:latin typeface="Montserrat" pitchFamily="2" charset="77"/>
              </a:rPr>
              <a:t>Marc Avoaka</a:t>
            </a:r>
          </a:p>
          <a:p>
            <a:r>
              <a:rPr lang="en-US" sz="2500" dirty="0">
                <a:latin typeface="Montserrat" pitchFamily="2" charset="77"/>
              </a:rPr>
              <a:t>Prajesh Patel</a:t>
            </a:r>
          </a:p>
          <a:p>
            <a:r>
              <a:rPr lang="en-US" sz="2500" dirty="0">
                <a:latin typeface="Montserrat" pitchFamily="2" charset="77"/>
              </a:rPr>
              <a:t>Stormm Van Rooi</a:t>
            </a:r>
          </a:p>
          <a:p>
            <a:endParaRPr lang="en-US" dirty="0">
              <a:latin typeface="Montserrat" pitchFamily="2" charset="77"/>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sz="4400" b="1" dirty="0">
                <a:latin typeface="Montserrat" pitchFamily="2" charset="77"/>
              </a:rPr>
              <a:t>Storing Data</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953928"/>
            <a:ext cx="9882923" cy="3988997"/>
          </a:xfrm>
        </p:spPr>
        <p:txBody>
          <a:bodyPr/>
          <a:lstStyle/>
          <a:p>
            <a:pPr lvl="0"/>
            <a:r>
              <a:rPr lang="en-US" dirty="0">
                <a:latin typeface="Montserrat" pitchFamily="2" charset="77"/>
              </a:rPr>
              <a:t>Once we received the output from the sentiment analysis on the lyrics, we created a SQL database to store this data. </a:t>
            </a:r>
          </a:p>
          <a:p>
            <a:pPr lvl="0"/>
            <a:r>
              <a:rPr lang="en-US" dirty="0">
                <a:latin typeface="Montserrat" pitchFamily="2" charset="77"/>
              </a:rPr>
              <a:t>We chose to use a SQL database to speed up the processing time for our users to create their own playlist.</a:t>
            </a:r>
          </a:p>
          <a:p>
            <a:pPr lvl="0"/>
            <a:r>
              <a:rPr lang="en-US" dirty="0">
                <a:latin typeface="Montserrat" pitchFamily="2" charset="77"/>
              </a:rPr>
              <a:t>When the user enters their Twitter handle, the sentiment analysis is done and then the app queries the Spotify database  and returns a playlist to match the genre and sentiment.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8080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4800" b="1" dirty="0">
                <a:latin typeface="Montserrat" pitchFamily="2" charset="77"/>
              </a:rPr>
              <a:t>Demonstration</a:t>
            </a:r>
            <a:endParaRPr lang="en-US" sz="6400" b="1" kern="1200" dirty="0">
              <a:solidFill>
                <a:schemeClr val="tx1"/>
              </a:solidFill>
              <a:latin typeface="Montserrat" pitchFamily="2" charset="77"/>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ontserrat" pitchFamily="2" charset="77"/>
              </a:rPr>
              <a:t>Create Your “Mood” Playlist App</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274513"/>
            <a:ext cx="5437187" cy="2986234"/>
          </a:xfrm>
        </p:spPr>
        <p:txBody>
          <a:bodyPr vert="horz" wrap="square" lIns="0" tIns="0" rIns="0" bIns="0" rtlCol="0" anchor="b" anchorCtr="0">
            <a:normAutofit/>
          </a:bodyPr>
          <a:lstStyle/>
          <a:p>
            <a:pPr>
              <a:lnSpc>
                <a:spcPct val="100000"/>
              </a:lnSpc>
            </a:pPr>
            <a:r>
              <a:rPr lang="en-US" sz="5400" b="1" dirty="0">
                <a:latin typeface="Montserrat" pitchFamily="2" charset="77"/>
              </a:rPr>
              <a:t>Future Development</a:t>
            </a:r>
            <a:endParaRPr lang="en-US" sz="7200" b="1" kern="1200" dirty="0">
              <a:solidFill>
                <a:schemeClr val="tx1"/>
              </a:solidFill>
              <a:latin typeface="Montserrat" pitchFamily="2" charset="77"/>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dirty="0"/>
          </a:p>
        </p:txBody>
      </p:sp>
    </p:spTree>
    <p:extLst>
      <p:ext uri="{BB962C8B-B14F-4D97-AF65-F5344CB8AC3E}">
        <p14:creationId xmlns:p14="http://schemas.microsoft.com/office/powerpoint/2010/main" val="246302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E8CF-67E4-7D46-B68E-171F3645CA9C}"/>
              </a:ext>
            </a:extLst>
          </p:cNvPr>
          <p:cNvSpPr>
            <a:spLocks noGrp="1"/>
          </p:cNvSpPr>
          <p:nvPr>
            <p:ph type="title"/>
          </p:nvPr>
        </p:nvSpPr>
        <p:spPr/>
        <p:txBody>
          <a:bodyPr/>
          <a:lstStyle/>
          <a:p>
            <a:r>
              <a:rPr lang="en-US" b="1" dirty="0">
                <a:latin typeface="Montserrat" pitchFamily="2" charset="77"/>
              </a:rPr>
              <a:t>Future Developments for the CYMP App</a:t>
            </a:r>
            <a:endParaRPr lang="en-US" dirty="0"/>
          </a:p>
        </p:txBody>
      </p:sp>
      <p:sp>
        <p:nvSpPr>
          <p:cNvPr id="4" name="Text Placeholder 3">
            <a:extLst>
              <a:ext uri="{FF2B5EF4-FFF2-40B4-BE49-F238E27FC236}">
                <a16:creationId xmlns:a16="http://schemas.microsoft.com/office/drawing/2014/main" id="{F09CB232-05A6-C144-9867-499383B3B03E}"/>
              </a:ext>
            </a:extLst>
          </p:cNvPr>
          <p:cNvSpPr>
            <a:spLocks noGrp="1"/>
          </p:cNvSpPr>
          <p:nvPr>
            <p:ph type="body" sz="half" idx="2"/>
          </p:nvPr>
        </p:nvSpPr>
        <p:spPr>
          <a:xfrm>
            <a:off x="550863" y="1750060"/>
            <a:ext cx="10955337" cy="4342765"/>
          </a:xfrm>
        </p:spPr>
        <p:txBody>
          <a:bodyPr/>
          <a:lstStyle/>
          <a:p>
            <a:pPr marL="285750" indent="-285750">
              <a:buFont typeface="Arial" panose="020B0604020202020204" pitchFamily="34" charset="0"/>
              <a:buChar char="•"/>
            </a:pPr>
            <a:r>
              <a:rPr lang="en-US" sz="2000" dirty="0">
                <a:latin typeface="Montserrat" pitchFamily="2" charset="77"/>
              </a:rPr>
              <a:t>Create a clean app layout for web and mobile applications.</a:t>
            </a:r>
          </a:p>
          <a:p>
            <a:pPr marL="285750" indent="-285750">
              <a:buFont typeface="Arial" panose="020B0604020202020204" pitchFamily="34" charset="0"/>
              <a:buChar char="•"/>
            </a:pPr>
            <a:r>
              <a:rPr lang="en-US" sz="2000" dirty="0">
                <a:latin typeface="Montserrat" pitchFamily="2" charset="77"/>
              </a:rPr>
              <a:t>Curate a larger database of songs with sentiment and sentiment score. </a:t>
            </a:r>
          </a:p>
          <a:p>
            <a:pPr marL="285750" indent="-285750">
              <a:buFont typeface="Arial" panose="020B0604020202020204" pitchFamily="34" charset="0"/>
              <a:buChar char="•"/>
            </a:pPr>
            <a:r>
              <a:rPr lang="en-US" sz="2000" dirty="0">
                <a:latin typeface="Montserrat" pitchFamily="2" charset="77"/>
              </a:rPr>
              <a:t>Search through Spotify database to curate a playlist based on genre. </a:t>
            </a:r>
          </a:p>
          <a:p>
            <a:pPr marL="285750" indent="-285750">
              <a:buFont typeface="Arial" panose="020B0604020202020204" pitchFamily="34" charset="0"/>
              <a:buChar char="•"/>
            </a:pPr>
            <a:r>
              <a:rPr lang="en-US" sz="2000" dirty="0">
                <a:latin typeface="Montserrat" pitchFamily="2" charset="77"/>
              </a:rPr>
              <a:t>Train our machine learning model to read the sentiments of tweets more accurately.</a:t>
            </a:r>
          </a:p>
          <a:p>
            <a:endParaRPr lang="en-US" dirty="0">
              <a:latin typeface="Montserrat" pitchFamily="2" charset="77"/>
            </a:endParaRPr>
          </a:p>
          <a:p>
            <a:endParaRPr lang="en-US" dirty="0">
              <a:latin typeface="Montserrat" pitchFamily="2" charset="77"/>
            </a:endParaRPr>
          </a:p>
        </p:txBody>
      </p:sp>
      <p:sp>
        <p:nvSpPr>
          <p:cNvPr id="7" name="Slide Number Placeholder 6">
            <a:extLst>
              <a:ext uri="{FF2B5EF4-FFF2-40B4-BE49-F238E27FC236}">
                <a16:creationId xmlns:a16="http://schemas.microsoft.com/office/drawing/2014/main" id="{A6259388-E2C5-0A49-92F3-27EB96BC830B}"/>
              </a:ext>
            </a:extLst>
          </p:cNvPr>
          <p:cNvSpPr>
            <a:spLocks noGrp="1"/>
          </p:cNvSpPr>
          <p:nvPr>
            <p:ph type="sldNum" sz="quarter" idx="12"/>
          </p:nvPr>
        </p:nvSpPr>
        <p:spPr/>
        <p:txBody>
          <a:bodyPr/>
          <a:lstStyle/>
          <a:p>
            <a:fld id="{DBA1B0FB-D917-4C8C-928F-313BD683BF39}" type="slidenum">
              <a:rPr lang="en-US" smtClean="0"/>
              <a:t>13</a:t>
            </a:fld>
            <a:endParaRPr lang="en-US" dirty="0"/>
          </a:p>
        </p:txBody>
      </p:sp>
    </p:spTree>
    <p:extLst>
      <p:ext uri="{BB962C8B-B14F-4D97-AF65-F5344CB8AC3E}">
        <p14:creationId xmlns:p14="http://schemas.microsoft.com/office/powerpoint/2010/main" val="275922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b="1" dirty="0">
                <a:latin typeface="Montserrat" pitchFamily="2" charset="77"/>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49711" y="4213679"/>
            <a:ext cx="6221412" cy="2152600"/>
          </a:xfrm>
        </p:spPr>
        <p:txBody>
          <a:bodyPr>
            <a:normAutofit lnSpcReduction="10000"/>
          </a:bodyPr>
          <a:lstStyle/>
          <a:p>
            <a:r>
              <a:rPr lang="en-US" dirty="0">
                <a:latin typeface="Montserrat" pitchFamily="2" charset="77"/>
              </a:rPr>
              <a:t>Sentiment analysis is a powerful tool that can be used to detect sentiment from large datasets, such as social media data. With the large availability of data from other apps such as Spotify and MusixMatch we can create useful insights and develop unique apps such as  the Create Your ”Mood” Playlist.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b="1" dirty="0">
                <a:latin typeface="Montserrat" pitchFamily="2" charset="77"/>
              </a:rPr>
              <a:t>Questions?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b="1" dirty="0">
                <a:latin typeface="Montserrat" pitchFamily="2" charset="77"/>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847882" cy="3415519"/>
          </a:xfrm>
        </p:spPr>
        <p:txBody>
          <a:bodyPr/>
          <a:lstStyle/>
          <a:p>
            <a:pPr marL="342900" indent="-342900">
              <a:buFont typeface="Arial" panose="020B0604020202020204" pitchFamily="34" charset="0"/>
              <a:buChar char="•"/>
            </a:pPr>
            <a:r>
              <a:rPr lang="en-US" dirty="0">
                <a:latin typeface="Montserrat" pitchFamily="2" charset="77"/>
              </a:rPr>
              <a:t>Overview</a:t>
            </a:r>
          </a:p>
          <a:p>
            <a:pPr marL="342900" indent="-342900">
              <a:buFont typeface="Arial" panose="020B0604020202020204" pitchFamily="34" charset="0"/>
              <a:buChar char="•"/>
            </a:pPr>
            <a:r>
              <a:rPr lang="en-US" dirty="0">
                <a:latin typeface="Montserrat" pitchFamily="2" charset="77"/>
              </a:rPr>
              <a:t>Machine Learning Using API Data</a:t>
            </a:r>
          </a:p>
          <a:p>
            <a:pPr marL="342900" indent="-342900">
              <a:buFont typeface="Arial" panose="020B0604020202020204" pitchFamily="34" charset="0"/>
              <a:buChar char="•"/>
            </a:pPr>
            <a:r>
              <a:rPr lang="en-US" dirty="0">
                <a:latin typeface="Montserrat" pitchFamily="2" charset="77"/>
              </a:rPr>
              <a:t>Database Connections</a:t>
            </a:r>
          </a:p>
          <a:p>
            <a:pPr marL="342900" indent="-342900">
              <a:buFont typeface="Arial" panose="020B0604020202020204" pitchFamily="34" charset="0"/>
              <a:buChar char="•"/>
            </a:pPr>
            <a:r>
              <a:rPr lang="en-US" dirty="0">
                <a:latin typeface="Montserrat" pitchFamily="2" charset="77"/>
              </a:rPr>
              <a:t>Demonstration</a:t>
            </a:r>
          </a:p>
          <a:p>
            <a:pPr marL="342900" indent="-342900">
              <a:buFont typeface="Arial" panose="020B0604020202020204" pitchFamily="34" charset="0"/>
              <a:buChar char="•"/>
            </a:pPr>
            <a:r>
              <a:rPr lang="en-US" dirty="0">
                <a:latin typeface="Montserrat" pitchFamily="2" charset="77"/>
              </a:rPr>
              <a:t>Future Development</a:t>
            </a:r>
          </a:p>
          <a:p>
            <a:pPr marL="342900" indent="-342900">
              <a:buFont typeface="Arial" panose="020B0604020202020204" pitchFamily="34" charset="0"/>
              <a:buChar char="•"/>
            </a:pPr>
            <a:endParaRPr lang="en-US" dirty="0">
              <a:latin typeface="Montserrat" pitchFamily="2" charset="77"/>
            </a:endParaRP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b="1" dirty="0">
                <a:latin typeface="Montserrat" pitchFamily="2" charset="77"/>
              </a:rPr>
              <a:t>Overview</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dirty="0"/>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latin typeface="Montserrat" pitchFamily="2" charset="77"/>
              </a:rPr>
              <a:t>Using Twitter, Spotify and MusixMatch, the Create Your “Mood” Playlist (CYMP) app can create a playlist based on your tweets using Sentiment Analysis.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77002"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935883"/>
            <a:ext cx="5437187" cy="2986234"/>
          </a:xfrm>
        </p:spPr>
        <p:txBody>
          <a:bodyPr vert="horz" wrap="square" lIns="0" tIns="0" rIns="0" bIns="0" rtlCol="0" anchor="b" anchorCtr="0">
            <a:normAutofit fontScale="90000"/>
          </a:bodyPr>
          <a:lstStyle/>
          <a:p>
            <a:pPr>
              <a:lnSpc>
                <a:spcPct val="100000"/>
              </a:lnSpc>
            </a:pPr>
            <a:r>
              <a:rPr lang="en-US" sz="5400" b="1" dirty="0">
                <a:latin typeface="Montserrat" pitchFamily="2" charset="77"/>
              </a:rPr>
              <a:t>Machine Learning Using API Data</a:t>
            </a:r>
            <a:br>
              <a:rPr lang="en-US" sz="5400" b="1" dirty="0">
                <a:latin typeface="Montserrat" pitchFamily="2" charset="77"/>
              </a:rPr>
            </a:br>
            <a:endParaRPr lang="en-US" sz="5400" b="1" dirty="0">
              <a:latin typeface="Montserrat" pitchFamily="2" charset="77"/>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dirty="0"/>
          </a:p>
        </p:txBody>
      </p:sp>
    </p:spTree>
    <p:extLst>
      <p:ext uri="{BB962C8B-B14F-4D97-AF65-F5344CB8AC3E}">
        <p14:creationId xmlns:p14="http://schemas.microsoft.com/office/powerpoint/2010/main" val="155561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sz="4000" b="1" dirty="0">
                <a:latin typeface="Montserrat" pitchFamily="2" charset="77"/>
              </a:rPr>
              <a:t>What is Natural Language Processing and Sentiment Analysis?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953928"/>
            <a:ext cx="9882923" cy="3988997"/>
          </a:xfrm>
        </p:spPr>
        <p:txBody>
          <a:bodyPr/>
          <a:lstStyle/>
          <a:p>
            <a:pPr marL="0" indent="0">
              <a:buNone/>
            </a:pPr>
            <a:r>
              <a:rPr lang="en-US" dirty="0">
                <a:latin typeface="Montserrat" pitchFamily="2" charset="77"/>
              </a:rPr>
              <a:t>Natural language processing (NLP) is the ability of a computer program to understand human language as it is spoken and written.</a:t>
            </a:r>
          </a:p>
          <a:p>
            <a:pPr marL="0" indent="0">
              <a:buNone/>
            </a:pPr>
            <a:r>
              <a:rPr lang="en-US" dirty="0">
                <a:latin typeface="Montserrat" pitchFamily="2" charset="77"/>
              </a:rPr>
              <a:t>Sentiment analysis is a natural language processing technique that is used in detecting positive, negative, or neutral sentiment in text. It’s often used by businesses to detect sentiment in social data, gauge brand reputation, and understand customers.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b="1" dirty="0">
                <a:latin typeface="Montserrat" pitchFamily="2" charset="77"/>
              </a:rPr>
              <a:t>Twitter API &amp; Sentiment Analysis</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1800" dirty="0"/>
              <a:t>twitter API</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4873752" cy="3515555"/>
          </a:xfrm>
        </p:spPr>
        <p:txBody>
          <a:bodyPr/>
          <a:lstStyle/>
          <a:p>
            <a:r>
              <a:rPr lang="en-US" sz="2000" dirty="0">
                <a:latin typeface="Montserrat" pitchFamily="2" charset="77"/>
              </a:rPr>
              <a:t>Using the Twitter API with Elevated access, we were able to pull all of the tweets from the selected user accounts.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1800" dirty="0"/>
              <a:t>Sentiment analysis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4" y="2427370"/>
            <a:ext cx="4873752" cy="3515555"/>
          </a:xfrm>
        </p:spPr>
        <p:txBody>
          <a:bodyPr/>
          <a:lstStyle/>
          <a:p>
            <a:r>
              <a:rPr lang="en-US" sz="2000" dirty="0">
                <a:latin typeface="Montserrat" pitchFamily="2" charset="77"/>
              </a:rPr>
              <a:t>Once a user’s tweets are pulled, the application performs the sentiment analysis to rate whether the user’s tweets are generally positive, negative or neutral. Using this information, we are able to query the Spotify database to create a playlist based on the sentiment of the tweets. </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2078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b="1" dirty="0">
                <a:latin typeface="Montserrat" pitchFamily="2" charset="77"/>
              </a:rPr>
              <a:t>Spotify, MusixMatch API &amp; Sentiment Analysis</a:t>
            </a:r>
            <a:endParaRPr lang="en-US" dirty="0"/>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2" y="2086001"/>
            <a:ext cx="3563936" cy="535354"/>
          </a:xfrm>
        </p:spPr>
        <p:txBody>
          <a:bodyPr/>
          <a:lstStyle/>
          <a:p>
            <a:r>
              <a:rPr lang="en-US" dirty="0"/>
              <a:t>Spotify API</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4" y="2786930"/>
            <a:ext cx="4876126" cy="3515555"/>
          </a:xfrm>
        </p:spPr>
        <p:txBody>
          <a:bodyPr>
            <a:normAutofit/>
          </a:bodyPr>
          <a:lstStyle/>
          <a:p>
            <a:pPr lvl="0"/>
            <a:r>
              <a:rPr lang="en-US" dirty="0">
                <a:latin typeface="Montserrat" pitchFamily="2" charset="77"/>
              </a:rPr>
              <a:t>Based on simple REST principles, the Spotify Web API returns JSON metadata about music artists, albums, and tracks directly from the Spotify Data Catalogue. </a:t>
            </a:r>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6382703" y="2086001"/>
            <a:ext cx="4845902" cy="535354"/>
          </a:xfrm>
        </p:spPr>
        <p:txBody>
          <a:bodyPr/>
          <a:lstStyle/>
          <a:p>
            <a:r>
              <a:rPr lang="en-US" dirty="0"/>
              <a:t>MUsiXmatch api</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6382702" y="2781996"/>
            <a:ext cx="4873752" cy="3515555"/>
          </a:xfrm>
        </p:spPr>
        <p:txBody>
          <a:bodyPr>
            <a:normAutofit/>
          </a:bodyPr>
          <a:lstStyle/>
          <a:p>
            <a:pPr lvl="0"/>
            <a:r>
              <a:rPr lang="en-US" dirty="0">
                <a:latin typeface="Montserrat" pitchFamily="2" charset="77"/>
              </a:rPr>
              <a:t>The MusixMatch API allows you to search and retrieve lyrics from the MusixMatch catalogue. </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dirty="0"/>
          </a:p>
        </p:txBody>
      </p:sp>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b="1" dirty="0">
                <a:latin typeface="Montserrat" pitchFamily="2" charset="77"/>
              </a:rPr>
              <a:t>Spotify, MusixMatch API &amp; Sentiment Analysis</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550862" y="1854061"/>
            <a:ext cx="3566160" cy="535354"/>
          </a:xfrm>
        </p:spPr>
        <p:txBody>
          <a:bodyPr/>
          <a:lstStyle/>
          <a:p>
            <a:r>
              <a:rPr lang="en-US" dirty="0"/>
              <a:t>Sentiment Analysis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550862" y="2866332"/>
            <a:ext cx="10574338" cy="3515555"/>
          </a:xfrm>
        </p:spPr>
        <p:txBody>
          <a:bodyPr>
            <a:normAutofit/>
          </a:bodyPr>
          <a:lstStyle/>
          <a:p>
            <a:pPr lvl="0"/>
            <a:r>
              <a:rPr lang="en-US" sz="2000" dirty="0">
                <a:latin typeface="Montserrat" pitchFamily="2" charset="77"/>
              </a:rPr>
              <a:t>For the CYMP app, we performed a sentiment analysis on songs pulled from Spotify by finding the lyrics on MusixMatch API. The analysis determined if the song was positive, negative, or neutral. Once the sentiment and sentiment score were identified, we stored the track name, artist, sentiment, and sentiment score in a SQL database.</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dirty="0"/>
          </a:p>
        </p:txBody>
      </p:sp>
    </p:spTree>
    <p:extLst>
      <p:ext uri="{BB962C8B-B14F-4D97-AF65-F5344CB8AC3E}">
        <p14:creationId xmlns:p14="http://schemas.microsoft.com/office/powerpoint/2010/main" val="393430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274513"/>
            <a:ext cx="5437187" cy="2986234"/>
          </a:xfrm>
        </p:spPr>
        <p:txBody>
          <a:bodyPr vert="horz" wrap="square" lIns="0" tIns="0" rIns="0" bIns="0" rtlCol="0" anchor="b" anchorCtr="0">
            <a:normAutofit/>
          </a:bodyPr>
          <a:lstStyle/>
          <a:p>
            <a:pPr>
              <a:lnSpc>
                <a:spcPct val="100000"/>
              </a:lnSpc>
            </a:pPr>
            <a:r>
              <a:rPr lang="en-US" sz="5400" b="1" dirty="0">
                <a:latin typeface="Montserrat" pitchFamily="2" charset="77"/>
              </a:rPr>
              <a:t>Database Connections</a:t>
            </a:r>
            <a:endParaRPr lang="en-US" sz="7200" b="1" kern="1200" dirty="0">
              <a:solidFill>
                <a:schemeClr val="tx1"/>
              </a:solidFill>
              <a:latin typeface="Montserrat" pitchFamily="2" charset="77"/>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dirty="0"/>
          </a:p>
        </p:txBody>
      </p:sp>
    </p:spTree>
    <p:extLst>
      <p:ext uri="{BB962C8B-B14F-4D97-AF65-F5344CB8AC3E}">
        <p14:creationId xmlns:p14="http://schemas.microsoft.com/office/powerpoint/2010/main" val="300084470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3DFloatVTI</Template>
  <TotalTime>0</TotalTime>
  <Words>581</Words>
  <Application>Microsoft Macintosh PowerPoint</Application>
  <PresentationFormat>Widescreen</PresentationFormat>
  <Paragraphs>71</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Montserrat</vt:lpstr>
      <vt:lpstr>Walbaum Display</vt:lpstr>
      <vt:lpstr>3DFloatVTI</vt:lpstr>
      <vt:lpstr>Create Your “Mood” Playlist</vt:lpstr>
      <vt:lpstr>Agenda</vt:lpstr>
      <vt:lpstr>Overview</vt:lpstr>
      <vt:lpstr>Machine Learning Using API Data </vt:lpstr>
      <vt:lpstr>What is Natural Language Processing and Sentiment Analysis?</vt:lpstr>
      <vt:lpstr>Twitter API &amp; Sentiment Analysis</vt:lpstr>
      <vt:lpstr>Spotify, MusixMatch API &amp; Sentiment Analysis</vt:lpstr>
      <vt:lpstr>Spotify, MusixMatch API &amp; Sentiment Analysis</vt:lpstr>
      <vt:lpstr>Database Connections</vt:lpstr>
      <vt:lpstr>Storing Data</vt:lpstr>
      <vt:lpstr>Demonstration</vt:lpstr>
      <vt:lpstr>Future Development</vt:lpstr>
      <vt:lpstr>Future Developments for the CYMP App</vt:lpstr>
      <vt:lpstr>Summary</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Hix, Stormm</dc:creator>
  <cp:lastModifiedBy/>
  <cp:revision>1</cp:revision>
  <dcterms:created xsi:type="dcterms:W3CDTF">2022-03-03T02:19:50Z</dcterms:created>
  <dcterms:modified xsi:type="dcterms:W3CDTF">2022-03-05T16:05:28Z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