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1896"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5B896-DBAE-45FD-96BF-FFCB9ED3F7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4D38C8-D787-4CD3-987B-8C285A480A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A744C7-3CDD-40A6-9907-428309FDBE26}"/>
              </a:ext>
            </a:extLst>
          </p:cNvPr>
          <p:cNvSpPr>
            <a:spLocks noGrp="1"/>
          </p:cNvSpPr>
          <p:nvPr>
            <p:ph type="dt" sz="half" idx="10"/>
          </p:nvPr>
        </p:nvSpPr>
        <p:spPr/>
        <p:txBody>
          <a:bodyPr/>
          <a:lstStyle/>
          <a:p>
            <a:fld id="{BC453625-5354-4520-AF64-91529D835EEC}" type="datetimeFigureOut">
              <a:rPr lang="en-US" smtClean="0"/>
              <a:t>7/17/2020</a:t>
            </a:fld>
            <a:endParaRPr lang="en-US"/>
          </a:p>
        </p:txBody>
      </p:sp>
      <p:sp>
        <p:nvSpPr>
          <p:cNvPr id="5" name="Footer Placeholder 4">
            <a:extLst>
              <a:ext uri="{FF2B5EF4-FFF2-40B4-BE49-F238E27FC236}">
                <a16:creationId xmlns:a16="http://schemas.microsoft.com/office/drawing/2014/main" id="{FD0BE974-200D-43E0-917F-0BD151A901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3E5B52-AD06-4730-8B40-75DA7B68F907}"/>
              </a:ext>
            </a:extLst>
          </p:cNvPr>
          <p:cNvSpPr>
            <a:spLocks noGrp="1"/>
          </p:cNvSpPr>
          <p:nvPr>
            <p:ph type="sldNum" sz="quarter" idx="12"/>
          </p:nvPr>
        </p:nvSpPr>
        <p:spPr/>
        <p:txBody>
          <a:bodyPr/>
          <a:lstStyle/>
          <a:p>
            <a:fld id="{A21C48B0-F71D-4A49-BC5D-25AAED3EA691}" type="slidenum">
              <a:rPr lang="en-US" smtClean="0"/>
              <a:t>‹#›</a:t>
            </a:fld>
            <a:endParaRPr lang="en-US"/>
          </a:p>
        </p:txBody>
      </p:sp>
    </p:spTree>
    <p:extLst>
      <p:ext uri="{BB962C8B-B14F-4D97-AF65-F5344CB8AC3E}">
        <p14:creationId xmlns:p14="http://schemas.microsoft.com/office/powerpoint/2010/main" val="3116254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E5B09-3B5A-479E-B5CB-0D5FD0EF1F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A28EC4-4A9B-4ED6-8A01-93A1C0AA0A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F1E61D-7232-499E-A14C-8A5DFF52C281}"/>
              </a:ext>
            </a:extLst>
          </p:cNvPr>
          <p:cNvSpPr>
            <a:spLocks noGrp="1"/>
          </p:cNvSpPr>
          <p:nvPr>
            <p:ph type="dt" sz="half" idx="10"/>
          </p:nvPr>
        </p:nvSpPr>
        <p:spPr/>
        <p:txBody>
          <a:bodyPr/>
          <a:lstStyle/>
          <a:p>
            <a:fld id="{BC453625-5354-4520-AF64-91529D835EEC}" type="datetimeFigureOut">
              <a:rPr lang="en-US" smtClean="0"/>
              <a:t>7/17/2020</a:t>
            </a:fld>
            <a:endParaRPr lang="en-US"/>
          </a:p>
        </p:txBody>
      </p:sp>
      <p:sp>
        <p:nvSpPr>
          <p:cNvPr id="5" name="Footer Placeholder 4">
            <a:extLst>
              <a:ext uri="{FF2B5EF4-FFF2-40B4-BE49-F238E27FC236}">
                <a16:creationId xmlns:a16="http://schemas.microsoft.com/office/drawing/2014/main" id="{60CB3653-6ACD-47F9-A490-E8167EF1AB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8A833-93E6-47BD-8C9D-65EE5F0B3918}"/>
              </a:ext>
            </a:extLst>
          </p:cNvPr>
          <p:cNvSpPr>
            <a:spLocks noGrp="1"/>
          </p:cNvSpPr>
          <p:nvPr>
            <p:ph type="sldNum" sz="quarter" idx="12"/>
          </p:nvPr>
        </p:nvSpPr>
        <p:spPr/>
        <p:txBody>
          <a:bodyPr/>
          <a:lstStyle/>
          <a:p>
            <a:fld id="{A21C48B0-F71D-4A49-BC5D-25AAED3EA691}" type="slidenum">
              <a:rPr lang="en-US" smtClean="0"/>
              <a:t>‹#›</a:t>
            </a:fld>
            <a:endParaRPr lang="en-US"/>
          </a:p>
        </p:txBody>
      </p:sp>
    </p:spTree>
    <p:extLst>
      <p:ext uri="{BB962C8B-B14F-4D97-AF65-F5344CB8AC3E}">
        <p14:creationId xmlns:p14="http://schemas.microsoft.com/office/powerpoint/2010/main" val="2688212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28EF1E-D2AC-4781-B443-26D2639022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E6DB29-2BA6-4829-99A4-81A5B627A2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C1BB58-0F53-4A5C-958C-7687F7417EEE}"/>
              </a:ext>
            </a:extLst>
          </p:cNvPr>
          <p:cNvSpPr>
            <a:spLocks noGrp="1"/>
          </p:cNvSpPr>
          <p:nvPr>
            <p:ph type="dt" sz="half" idx="10"/>
          </p:nvPr>
        </p:nvSpPr>
        <p:spPr/>
        <p:txBody>
          <a:bodyPr/>
          <a:lstStyle/>
          <a:p>
            <a:fld id="{BC453625-5354-4520-AF64-91529D835EEC}" type="datetimeFigureOut">
              <a:rPr lang="en-US" smtClean="0"/>
              <a:t>7/17/2020</a:t>
            </a:fld>
            <a:endParaRPr lang="en-US"/>
          </a:p>
        </p:txBody>
      </p:sp>
      <p:sp>
        <p:nvSpPr>
          <p:cNvPr id="5" name="Footer Placeholder 4">
            <a:extLst>
              <a:ext uri="{FF2B5EF4-FFF2-40B4-BE49-F238E27FC236}">
                <a16:creationId xmlns:a16="http://schemas.microsoft.com/office/drawing/2014/main" id="{579CDDF6-CC04-4EE8-81F0-6B541F3995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41C52C-27F9-4F9A-95E4-B6C4F55CEE70}"/>
              </a:ext>
            </a:extLst>
          </p:cNvPr>
          <p:cNvSpPr>
            <a:spLocks noGrp="1"/>
          </p:cNvSpPr>
          <p:nvPr>
            <p:ph type="sldNum" sz="quarter" idx="12"/>
          </p:nvPr>
        </p:nvSpPr>
        <p:spPr/>
        <p:txBody>
          <a:bodyPr/>
          <a:lstStyle/>
          <a:p>
            <a:fld id="{A21C48B0-F71D-4A49-BC5D-25AAED3EA691}" type="slidenum">
              <a:rPr lang="en-US" smtClean="0"/>
              <a:t>‹#›</a:t>
            </a:fld>
            <a:endParaRPr lang="en-US"/>
          </a:p>
        </p:txBody>
      </p:sp>
    </p:spTree>
    <p:extLst>
      <p:ext uri="{BB962C8B-B14F-4D97-AF65-F5344CB8AC3E}">
        <p14:creationId xmlns:p14="http://schemas.microsoft.com/office/powerpoint/2010/main" val="848781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F2AB9-6C47-4D8B-8C1B-6A2698D1D8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6DA47F-327D-4944-BBB2-DDF79F62D3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0E7B73-3AC7-4F8A-B130-0807C198CB17}"/>
              </a:ext>
            </a:extLst>
          </p:cNvPr>
          <p:cNvSpPr>
            <a:spLocks noGrp="1"/>
          </p:cNvSpPr>
          <p:nvPr>
            <p:ph type="dt" sz="half" idx="10"/>
          </p:nvPr>
        </p:nvSpPr>
        <p:spPr/>
        <p:txBody>
          <a:bodyPr/>
          <a:lstStyle/>
          <a:p>
            <a:fld id="{BC453625-5354-4520-AF64-91529D835EEC}" type="datetimeFigureOut">
              <a:rPr lang="en-US" smtClean="0"/>
              <a:t>7/17/2020</a:t>
            </a:fld>
            <a:endParaRPr lang="en-US"/>
          </a:p>
        </p:txBody>
      </p:sp>
      <p:sp>
        <p:nvSpPr>
          <p:cNvPr id="5" name="Footer Placeholder 4">
            <a:extLst>
              <a:ext uri="{FF2B5EF4-FFF2-40B4-BE49-F238E27FC236}">
                <a16:creationId xmlns:a16="http://schemas.microsoft.com/office/drawing/2014/main" id="{E1623370-16C8-4998-9D8A-367755ADAA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671B3-BACC-4944-AD61-92CA0566854B}"/>
              </a:ext>
            </a:extLst>
          </p:cNvPr>
          <p:cNvSpPr>
            <a:spLocks noGrp="1"/>
          </p:cNvSpPr>
          <p:nvPr>
            <p:ph type="sldNum" sz="quarter" idx="12"/>
          </p:nvPr>
        </p:nvSpPr>
        <p:spPr/>
        <p:txBody>
          <a:bodyPr/>
          <a:lstStyle/>
          <a:p>
            <a:fld id="{A21C48B0-F71D-4A49-BC5D-25AAED3EA691}" type="slidenum">
              <a:rPr lang="en-US" smtClean="0"/>
              <a:t>‹#›</a:t>
            </a:fld>
            <a:endParaRPr lang="en-US"/>
          </a:p>
        </p:txBody>
      </p:sp>
    </p:spTree>
    <p:extLst>
      <p:ext uri="{BB962C8B-B14F-4D97-AF65-F5344CB8AC3E}">
        <p14:creationId xmlns:p14="http://schemas.microsoft.com/office/powerpoint/2010/main" val="85668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59E69-0C30-430C-A25A-47C21E74C2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5061F7-7C3E-459A-A53E-6184B37AD2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97AB98-B1CC-4224-ACCD-1BF95A262603}"/>
              </a:ext>
            </a:extLst>
          </p:cNvPr>
          <p:cNvSpPr>
            <a:spLocks noGrp="1"/>
          </p:cNvSpPr>
          <p:nvPr>
            <p:ph type="dt" sz="half" idx="10"/>
          </p:nvPr>
        </p:nvSpPr>
        <p:spPr/>
        <p:txBody>
          <a:bodyPr/>
          <a:lstStyle/>
          <a:p>
            <a:fld id="{BC453625-5354-4520-AF64-91529D835EEC}" type="datetimeFigureOut">
              <a:rPr lang="en-US" smtClean="0"/>
              <a:t>7/17/2020</a:t>
            </a:fld>
            <a:endParaRPr lang="en-US"/>
          </a:p>
        </p:txBody>
      </p:sp>
      <p:sp>
        <p:nvSpPr>
          <p:cNvPr id="5" name="Footer Placeholder 4">
            <a:extLst>
              <a:ext uri="{FF2B5EF4-FFF2-40B4-BE49-F238E27FC236}">
                <a16:creationId xmlns:a16="http://schemas.microsoft.com/office/drawing/2014/main" id="{B7E243C9-4FE2-43AF-8754-3F65B651C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2556AB-EB97-4424-BDA9-C659217CC32E}"/>
              </a:ext>
            </a:extLst>
          </p:cNvPr>
          <p:cNvSpPr>
            <a:spLocks noGrp="1"/>
          </p:cNvSpPr>
          <p:nvPr>
            <p:ph type="sldNum" sz="quarter" idx="12"/>
          </p:nvPr>
        </p:nvSpPr>
        <p:spPr/>
        <p:txBody>
          <a:bodyPr/>
          <a:lstStyle/>
          <a:p>
            <a:fld id="{A21C48B0-F71D-4A49-BC5D-25AAED3EA691}" type="slidenum">
              <a:rPr lang="en-US" smtClean="0"/>
              <a:t>‹#›</a:t>
            </a:fld>
            <a:endParaRPr lang="en-US"/>
          </a:p>
        </p:txBody>
      </p:sp>
    </p:spTree>
    <p:extLst>
      <p:ext uri="{BB962C8B-B14F-4D97-AF65-F5344CB8AC3E}">
        <p14:creationId xmlns:p14="http://schemas.microsoft.com/office/powerpoint/2010/main" val="1493383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DB8D1-E973-4ADF-83FA-61D7C650C5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41BE23-3B1A-47FA-AB23-08FAC9BB08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ED8B90-B001-4FB7-8366-979F9E2BDB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73BD2F-8D07-4816-B72E-7451F6B1BE1E}"/>
              </a:ext>
            </a:extLst>
          </p:cNvPr>
          <p:cNvSpPr>
            <a:spLocks noGrp="1"/>
          </p:cNvSpPr>
          <p:nvPr>
            <p:ph type="dt" sz="half" idx="10"/>
          </p:nvPr>
        </p:nvSpPr>
        <p:spPr/>
        <p:txBody>
          <a:bodyPr/>
          <a:lstStyle/>
          <a:p>
            <a:fld id="{BC453625-5354-4520-AF64-91529D835EEC}" type="datetimeFigureOut">
              <a:rPr lang="en-US" smtClean="0"/>
              <a:t>7/17/2020</a:t>
            </a:fld>
            <a:endParaRPr lang="en-US"/>
          </a:p>
        </p:txBody>
      </p:sp>
      <p:sp>
        <p:nvSpPr>
          <p:cNvPr id="6" name="Footer Placeholder 5">
            <a:extLst>
              <a:ext uri="{FF2B5EF4-FFF2-40B4-BE49-F238E27FC236}">
                <a16:creationId xmlns:a16="http://schemas.microsoft.com/office/drawing/2014/main" id="{C888F66C-D875-434F-874B-39962298CB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C6F6D4-8C59-4E99-A3D6-4149E8FC0536}"/>
              </a:ext>
            </a:extLst>
          </p:cNvPr>
          <p:cNvSpPr>
            <a:spLocks noGrp="1"/>
          </p:cNvSpPr>
          <p:nvPr>
            <p:ph type="sldNum" sz="quarter" idx="12"/>
          </p:nvPr>
        </p:nvSpPr>
        <p:spPr/>
        <p:txBody>
          <a:bodyPr/>
          <a:lstStyle/>
          <a:p>
            <a:fld id="{A21C48B0-F71D-4A49-BC5D-25AAED3EA691}" type="slidenum">
              <a:rPr lang="en-US" smtClean="0"/>
              <a:t>‹#›</a:t>
            </a:fld>
            <a:endParaRPr lang="en-US"/>
          </a:p>
        </p:txBody>
      </p:sp>
    </p:spTree>
    <p:extLst>
      <p:ext uri="{BB962C8B-B14F-4D97-AF65-F5344CB8AC3E}">
        <p14:creationId xmlns:p14="http://schemas.microsoft.com/office/powerpoint/2010/main" val="1655377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1DD5B-1E3F-418E-BBB0-D6BAC9D15A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C40670-B009-4216-B002-06AD069652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CF73F5-5C3D-4C97-B1EC-3A8E09E780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1C2042-E763-4601-9C97-AAE13B1235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A3D7B-F67B-454B-ACAA-4F6EEC5D84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FED68E-4047-49C6-A5D2-EE52D9A5727A}"/>
              </a:ext>
            </a:extLst>
          </p:cNvPr>
          <p:cNvSpPr>
            <a:spLocks noGrp="1"/>
          </p:cNvSpPr>
          <p:nvPr>
            <p:ph type="dt" sz="half" idx="10"/>
          </p:nvPr>
        </p:nvSpPr>
        <p:spPr/>
        <p:txBody>
          <a:bodyPr/>
          <a:lstStyle/>
          <a:p>
            <a:fld id="{BC453625-5354-4520-AF64-91529D835EEC}" type="datetimeFigureOut">
              <a:rPr lang="en-US" smtClean="0"/>
              <a:t>7/17/2020</a:t>
            </a:fld>
            <a:endParaRPr lang="en-US"/>
          </a:p>
        </p:txBody>
      </p:sp>
      <p:sp>
        <p:nvSpPr>
          <p:cNvPr id="8" name="Footer Placeholder 7">
            <a:extLst>
              <a:ext uri="{FF2B5EF4-FFF2-40B4-BE49-F238E27FC236}">
                <a16:creationId xmlns:a16="http://schemas.microsoft.com/office/drawing/2014/main" id="{3730C0E7-C402-4208-8BF2-290F56C311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3F2D96-D626-4B9E-AF8A-31EEE0BB684F}"/>
              </a:ext>
            </a:extLst>
          </p:cNvPr>
          <p:cNvSpPr>
            <a:spLocks noGrp="1"/>
          </p:cNvSpPr>
          <p:nvPr>
            <p:ph type="sldNum" sz="quarter" idx="12"/>
          </p:nvPr>
        </p:nvSpPr>
        <p:spPr/>
        <p:txBody>
          <a:bodyPr/>
          <a:lstStyle/>
          <a:p>
            <a:fld id="{A21C48B0-F71D-4A49-BC5D-25AAED3EA691}" type="slidenum">
              <a:rPr lang="en-US" smtClean="0"/>
              <a:t>‹#›</a:t>
            </a:fld>
            <a:endParaRPr lang="en-US"/>
          </a:p>
        </p:txBody>
      </p:sp>
    </p:spTree>
    <p:extLst>
      <p:ext uri="{BB962C8B-B14F-4D97-AF65-F5344CB8AC3E}">
        <p14:creationId xmlns:p14="http://schemas.microsoft.com/office/powerpoint/2010/main" val="4035112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B441D-B1B6-4A9D-AE95-F45767C6E9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834C68-B8B8-475E-B9C1-99F5A5CDA753}"/>
              </a:ext>
            </a:extLst>
          </p:cNvPr>
          <p:cNvSpPr>
            <a:spLocks noGrp="1"/>
          </p:cNvSpPr>
          <p:nvPr>
            <p:ph type="dt" sz="half" idx="10"/>
          </p:nvPr>
        </p:nvSpPr>
        <p:spPr/>
        <p:txBody>
          <a:bodyPr/>
          <a:lstStyle/>
          <a:p>
            <a:fld id="{BC453625-5354-4520-AF64-91529D835EEC}" type="datetimeFigureOut">
              <a:rPr lang="en-US" smtClean="0"/>
              <a:t>7/17/2020</a:t>
            </a:fld>
            <a:endParaRPr lang="en-US"/>
          </a:p>
        </p:txBody>
      </p:sp>
      <p:sp>
        <p:nvSpPr>
          <p:cNvPr id="4" name="Footer Placeholder 3">
            <a:extLst>
              <a:ext uri="{FF2B5EF4-FFF2-40B4-BE49-F238E27FC236}">
                <a16:creationId xmlns:a16="http://schemas.microsoft.com/office/drawing/2014/main" id="{2D6EE5A8-14C3-4E52-BB71-1F4DFCC3C2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187C84-49D7-4DC4-8074-4377771579EB}"/>
              </a:ext>
            </a:extLst>
          </p:cNvPr>
          <p:cNvSpPr>
            <a:spLocks noGrp="1"/>
          </p:cNvSpPr>
          <p:nvPr>
            <p:ph type="sldNum" sz="quarter" idx="12"/>
          </p:nvPr>
        </p:nvSpPr>
        <p:spPr/>
        <p:txBody>
          <a:bodyPr/>
          <a:lstStyle/>
          <a:p>
            <a:fld id="{A21C48B0-F71D-4A49-BC5D-25AAED3EA691}" type="slidenum">
              <a:rPr lang="en-US" smtClean="0"/>
              <a:t>‹#›</a:t>
            </a:fld>
            <a:endParaRPr lang="en-US"/>
          </a:p>
        </p:txBody>
      </p:sp>
    </p:spTree>
    <p:extLst>
      <p:ext uri="{BB962C8B-B14F-4D97-AF65-F5344CB8AC3E}">
        <p14:creationId xmlns:p14="http://schemas.microsoft.com/office/powerpoint/2010/main" val="3163296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17B180-A58C-4412-AABD-1E05103F2593}"/>
              </a:ext>
            </a:extLst>
          </p:cNvPr>
          <p:cNvSpPr>
            <a:spLocks noGrp="1"/>
          </p:cNvSpPr>
          <p:nvPr>
            <p:ph type="dt" sz="half" idx="10"/>
          </p:nvPr>
        </p:nvSpPr>
        <p:spPr/>
        <p:txBody>
          <a:bodyPr/>
          <a:lstStyle/>
          <a:p>
            <a:fld id="{BC453625-5354-4520-AF64-91529D835EEC}" type="datetimeFigureOut">
              <a:rPr lang="en-US" smtClean="0"/>
              <a:t>7/17/2020</a:t>
            </a:fld>
            <a:endParaRPr lang="en-US"/>
          </a:p>
        </p:txBody>
      </p:sp>
      <p:sp>
        <p:nvSpPr>
          <p:cNvPr id="3" name="Footer Placeholder 2">
            <a:extLst>
              <a:ext uri="{FF2B5EF4-FFF2-40B4-BE49-F238E27FC236}">
                <a16:creationId xmlns:a16="http://schemas.microsoft.com/office/drawing/2014/main" id="{B9FACEAC-EAAB-4CEB-A9B0-750B9FAB70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802924-D35A-40EC-8DEB-458BBC366E84}"/>
              </a:ext>
            </a:extLst>
          </p:cNvPr>
          <p:cNvSpPr>
            <a:spLocks noGrp="1"/>
          </p:cNvSpPr>
          <p:nvPr>
            <p:ph type="sldNum" sz="quarter" idx="12"/>
          </p:nvPr>
        </p:nvSpPr>
        <p:spPr/>
        <p:txBody>
          <a:bodyPr/>
          <a:lstStyle/>
          <a:p>
            <a:fld id="{A21C48B0-F71D-4A49-BC5D-25AAED3EA691}" type="slidenum">
              <a:rPr lang="en-US" smtClean="0"/>
              <a:t>‹#›</a:t>
            </a:fld>
            <a:endParaRPr lang="en-US"/>
          </a:p>
        </p:txBody>
      </p:sp>
    </p:spTree>
    <p:extLst>
      <p:ext uri="{BB962C8B-B14F-4D97-AF65-F5344CB8AC3E}">
        <p14:creationId xmlns:p14="http://schemas.microsoft.com/office/powerpoint/2010/main" val="2092492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986FA-26B3-4B6E-9A58-D958561E67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4C2A44-9181-4794-BF53-57A551A83C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ADDB0E-AB6F-4EB3-B159-4E87789261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529D0E-135F-42D2-8B17-D4901CE597D8}"/>
              </a:ext>
            </a:extLst>
          </p:cNvPr>
          <p:cNvSpPr>
            <a:spLocks noGrp="1"/>
          </p:cNvSpPr>
          <p:nvPr>
            <p:ph type="dt" sz="half" idx="10"/>
          </p:nvPr>
        </p:nvSpPr>
        <p:spPr/>
        <p:txBody>
          <a:bodyPr/>
          <a:lstStyle/>
          <a:p>
            <a:fld id="{BC453625-5354-4520-AF64-91529D835EEC}" type="datetimeFigureOut">
              <a:rPr lang="en-US" smtClean="0"/>
              <a:t>7/17/2020</a:t>
            </a:fld>
            <a:endParaRPr lang="en-US"/>
          </a:p>
        </p:txBody>
      </p:sp>
      <p:sp>
        <p:nvSpPr>
          <p:cNvPr id="6" name="Footer Placeholder 5">
            <a:extLst>
              <a:ext uri="{FF2B5EF4-FFF2-40B4-BE49-F238E27FC236}">
                <a16:creationId xmlns:a16="http://schemas.microsoft.com/office/drawing/2014/main" id="{076988E9-6F7D-4C4C-98A0-29ACB33F3A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97133E-7259-4B27-A29E-2B30A60ADD81}"/>
              </a:ext>
            </a:extLst>
          </p:cNvPr>
          <p:cNvSpPr>
            <a:spLocks noGrp="1"/>
          </p:cNvSpPr>
          <p:nvPr>
            <p:ph type="sldNum" sz="quarter" idx="12"/>
          </p:nvPr>
        </p:nvSpPr>
        <p:spPr/>
        <p:txBody>
          <a:bodyPr/>
          <a:lstStyle/>
          <a:p>
            <a:fld id="{A21C48B0-F71D-4A49-BC5D-25AAED3EA691}" type="slidenum">
              <a:rPr lang="en-US" smtClean="0"/>
              <a:t>‹#›</a:t>
            </a:fld>
            <a:endParaRPr lang="en-US"/>
          </a:p>
        </p:txBody>
      </p:sp>
    </p:spTree>
    <p:extLst>
      <p:ext uri="{BB962C8B-B14F-4D97-AF65-F5344CB8AC3E}">
        <p14:creationId xmlns:p14="http://schemas.microsoft.com/office/powerpoint/2010/main" val="300397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0738-B687-4FF2-895F-A398E8339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CA5959-CC7E-4D60-BA65-5C0DF55BE1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C5A603-B1AD-49BF-9E9D-E1AD31B16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5A5A5F-F58B-4EDC-8735-EBBFE638963D}"/>
              </a:ext>
            </a:extLst>
          </p:cNvPr>
          <p:cNvSpPr>
            <a:spLocks noGrp="1"/>
          </p:cNvSpPr>
          <p:nvPr>
            <p:ph type="dt" sz="half" idx="10"/>
          </p:nvPr>
        </p:nvSpPr>
        <p:spPr/>
        <p:txBody>
          <a:bodyPr/>
          <a:lstStyle/>
          <a:p>
            <a:fld id="{BC453625-5354-4520-AF64-91529D835EEC}" type="datetimeFigureOut">
              <a:rPr lang="en-US" smtClean="0"/>
              <a:t>7/17/2020</a:t>
            </a:fld>
            <a:endParaRPr lang="en-US"/>
          </a:p>
        </p:txBody>
      </p:sp>
      <p:sp>
        <p:nvSpPr>
          <p:cNvPr id="6" name="Footer Placeholder 5">
            <a:extLst>
              <a:ext uri="{FF2B5EF4-FFF2-40B4-BE49-F238E27FC236}">
                <a16:creationId xmlns:a16="http://schemas.microsoft.com/office/drawing/2014/main" id="{7BB39BC1-83F3-4D72-AA91-E724CA390B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B03597-2892-4659-8F18-E337DCB3D706}"/>
              </a:ext>
            </a:extLst>
          </p:cNvPr>
          <p:cNvSpPr>
            <a:spLocks noGrp="1"/>
          </p:cNvSpPr>
          <p:nvPr>
            <p:ph type="sldNum" sz="quarter" idx="12"/>
          </p:nvPr>
        </p:nvSpPr>
        <p:spPr/>
        <p:txBody>
          <a:bodyPr/>
          <a:lstStyle/>
          <a:p>
            <a:fld id="{A21C48B0-F71D-4A49-BC5D-25AAED3EA691}" type="slidenum">
              <a:rPr lang="en-US" smtClean="0"/>
              <a:t>‹#›</a:t>
            </a:fld>
            <a:endParaRPr lang="en-US"/>
          </a:p>
        </p:txBody>
      </p:sp>
    </p:spTree>
    <p:extLst>
      <p:ext uri="{BB962C8B-B14F-4D97-AF65-F5344CB8AC3E}">
        <p14:creationId xmlns:p14="http://schemas.microsoft.com/office/powerpoint/2010/main" val="3638836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EF1336-6D2C-47A8-BC1E-3FC11B5FF9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7134ED-7C74-4F4A-9B1C-AD3CE949DD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86629-5CF1-4E62-94EB-26D7CA2306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453625-5354-4520-AF64-91529D835EEC}" type="datetimeFigureOut">
              <a:rPr lang="en-US" smtClean="0"/>
              <a:t>7/17/2020</a:t>
            </a:fld>
            <a:endParaRPr lang="en-US"/>
          </a:p>
        </p:txBody>
      </p:sp>
      <p:sp>
        <p:nvSpPr>
          <p:cNvPr id="5" name="Footer Placeholder 4">
            <a:extLst>
              <a:ext uri="{FF2B5EF4-FFF2-40B4-BE49-F238E27FC236}">
                <a16:creationId xmlns:a16="http://schemas.microsoft.com/office/drawing/2014/main" id="{3AF0DD88-2BD7-4E9D-86D7-E4BAFF64B3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A211BA-0F2D-42C9-84AB-824BFB9AF4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1C48B0-F71D-4A49-BC5D-25AAED3EA691}" type="slidenum">
              <a:rPr lang="en-US" smtClean="0"/>
              <a:t>‹#›</a:t>
            </a:fld>
            <a:endParaRPr lang="en-US"/>
          </a:p>
        </p:txBody>
      </p:sp>
    </p:spTree>
    <p:extLst>
      <p:ext uri="{BB962C8B-B14F-4D97-AF65-F5344CB8AC3E}">
        <p14:creationId xmlns:p14="http://schemas.microsoft.com/office/powerpoint/2010/main" val="282804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CDA6B-4C43-4E4B-9B23-69563BE21A54}"/>
              </a:ext>
            </a:extLst>
          </p:cNvPr>
          <p:cNvSpPr>
            <a:spLocks noGrp="1"/>
          </p:cNvSpPr>
          <p:nvPr>
            <p:ph type="ctrTitle"/>
          </p:nvPr>
        </p:nvSpPr>
        <p:spPr/>
        <p:txBody>
          <a:bodyPr>
            <a:noAutofit/>
          </a:bodyPr>
          <a:lstStyle/>
          <a:p>
            <a:pPr algn="l"/>
            <a:r>
              <a:rPr lang="en-US" sz="4400" dirty="0"/>
              <a:t>K Nearest Neighbor Clustering to Identify Developing Neighborhoods in Baltimore, MD</a:t>
            </a:r>
          </a:p>
        </p:txBody>
      </p:sp>
      <p:sp>
        <p:nvSpPr>
          <p:cNvPr id="3" name="Subtitle 2">
            <a:extLst>
              <a:ext uri="{FF2B5EF4-FFF2-40B4-BE49-F238E27FC236}">
                <a16:creationId xmlns:a16="http://schemas.microsoft.com/office/drawing/2014/main" id="{C5698718-3624-4CC6-A497-F3D086588F1C}"/>
              </a:ext>
            </a:extLst>
          </p:cNvPr>
          <p:cNvSpPr>
            <a:spLocks noGrp="1"/>
          </p:cNvSpPr>
          <p:nvPr>
            <p:ph type="subTitle" idx="1"/>
          </p:nvPr>
        </p:nvSpPr>
        <p:spPr/>
        <p:txBody>
          <a:bodyPr/>
          <a:lstStyle/>
          <a:p>
            <a:r>
              <a:rPr lang="en-US" dirty="0"/>
              <a:t>Andrew Timmons</a:t>
            </a:r>
          </a:p>
          <a:p>
            <a:pPr algn="l"/>
            <a:r>
              <a:rPr lang="en-US" dirty="0"/>
              <a:t>Coursera Data Science Capstone Project</a:t>
            </a:r>
          </a:p>
        </p:txBody>
      </p:sp>
    </p:spTree>
    <p:extLst>
      <p:ext uri="{BB962C8B-B14F-4D97-AF65-F5344CB8AC3E}">
        <p14:creationId xmlns:p14="http://schemas.microsoft.com/office/powerpoint/2010/main" val="3696111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34CB-6EF0-417F-81CF-D4CD9332946E}"/>
              </a:ext>
            </a:extLst>
          </p:cNvPr>
          <p:cNvSpPr>
            <a:spLocks noGrp="1"/>
          </p:cNvSpPr>
          <p:nvPr>
            <p:ph type="title"/>
          </p:nvPr>
        </p:nvSpPr>
        <p:spPr/>
        <p:txBody>
          <a:bodyPr/>
          <a:lstStyle/>
          <a:p>
            <a:r>
              <a:rPr lang="en-US" dirty="0"/>
              <a:t>Venue Data</a:t>
            </a:r>
          </a:p>
        </p:txBody>
      </p:sp>
      <p:sp>
        <p:nvSpPr>
          <p:cNvPr id="3" name="Content Placeholder 2">
            <a:extLst>
              <a:ext uri="{FF2B5EF4-FFF2-40B4-BE49-F238E27FC236}">
                <a16:creationId xmlns:a16="http://schemas.microsoft.com/office/drawing/2014/main" id="{205B1BB4-540C-4FCB-A4B4-A719F35C65F8}"/>
              </a:ext>
            </a:extLst>
          </p:cNvPr>
          <p:cNvSpPr>
            <a:spLocks noGrp="1"/>
          </p:cNvSpPr>
          <p:nvPr>
            <p:ph idx="1"/>
          </p:nvPr>
        </p:nvSpPr>
        <p:spPr>
          <a:xfrm>
            <a:off x="838200" y="1440616"/>
            <a:ext cx="3685674" cy="5417384"/>
          </a:xfrm>
        </p:spPr>
        <p:txBody>
          <a:bodyPr>
            <a:normAutofit/>
          </a:bodyPr>
          <a:lstStyle/>
          <a:p>
            <a:r>
              <a:rPr lang="en-US" dirty="0"/>
              <a:t>Certain venues appear to correlate well with each other (i.e. hotels and coffee shops)</a:t>
            </a:r>
          </a:p>
        </p:txBody>
      </p:sp>
      <p:pic>
        <p:nvPicPr>
          <p:cNvPr id="2050" name="Picture 2">
            <a:extLst>
              <a:ext uri="{FF2B5EF4-FFF2-40B4-BE49-F238E27FC236}">
                <a16:creationId xmlns:a16="http://schemas.microsoft.com/office/drawing/2014/main" id="{4B943BB3-544E-4A43-A208-569FA86E2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3874" y="276225"/>
            <a:ext cx="6991350" cy="630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919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34CB-6EF0-417F-81CF-D4CD9332946E}"/>
              </a:ext>
            </a:extLst>
          </p:cNvPr>
          <p:cNvSpPr>
            <a:spLocks noGrp="1"/>
          </p:cNvSpPr>
          <p:nvPr>
            <p:ph type="title"/>
          </p:nvPr>
        </p:nvSpPr>
        <p:spPr/>
        <p:txBody>
          <a:bodyPr/>
          <a:lstStyle/>
          <a:p>
            <a:r>
              <a:rPr lang="en-US" dirty="0"/>
              <a:t>Building the Clustering Algorithm</a:t>
            </a:r>
          </a:p>
        </p:txBody>
      </p:sp>
      <p:sp>
        <p:nvSpPr>
          <p:cNvPr id="3" name="Content Placeholder 2">
            <a:extLst>
              <a:ext uri="{FF2B5EF4-FFF2-40B4-BE49-F238E27FC236}">
                <a16:creationId xmlns:a16="http://schemas.microsoft.com/office/drawing/2014/main" id="{205B1BB4-540C-4FCB-A4B4-A719F35C65F8}"/>
              </a:ext>
            </a:extLst>
          </p:cNvPr>
          <p:cNvSpPr>
            <a:spLocks noGrp="1"/>
          </p:cNvSpPr>
          <p:nvPr>
            <p:ph idx="1"/>
          </p:nvPr>
        </p:nvSpPr>
        <p:spPr>
          <a:xfrm>
            <a:off x="838200" y="1440616"/>
            <a:ext cx="10515600" cy="4863931"/>
          </a:xfrm>
        </p:spPr>
        <p:txBody>
          <a:bodyPr>
            <a:normAutofit/>
          </a:bodyPr>
          <a:lstStyle/>
          <a:p>
            <a:r>
              <a:rPr lang="en-US" dirty="0"/>
              <a:t>K Nearest Neighbor clustering was performed in python using the </a:t>
            </a:r>
            <a:r>
              <a:rPr lang="en-US" dirty="0" err="1"/>
              <a:t>SciKit</a:t>
            </a:r>
            <a:r>
              <a:rPr lang="en-US" dirty="0"/>
              <a:t> learn </a:t>
            </a:r>
            <a:r>
              <a:rPr lang="en-US" dirty="0" err="1"/>
              <a:t>featureset</a:t>
            </a:r>
            <a:r>
              <a:rPr lang="en-US" dirty="0"/>
              <a:t>. </a:t>
            </a:r>
          </a:p>
          <a:p>
            <a:r>
              <a:rPr lang="en-US" dirty="0"/>
              <a:t>Clustering was used to predict the category of median home price</a:t>
            </a:r>
          </a:p>
          <a:p>
            <a:pPr lvl="1"/>
            <a:r>
              <a:rPr lang="en-US" dirty="0"/>
              <a:t>All neighborhoods in Baltimore were assigned to 5 evenly-spaced ‘buckets’ according to median home price (i.e. bucket 5 has the top 20% of home values)</a:t>
            </a:r>
          </a:p>
          <a:p>
            <a:r>
              <a:rPr lang="en-US" dirty="0"/>
              <a:t>Neighborhoods (55 in total) were split into testing (20%) and training (80%) sets.  </a:t>
            </a:r>
          </a:p>
          <a:p>
            <a:r>
              <a:rPr lang="en-US" dirty="0"/>
              <a:t>Several iterations of the KNN instance were tried to identify the optimal K value for the clustering algorithm</a:t>
            </a:r>
          </a:p>
        </p:txBody>
      </p:sp>
    </p:spTree>
    <p:extLst>
      <p:ext uri="{BB962C8B-B14F-4D97-AF65-F5344CB8AC3E}">
        <p14:creationId xmlns:p14="http://schemas.microsoft.com/office/powerpoint/2010/main" val="368540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34CB-6EF0-417F-81CF-D4CD9332946E}"/>
              </a:ext>
            </a:extLst>
          </p:cNvPr>
          <p:cNvSpPr>
            <a:spLocks noGrp="1"/>
          </p:cNvSpPr>
          <p:nvPr>
            <p:ph type="title"/>
          </p:nvPr>
        </p:nvSpPr>
        <p:spPr/>
        <p:txBody>
          <a:bodyPr/>
          <a:lstStyle/>
          <a:p>
            <a:r>
              <a:rPr lang="en-US" dirty="0"/>
              <a:t>Building the Clustering Algorithm</a:t>
            </a:r>
          </a:p>
        </p:txBody>
      </p:sp>
      <p:pic>
        <p:nvPicPr>
          <p:cNvPr id="5122" name="Picture 2">
            <a:extLst>
              <a:ext uri="{FF2B5EF4-FFF2-40B4-BE49-F238E27FC236}">
                <a16:creationId xmlns:a16="http://schemas.microsoft.com/office/drawing/2014/main" id="{EB0FDC67-9A18-48C5-9AA5-8DD102763A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94662" y="1690688"/>
            <a:ext cx="6642351" cy="438645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24AC4B89-E508-4153-9994-FBE15E7464E3}"/>
              </a:ext>
            </a:extLst>
          </p:cNvPr>
          <p:cNvSpPr txBox="1">
            <a:spLocks/>
          </p:cNvSpPr>
          <p:nvPr/>
        </p:nvSpPr>
        <p:spPr>
          <a:xfrm>
            <a:off x="838200" y="1440616"/>
            <a:ext cx="3685674" cy="54173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K value of 7 gives the highest accuracy score (~0.73) when used on the test set</a:t>
            </a:r>
          </a:p>
        </p:txBody>
      </p:sp>
    </p:spTree>
    <p:extLst>
      <p:ext uri="{BB962C8B-B14F-4D97-AF65-F5344CB8AC3E}">
        <p14:creationId xmlns:p14="http://schemas.microsoft.com/office/powerpoint/2010/main" val="2442965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CAA04-63C2-44B8-A65D-06AEF953F93F}"/>
              </a:ext>
            </a:extLst>
          </p:cNvPr>
          <p:cNvSpPr>
            <a:spLocks noGrp="1"/>
          </p:cNvSpPr>
          <p:nvPr>
            <p:ph type="title"/>
          </p:nvPr>
        </p:nvSpPr>
        <p:spPr/>
        <p:txBody>
          <a:bodyPr/>
          <a:lstStyle/>
          <a:p>
            <a:r>
              <a:rPr lang="en-US" dirty="0"/>
              <a:t>Clustering Neighborhoods in Baltimore</a:t>
            </a:r>
          </a:p>
        </p:txBody>
      </p:sp>
      <p:sp>
        <p:nvSpPr>
          <p:cNvPr id="3" name="Content Placeholder 2">
            <a:extLst>
              <a:ext uri="{FF2B5EF4-FFF2-40B4-BE49-F238E27FC236}">
                <a16:creationId xmlns:a16="http://schemas.microsoft.com/office/drawing/2014/main" id="{41DD6B1E-CB2F-42D5-AC97-F81AAB5D6632}"/>
              </a:ext>
            </a:extLst>
          </p:cNvPr>
          <p:cNvSpPr>
            <a:spLocks noGrp="1"/>
          </p:cNvSpPr>
          <p:nvPr>
            <p:ph idx="1"/>
          </p:nvPr>
        </p:nvSpPr>
        <p:spPr>
          <a:xfrm>
            <a:off x="838200" y="1825625"/>
            <a:ext cx="5257800" cy="4351338"/>
          </a:xfrm>
        </p:spPr>
        <p:txBody>
          <a:bodyPr>
            <a:normAutofit/>
          </a:bodyPr>
          <a:lstStyle/>
          <a:p>
            <a:r>
              <a:rPr lang="en-US" dirty="0"/>
              <a:t>The clustering algorithm was applied to all neighborhoods in Baltimore</a:t>
            </a:r>
          </a:p>
          <a:p>
            <a:r>
              <a:rPr lang="en-US" dirty="0"/>
              <a:t>3 distinct clusters were identified, which were distributed throughout the city</a:t>
            </a:r>
          </a:p>
        </p:txBody>
      </p:sp>
      <p:pic>
        <p:nvPicPr>
          <p:cNvPr id="4" name="Picture 3">
            <a:extLst>
              <a:ext uri="{FF2B5EF4-FFF2-40B4-BE49-F238E27FC236}">
                <a16:creationId xmlns:a16="http://schemas.microsoft.com/office/drawing/2014/main" id="{BF115FE2-D8ED-4D32-AE1B-E75B89C5A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6524" y="1771475"/>
            <a:ext cx="5433948" cy="3315049"/>
          </a:xfrm>
          <a:prstGeom prst="rect">
            <a:avLst/>
          </a:prstGeom>
        </p:spPr>
      </p:pic>
      <p:sp>
        <p:nvSpPr>
          <p:cNvPr id="5" name="Content Placeholder 2">
            <a:extLst>
              <a:ext uri="{FF2B5EF4-FFF2-40B4-BE49-F238E27FC236}">
                <a16:creationId xmlns:a16="http://schemas.microsoft.com/office/drawing/2014/main" id="{E6A0D059-423C-4CB8-8C14-2306FF10F529}"/>
              </a:ext>
            </a:extLst>
          </p:cNvPr>
          <p:cNvSpPr txBox="1">
            <a:spLocks/>
          </p:cNvSpPr>
          <p:nvPr/>
        </p:nvSpPr>
        <p:spPr>
          <a:xfrm>
            <a:off x="7758019" y="5346867"/>
            <a:ext cx="2650958" cy="5960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Baltimore, MD</a:t>
            </a:r>
          </a:p>
        </p:txBody>
      </p:sp>
    </p:spTree>
    <p:extLst>
      <p:ext uri="{BB962C8B-B14F-4D97-AF65-F5344CB8AC3E}">
        <p14:creationId xmlns:p14="http://schemas.microsoft.com/office/powerpoint/2010/main" val="2197472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CAA04-63C2-44B8-A65D-06AEF953F93F}"/>
              </a:ext>
            </a:extLst>
          </p:cNvPr>
          <p:cNvSpPr>
            <a:spLocks noGrp="1"/>
          </p:cNvSpPr>
          <p:nvPr>
            <p:ph type="title"/>
          </p:nvPr>
        </p:nvSpPr>
        <p:spPr/>
        <p:txBody>
          <a:bodyPr/>
          <a:lstStyle/>
          <a:p>
            <a:r>
              <a:rPr lang="en-US" dirty="0"/>
              <a:t>Cluster Characteristics </a:t>
            </a:r>
          </a:p>
        </p:txBody>
      </p:sp>
      <p:sp>
        <p:nvSpPr>
          <p:cNvPr id="3" name="Content Placeholder 2">
            <a:extLst>
              <a:ext uri="{FF2B5EF4-FFF2-40B4-BE49-F238E27FC236}">
                <a16:creationId xmlns:a16="http://schemas.microsoft.com/office/drawing/2014/main" id="{41DD6B1E-CB2F-42D5-AC97-F81AAB5D6632}"/>
              </a:ext>
            </a:extLst>
          </p:cNvPr>
          <p:cNvSpPr>
            <a:spLocks noGrp="1"/>
          </p:cNvSpPr>
          <p:nvPr>
            <p:ph idx="1"/>
          </p:nvPr>
        </p:nvSpPr>
        <p:spPr>
          <a:xfrm>
            <a:off x="838199" y="5594517"/>
            <a:ext cx="10696072" cy="898358"/>
          </a:xfrm>
        </p:spPr>
        <p:txBody>
          <a:bodyPr>
            <a:normAutofit/>
          </a:bodyPr>
          <a:lstStyle/>
          <a:p>
            <a:r>
              <a:rPr lang="en-US" dirty="0"/>
              <a:t>The clusters seem to nicely split the median home prices (the predicted variable in the clustering algorithm)</a:t>
            </a:r>
          </a:p>
        </p:txBody>
      </p:sp>
      <p:pic>
        <p:nvPicPr>
          <p:cNvPr id="8194" name="Picture 2">
            <a:extLst>
              <a:ext uri="{FF2B5EF4-FFF2-40B4-BE49-F238E27FC236}">
                <a16:creationId xmlns:a16="http://schemas.microsoft.com/office/drawing/2014/main" id="{6EC50ADC-BA3B-4CAB-88E2-9EF3BCB6C2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8211" y="1690688"/>
            <a:ext cx="5935578" cy="3820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380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CAA04-63C2-44B8-A65D-06AEF953F93F}"/>
              </a:ext>
            </a:extLst>
          </p:cNvPr>
          <p:cNvSpPr>
            <a:spLocks noGrp="1"/>
          </p:cNvSpPr>
          <p:nvPr>
            <p:ph type="title"/>
          </p:nvPr>
        </p:nvSpPr>
        <p:spPr/>
        <p:txBody>
          <a:bodyPr/>
          <a:lstStyle/>
          <a:p>
            <a:r>
              <a:rPr lang="en-US" dirty="0"/>
              <a:t>Cluster Characteristics </a:t>
            </a:r>
          </a:p>
        </p:txBody>
      </p:sp>
      <p:sp>
        <p:nvSpPr>
          <p:cNvPr id="3" name="Content Placeholder 2">
            <a:extLst>
              <a:ext uri="{FF2B5EF4-FFF2-40B4-BE49-F238E27FC236}">
                <a16:creationId xmlns:a16="http://schemas.microsoft.com/office/drawing/2014/main" id="{41DD6B1E-CB2F-42D5-AC97-F81AAB5D6632}"/>
              </a:ext>
            </a:extLst>
          </p:cNvPr>
          <p:cNvSpPr>
            <a:spLocks noGrp="1"/>
          </p:cNvSpPr>
          <p:nvPr>
            <p:ph idx="1"/>
          </p:nvPr>
        </p:nvSpPr>
        <p:spPr>
          <a:xfrm>
            <a:off x="838200" y="1690687"/>
            <a:ext cx="10696072" cy="3683417"/>
          </a:xfrm>
        </p:spPr>
        <p:txBody>
          <a:bodyPr>
            <a:normAutofit lnSpcReduction="10000"/>
          </a:bodyPr>
          <a:lstStyle/>
          <a:p>
            <a:r>
              <a:rPr lang="en-US" dirty="0"/>
              <a:t>The clusters appear to nicely separate median home prices into low/medium/high prices.  </a:t>
            </a:r>
          </a:p>
          <a:p>
            <a:r>
              <a:rPr lang="en-US" dirty="0"/>
              <a:t>The cluster with the lowest incomes (cluster 0) appears to have many neighborhoods with very low home prices, and is skewed towards lower home prices. </a:t>
            </a:r>
          </a:p>
          <a:p>
            <a:r>
              <a:rPr lang="en-US" dirty="0"/>
              <a:t>Cluster 1 and cluster 2 have a distribution of home prices more centered around an average.  </a:t>
            </a:r>
          </a:p>
          <a:p>
            <a:r>
              <a:rPr lang="en-US" dirty="0"/>
              <a:t>I believe that the cheaper neighborhoods in cluster 3 represent the most attractive neighborhoods for investment</a:t>
            </a:r>
          </a:p>
        </p:txBody>
      </p:sp>
    </p:spTree>
    <p:extLst>
      <p:ext uri="{BB962C8B-B14F-4D97-AF65-F5344CB8AC3E}">
        <p14:creationId xmlns:p14="http://schemas.microsoft.com/office/powerpoint/2010/main" val="3603747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CAA04-63C2-44B8-A65D-06AEF953F93F}"/>
              </a:ext>
            </a:extLst>
          </p:cNvPr>
          <p:cNvSpPr>
            <a:spLocks noGrp="1"/>
          </p:cNvSpPr>
          <p:nvPr>
            <p:ph type="title"/>
          </p:nvPr>
        </p:nvSpPr>
        <p:spPr>
          <a:xfrm>
            <a:off x="838200" y="397112"/>
            <a:ext cx="10515600" cy="748245"/>
          </a:xfrm>
        </p:spPr>
        <p:txBody>
          <a:bodyPr/>
          <a:lstStyle/>
          <a:p>
            <a:r>
              <a:rPr lang="en-US" dirty="0"/>
              <a:t>Cluster Characteristics </a:t>
            </a:r>
          </a:p>
        </p:txBody>
      </p:sp>
      <p:sp>
        <p:nvSpPr>
          <p:cNvPr id="3" name="Content Placeholder 2">
            <a:extLst>
              <a:ext uri="{FF2B5EF4-FFF2-40B4-BE49-F238E27FC236}">
                <a16:creationId xmlns:a16="http://schemas.microsoft.com/office/drawing/2014/main" id="{41DD6B1E-CB2F-42D5-AC97-F81AAB5D6632}"/>
              </a:ext>
            </a:extLst>
          </p:cNvPr>
          <p:cNvSpPr>
            <a:spLocks noGrp="1"/>
          </p:cNvSpPr>
          <p:nvPr>
            <p:ph idx="1"/>
          </p:nvPr>
        </p:nvSpPr>
        <p:spPr>
          <a:xfrm>
            <a:off x="838200" y="5575505"/>
            <a:ext cx="10696072" cy="1015165"/>
          </a:xfrm>
        </p:spPr>
        <p:txBody>
          <a:bodyPr>
            <a:normAutofit/>
          </a:bodyPr>
          <a:lstStyle/>
          <a:p>
            <a:r>
              <a:rPr lang="en-US" dirty="0"/>
              <a:t>I believe that the cheaper neighborhoods in cluster 3 represent the most attractive neighborhoods for investment</a:t>
            </a:r>
          </a:p>
        </p:txBody>
      </p:sp>
      <p:pic>
        <p:nvPicPr>
          <p:cNvPr id="4" name="Picture 3">
            <a:extLst>
              <a:ext uri="{FF2B5EF4-FFF2-40B4-BE49-F238E27FC236}">
                <a16:creationId xmlns:a16="http://schemas.microsoft.com/office/drawing/2014/main" id="{B92D9CE4-C1C9-498F-BD1C-50B3BAD42C71}"/>
              </a:ext>
            </a:extLst>
          </p:cNvPr>
          <p:cNvPicPr>
            <a:picLocks noChangeAspect="1"/>
          </p:cNvPicPr>
          <p:nvPr/>
        </p:nvPicPr>
        <p:blipFill>
          <a:blip r:embed="rId2"/>
          <a:stretch>
            <a:fillRect/>
          </a:stretch>
        </p:blipFill>
        <p:spPr>
          <a:xfrm>
            <a:off x="838200" y="1145357"/>
            <a:ext cx="5585664" cy="4119108"/>
          </a:xfrm>
          <a:prstGeom prst="rect">
            <a:avLst/>
          </a:prstGeom>
        </p:spPr>
      </p:pic>
      <p:sp>
        <p:nvSpPr>
          <p:cNvPr id="5" name="Right Brace 4">
            <a:extLst>
              <a:ext uri="{FF2B5EF4-FFF2-40B4-BE49-F238E27FC236}">
                <a16:creationId xmlns:a16="http://schemas.microsoft.com/office/drawing/2014/main" id="{232B2C65-993B-42A6-8405-7C4A2DA4146E}"/>
              </a:ext>
            </a:extLst>
          </p:cNvPr>
          <p:cNvSpPr/>
          <p:nvPr/>
        </p:nvSpPr>
        <p:spPr>
          <a:xfrm>
            <a:off x="6464300" y="2070100"/>
            <a:ext cx="254000" cy="101516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a:extLst>
              <a:ext uri="{FF2B5EF4-FFF2-40B4-BE49-F238E27FC236}">
                <a16:creationId xmlns:a16="http://schemas.microsoft.com/office/drawing/2014/main" id="{94C1E1BB-70E5-49CC-BBCC-A1784D488CEF}"/>
              </a:ext>
            </a:extLst>
          </p:cNvPr>
          <p:cNvSpPr/>
          <p:nvPr/>
        </p:nvSpPr>
        <p:spPr>
          <a:xfrm>
            <a:off x="6464300" y="4010008"/>
            <a:ext cx="254000" cy="117138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0366C3BB-4969-47EB-B199-1067C1A95AF6}"/>
              </a:ext>
            </a:extLst>
          </p:cNvPr>
          <p:cNvSpPr txBox="1"/>
          <p:nvPr/>
        </p:nvSpPr>
        <p:spPr>
          <a:xfrm>
            <a:off x="6997700" y="2425700"/>
            <a:ext cx="1453218" cy="369332"/>
          </a:xfrm>
          <a:prstGeom prst="rect">
            <a:avLst/>
          </a:prstGeom>
          <a:noFill/>
        </p:spPr>
        <p:txBody>
          <a:bodyPr wrap="none" rtlCol="0">
            <a:spAutoFit/>
          </a:bodyPr>
          <a:lstStyle/>
          <a:p>
            <a:r>
              <a:rPr lang="en-US" dirty="0"/>
              <a:t>Avg $268,000</a:t>
            </a:r>
          </a:p>
        </p:txBody>
      </p:sp>
      <p:sp>
        <p:nvSpPr>
          <p:cNvPr id="9" name="TextBox 8">
            <a:extLst>
              <a:ext uri="{FF2B5EF4-FFF2-40B4-BE49-F238E27FC236}">
                <a16:creationId xmlns:a16="http://schemas.microsoft.com/office/drawing/2014/main" id="{7F8B5561-9711-482D-8C9F-082FB312AFB2}"/>
              </a:ext>
            </a:extLst>
          </p:cNvPr>
          <p:cNvSpPr txBox="1"/>
          <p:nvPr/>
        </p:nvSpPr>
        <p:spPr>
          <a:xfrm>
            <a:off x="6997700" y="4411032"/>
            <a:ext cx="1453218" cy="369332"/>
          </a:xfrm>
          <a:prstGeom prst="rect">
            <a:avLst/>
          </a:prstGeom>
          <a:noFill/>
        </p:spPr>
        <p:txBody>
          <a:bodyPr wrap="none" rtlCol="0">
            <a:spAutoFit/>
          </a:bodyPr>
          <a:lstStyle/>
          <a:p>
            <a:r>
              <a:rPr lang="en-US" dirty="0"/>
              <a:t>Avg $358,000</a:t>
            </a:r>
          </a:p>
        </p:txBody>
      </p:sp>
      <p:sp>
        <p:nvSpPr>
          <p:cNvPr id="10" name="Right Brace 9">
            <a:extLst>
              <a:ext uri="{FF2B5EF4-FFF2-40B4-BE49-F238E27FC236}">
                <a16:creationId xmlns:a16="http://schemas.microsoft.com/office/drawing/2014/main" id="{CA8ECED7-96A1-45F4-BF33-FCE4BB9B63B1}"/>
              </a:ext>
            </a:extLst>
          </p:cNvPr>
          <p:cNvSpPr/>
          <p:nvPr/>
        </p:nvSpPr>
        <p:spPr>
          <a:xfrm>
            <a:off x="8730318" y="2620536"/>
            <a:ext cx="127000" cy="198956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AB19A8D2-2350-48FD-A135-EC2FE247E9CC}"/>
              </a:ext>
            </a:extLst>
          </p:cNvPr>
          <p:cNvSpPr txBox="1"/>
          <p:nvPr/>
        </p:nvSpPr>
        <p:spPr>
          <a:xfrm>
            <a:off x="9024754" y="3153653"/>
            <a:ext cx="3013774" cy="923330"/>
          </a:xfrm>
          <a:prstGeom prst="rect">
            <a:avLst/>
          </a:prstGeom>
          <a:noFill/>
        </p:spPr>
        <p:txBody>
          <a:bodyPr wrap="none" rtlCol="0">
            <a:spAutoFit/>
          </a:bodyPr>
          <a:lstStyle/>
          <a:p>
            <a:r>
              <a:rPr lang="en-US" dirty="0"/>
              <a:t>Approximately 25% cheaper,</a:t>
            </a:r>
          </a:p>
          <a:p>
            <a:r>
              <a:rPr lang="en-US" dirty="0"/>
              <a:t>With similar amenities and </a:t>
            </a:r>
          </a:p>
          <a:p>
            <a:r>
              <a:rPr lang="en-US" dirty="0"/>
              <a:t>Neighborhood characteristics!</a:t>
            </a:r>
          </a:p>
        </p:txBody>
      </p:sp>
    </p:spTree>
    <p:extLst>
      <p:ext uri="{BB962C8B-B14F-4D97-AF65-F5344CB8AC3E}">
        <p14:creationId xmlns:p14="http://schemas.microsoft.com/office/powerpoint/2010/main" val="3041981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CAA04-63C2-44B8-A65D-06AEF953F93F}"/>
              </a:ext>
            </a:extLst>
          </p:cNvPr>
          <p:cNvSpPr>
            <a:spLocks noGrp="1"/>
          </p:cNvSpPr>
          <p:nvPr>
            <p:ph type="title"/>
          </p:nvPr>
        </p:nvSpPr>
        <p:spPr>
          <a:xfrm>
            <a:off x="838200" y="397112"/>
            <a:ext cx="10515600" cy="748245"/>
          </a:xfrm>
        </p:spPr>
        <p:txBody>
          <a:bodyPr/>
          <a:lstStyle/>
          <a:p>
            <a:r>
              <a:rPr lang="en-US" dirty="0"/>
              <a:t>Conclusions</a:t>
            </a:r>
          </a:p>
        </p:txBody>
      </p:sp>
      <p:sp>
        <p:nvSpPr>
          <p:cNvPr id="14" name="Content Placeholder 2">
            <a:extLst>
              <a:ext uri="{FF2B5EF4-FFF2-40B4-BE49-F238E27FC236}">
                <a16:creationId xmlns:a16="http://schemas.microsoft.com/office/drawing/2014/main" id="{5E36F4E8-6658-4E08-8DF5-AA06777DB8BE}"/>
              </a:ext>
            </a:extLst>
          </p:cNvPr>
          <p:cNvSpPr>
            <a:spLocks noGrp="1"/>
          </p:cNvSpPr>
          <p:nvPr>
            <p:ph idx="1"/>
          </p:nvPr>
        </p:nvSpPr>
        <p:spPr>
          <a:xfrm>
            <a:off x="838200" y="1246187"/>
            <a:ext cx="10696072" cy="3683417"/>
          </a:xfrm>
        </p:spPr>
        <p:txBody>
          <a:bodyPr>
            <a:normAutofit/>
          </a:bodyPr>
          <a:lstStyle/>
          <a:p>
            <a:r>
              <a:rPr lang="en-US" dirty="0"/>
              <a:t>From this analysis, I would assume that the Mount Washington, Fells Point, and Highlandtown areas are the most attractive neighborhoods in which to purchase a house </a:t>
            </a:r>
          </a:p>
          <a:p>
            <a:r>
              <a:rPr lang="en-US" dirty="0"/>
              <a:t>Despite having substantially lower home prices, the Mount Washington, Fells Point, and Highlandtown areas share low crime rates and have similar venue distributions to the more expensive neighborhoods of South Baltimore and Roland Park.</a:t>
            </a:r>
          </a:p>
        </p:txBody>
      </p:sp>
    </p:spTree>
    <p:extLst>
      <p:ext uri="{BB962C8B-B14F-4D97-AF65-F5344CB8AC3E}">
        <p14:creationId xmlns:p14="http://schemas.microsoft.com/office/powerpoint/2010/main" val="2096881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CAA04-63C2-44B8-A65D-06AEF953F93F}"/>
              </a:ext>
            </a:extLst>
          </p:cNvPr>
          <p:cNvSpPr>
            <a:spLocks noGrp="1"/>
          </p:cNvSpPr>
          <p:nvPr>
            <p:ph type="title"/>
          </p:nvPr>
        </p:nvSpPr>
        <p:spPr>
          <a:xfrm>
            <a:off x="838200" y="397112"/>
            <a:ext cx="10515600" cy="748245"/>
          </a:xfrm>
        </p:spPr>
        <p:txBody>
          <a:bodyPr/>
          <a:lstStyle/>
          <a:p>
            <a:r>
              <a:rPr lang="en-US" dirty="0"/>
              <a:t>Future Directions</a:t>
            </a:r>
          </a:p>
        </p:txBody>
      </p:sp>
      <p:sp>
        <p:nvSpPr>
          <p:cNvPr id="14" name="Content Placeholder 2">
            <a:extLst>
              <a:ext uri="{FF2B5EF4-FFF2-40B4-BE49-F238E27FC236}">
                <a16:creationId xmlns:a16="http://schemas.microsoft.com/office/drawing/2014/main" id="{5E36F4E8-6658-4E08-8DF5-AA06777DB8BE}"/>
              </a:ext>
            </a:extLst>
          </p:cNvPr>
          <p:cNvSpPr>
            <a:spLocks noGrp="1"/>
          </p:cNvSpPr>
          <p:nvPr>
            <p:ph idx="1"/>
          </p:nvPr>
        </p:nvSpPr>
        <p:spPr>
          <a:xfrm>
            <a:off x="838200" y="1246187"/>
            <a:ext cx="10696072" cy="3683417"/>
          </a:xfrm>
        </p:spPr>
        <p:txBody>
          <a:bodyPr>
            <a:normAutofit/>
          </a:bodyPr>
          <a:lstStyle/>
          <a:p>
            <a:r>
              <a:rPr lang="en-US" dirty="0"/>
              <a:t>This analysis can be refined by including more venue data from </a:t>
            </a:r>
            <a:r>
              <a:rPr lang="en-US" dirty="0" err="1"/>
              <a:t>FourSquare</a:t>
            </a:r>
            <a:r>
              <a:rPr lang="en-US" dirty="0"/>
              <a:t> and more demographic data from the Baltimore City </a:t>
            </a:r>
            <a:r>
              <a:rPr lang="en-US" dirty="0" err="1"/>
              <a:t>opendata</a:t>
            </a:r>
            <a:r>
              <a:rPr lang="en-US" dirty="0"/>
              <a:t> project.  </a:t>
            </a:r>
          </a:p>
          <a:p>
            <a:r>
              <a:rPr lang="en-US" dirty="0"/>
              <a:t>Additionally, repeating this analysis with different machine learning algorithms (such as logistic regression) will allow inspection of factor coefficients.  This will permit inference on the relative impact of each factor on a neighborhood’s home prices</a:t>
            </a:r>
          </a:p>
        </p:txBody>
      </p:sp>
    </p:spTree>
    <p:extLst>
      <p:ext uri="{BB962C8B-B14F-4D97-AF65-F5344CB8AC3E}">
        <p14:creationId xmlns:p14="http://schemas.microsoft.com/office/powerpoint/2010/main" val="1670836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CAA04-63C2-44B8-A65D-06AEF953F93F}"/>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41DD6B1E-CB2F-42D5-AC97-F81AAB5D6632}"/>
              </a:ext>
            </a:extLst>
          </p:cNvPr>
          <p:cNvSpPr>
            <a:spLocks noGrp="1"/>
          </p:cNvSpPr>
          <p:nvPr>
            <p:ph idx="1"/>
          </p:nvPr>
        </p:nvSpPr>
        <p:spPr/>
        <p:txBody>
          <a:bodyPr/>
          <a:lstStyle/>
          <a:p>
            <a:r>
              <a:rPr lang="en-US" dirty="0"/>
              <a:t>I recently completed my PhD at Johns Hopkins University and have secured a research position in Baltimore</a:t>
            </a:r>
          </a:p>
          <a:p>
            <a:r>
              <a:rPr lang="en-US" dirty="0"/>
              <a:t>As I will be in the area for the foreseeable future, I want to buy a home instead of renting.</a:t>
            </a:r>
          </a:p>
          <a:p>
            <a:r>
              <a:rPr lang="en-US" dirty="0"/>
              <a:t>I want to determine neighborhoods that are candidates for further gentrification, because I want my home value to grow over time.</a:t>
            </a:r>
          </a:p>
        </p:txBody>
      </p:sp>
    </p:spTree>
    <p:extLst>
      <p:ext uri="{BB962C8B-B14F-4D97-AF65-F5344CB8AC3E}">
        <p14:creationId xmlns:p14="http://schemas.microsoft.com/office/powerpoint/2010/main" val="135904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CAA04-63C2-44B8-A65D-06AEF953F93F}"/>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41DD6B1E-CB2F-42D5-AC97-F81AAB5D6632}"/>
              </a:ext>
            </a:extLst>
          </p:cNvPr>
          <p:cNvSpPr>
            <a:spLocks noGrp="1"/>
          </p:cNvSpPr>
          <p:nvPr>
            <p:ph idx="1"/>
          </p:nvPr>
        </p:nvSpPr>
        <p:spPr/>
        <p:txBody>
          <a:bodyPr/>
          <a:lstStyle/>
          <a:p>
            <a:r>
              <a:rPr lang="en-US" dirty="0"/>
              <a:t>I plan to use K Nearest Neighbor (KNN) algorithms to cluster neighborhoods in Baltimore according to their crime rates, income levels, and venue distributions</a:t>
            </a:r>
          </a:p>
          <a:p>
            <a:r>
              <a:rPr lang="en-US" dirty="0"/>
              <a:t>Using KNN clustering, I will identify less expensive neighborhoods that have similar characteristics to expensive neighborhoods. </a:t>
            </a:r>
          </a:p>
          <a:p>
            <a:r>
              <a:rPr lang="en-US" dirty="0"/>
              <a:t>I reason that A) my home value will increase as less expensive neighborhoods gentrify, and B) I will enjoy the lifestyle of more expensive neighborhoods without paying as much for my home.</a:t>
            </a:r>
          </a:p>
        </p:txBody>
      </p:sp>
    </p:spTree>
    <p:extLst>
      <p:ext uri="{BB962C8B-B14F-4D97-AF65-F5344CB8AC3E}">
        <p14:creationId xmlns:p14="http://schemas.microsoft.com/office/powerpoint/2010/main" val="3617490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CAA04-63C2-44B8-A65D-06AEF953F93F}"/>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41DD6B1E-CB2F-42D5-AC97-F81AAB5D6632}"/>
              </a:ext>
            </a:extLst>
          </p:cNvPr>
          <p:cNvSpPr>
            <a:spLocks noGrp="1"/>
          </p:cNvSpPr>
          <p:nvPr>
            <p:ph idx="1"/>
          </p:nvPr>
        </p:nvSpPr>
        <p:spPr>
          <a:xfrm>
            <a:off x="838200" y="1825625"/>
            <a:ext cx="5257800" cy="4351338"/>
          </a:xfrm>
        </p:spPr>
        <p:txBody>
          <a:bodyPr>
            <a:normAutofit/>
          </a:bodyPr>
          <a:lstStyle/>
          <a:p>
            <a:r>
              <a:rPr lang="en-US" dirty="0"/>
              <a:t>Few American cities exemplify the pervasive issue of 'urban blight' to the extent of Baltimore City, Maryland</a:t>
            </a:r>
          </a:p>
          <a:p>
            <a:r>
              <a:rPr lang="en-US" dirty="0"/>
              <a:t>As a result of public and private investments, certain neighborhoods have begun experiencing a revitalization of neighborhood character and local business.</a:t>
            </a:r>
          </a:p>
        </p:txBody>
      </p:sp>
      <p:pic>
        <p:nvPicPr>
          <p:cNvPr id="4" name="Picture 3">
            <a:extLst>
              <a:ext uri="{FF2B5EF4-FFF2-40B4-BE49-F238E27FC236}">
                <a16:creationId xmlns:a16="http://schemas.microsoft.com/office/drawing/2014/main" id="{BF115FE2-D8ED-4D32-AE1B-E75B89C5A799}"/>
              </a:ext>
            </a:extLst>
          </p:cNvPr>
          <p:cNvPicPr>
            <a:picLocks noChangeAspect="1"/>
          </p:cNvPicPr>
          <p:nvPr/>
        </p:nvPicPr>
        <p:blipFill>
          <a:blip r:embed="rId2"/>
          <a:stretch>
            <a:fillRect/>
          </a:stretch>
        </p:blipFill>
        <p:spPr>
          <a:xfrm>
            <a:off x="6366524" y="1736181"/>
            <a:ext cx="5433948" cy="3385637"/>
          </a:xfrm>
          <a:prstGeom prst="rect">
            <a:avLst/>
          </a:prstGeom>
        </p:spPr>
      </p:pic>
      <p:sp>
        <p:nvSpPr>
          <p:cNvPr id="5" name="Content Placeholder 2">
            <a:extLst>
              <a:ext uri="{FF2B5EF4-FFF2-40B4-BE49-F238E27FC236}">
                <a16:creationId xmlns:a16="http://schemas.microsoft.com/office/drawing/2014/main" id="{E6A0D059-423C-4CB8-8C14-2306FF10F529}"/>
              </a:ext>
            </a:extLst>
          </p:cNvPr>
          <p:cNvSpPr txBox="1">
            <a:spLocks/>
          </p:cNvSpPr>
          <p:nvPr/>
        </p:nvSpPr>
        <p:spPr>
          <a:xfrm>
            <a:off x="7758019" y="5346867"/>
            <a:ext cx="2650958" cy="5960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Baltimore, MD</a:t>
            </a:r>
          </a:p>
        </p:txBody>
      </p:sp>
    </p:spTree>
    <p:extLst>
      <p:ext uri="{BB962C8B-B14F-4D97-AF65-F5344CB8AC3E}">
        <p14:creationId xmlns:p14="http://schemas.microsoft.com/office/powerpoint/2010/main" val="1290831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CAA04-63C2-44B8-A65D-06AEF953F93F}"/>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41DD6B1E-CB2F-42D5-AC97-F81AAB5D6632}"/>
              </a:ext>
            </a:extLst>
          </p:cNvPr>
          <p:cNvSpPr>
            <a:spLocks noGrp="1"/>
          </p:cNvSpPr>
          <p:nvPr>
            <p:ph idx="1"/>
          </p:nvPr>
        </p:nvSpPr>
        <p:spPr>
          <a:xfrm>
            <a:off x="838199" y="1825625"/>
            <a:ext cx="10515599" cy="4351338"/>
          </a:xfrm>
        </p:spPr>
        <p:txBody>
          <a:bodyPr>
            <a:normAutofit/>
          </a:bodyPr>
          <a:lstStyle/>
          <a:p>
            <a:r>
              <a:rPr lang="en-US" dirty="0"/>
              <a:t>Using K Nearest Neighbor clustering approaches, I will identify neighborhoods with low median property values in Baltimore that show similarity to more expensive neighborhoods.  </a:t>
            </a:r>
            <a:r>
              <a:rPr lang="en-US" dirty="0" err="1"/>
              <a:t>Clustring</a:t>
            </a:r>
            <a:r>
              <a:rPr lang="en-US" dirty="0"/>
              <a:t> will take into account a variety of different venues as taken from </a:t>
            </a:r>
            <a:r>
              <a:rPr lang="en-US" dirty="0" err="1"/>
              <a:t>FourSquare</a:t>
            </a:r>
            <a:endParaRPr lang="en-US" dirty="0"/>
          </a:p>
          <a:p>
            <a:pPr marL="0" indent="0">
              <a:buNone/>
            </a:pPr>
            <a:endParaRPr lang="en-US" dirty="0"/>
          </a:p>
          <a:p>
            <a:r>
              <a:rPr lang="en-US" dirty="0"/>
              <a:t>I will use multiple datasets as input to the clustering algorithm</a:t>
            </a:r>
          </a:p>
          <a:p>
            <a:pPr marL="914400" lvl="1" indent="-457200">
              <a:buFont typeface="+mj-lt"/>
              <a:buAutoNum type="arabicPeriod"/>
            </a:pPr>
            <a:r>
              <a:rPr lang="en-US" dirty="0"/>
              <a:t>Demographic data on neighborhood population (Source: US Census)</a:t>
            </a:r>
          </a:p>
          <a:p>
            <a:pPr marL="914400" lvl="1" indent="-457200">
              <a:buFont typeface="+mj-lt"/>
              <a:buAutoNum type="arabicPeriod"/>
            </a:pPr>
            <a:r>
              <a:rPr lang="en-US" dirty="0"/>
              <a:t>Population-weighted violent crime data (Source: Baltimore City </a:t>
            </a:r>
            <a:r>
              <a:rPr lang="en-US" dirty="0" err="1"/>
              <a:t>OpenData</a:t>
            </a:r>
            <a:r>
              <a:rPr lang="en-US" dirty="0"/>
              <a:t>)</a:t>
            </a:r>
          </a:p>
          <a:p>
            <a:pPr marL="914400" lvl="1" indent="-457200">
              <a:buFont typeface="+mj-lt"/>
              <a:buAutoNum type="arabicPeriod"/>
            </a:pPr>
            <a:r>
              <a:rPr lang="en-US" dirty="0"/>
              <a:t>Venue data for neighborhoods (Source: </a:t>
            </a:r>
            <a:r>
              <a:rPr lang="en-US" dirty="0" err="1"/>
              <a:t>FourSquare</a:t>
            </a:r>
            <a:r>
              <a:rPr lang="en-US" dirty="0"/>
              <a:t> API)</a:t>
            </a:r>
          </a:p>
        </p:txBody>
      </p:sp>
    </p:spTree>
    <p:extLst>
      <p:ext uri="{BB962C8B-B14F-4D97-AF65-F5344CB8AC3E}">
        <p14:creationId xmlns:p14="http://schemas.microsoft.com/office/powerpoint/2010/main" val="4040591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34CB-6EF0-417F-81CF-D4CD9332946E}"/>
              </a:ext>
            </a:extLst>
          </p:cNvPr>
          <p:cNvSpPr>
            <a:spLocks noGrp="1"/>
          </p:cNvSpPr>
          <p:nvPr>
            <p:ph type="title"/>
          </p:nvPr>
        </p:nvSpPr>
        <p:spPr/>
        <p:txBody>
          <a:bodyPr/>
          <a:lstStyle/>
          <a:p>
            <a:r>
              <a:rPr lang="en-US" dirty="0"/>
              <a:t>Preliminary Findings</a:t>
            </a:r>
          </a:p>
        </p:txBody>
      </p:sp>
      <p:sp>
        <p:nvSpPr>
          <p:cNvPr id="3" name="Content Placeholder 2">
            <a:extLst>
              <a:ext uri="{FF2B5EF4-FFF2-40B4-BE49-F238E27FC236}">
                <a16:creationId xmlns:a16="http://schemas.microsoft.com/office/drawing/2014/main" id="{205B1BB4-540C-4FCB-A4B4-A719F35C65F8}"/>
              </a:ext>
            </a:extLst>
          </p:cNvPr>
          <p:cNvSpPr>
            <a:spLocks noGrp="1"/>
          </p:cNvSpPr>
          <p:nvPr>
            <p:ph idx="1"/>
          </p:nvPr>
        </p:nvSpPr>
        <p:spPr>
          <a:xfrm>
            <a:off x="838200" y="1440616"/>
            <a:ext cx="4247147" cy="4190163"/>
          </a:xfrm>
        </p:spPr>
        <p:txBody>
          <a:bodyPr>
            <a:normAutofit/>
          </a:bodyPr>
          <a:lstStyle/>
          <a:p>
            <a:r>
              <a:rPr lang="en-US" dirty="0"/>
              <a:t>Certain types of demographic data are (unsurprisingly) well correlated</a:t>
            </a:r>
          </a:p>
          <a:p>
            <a:r>
              <a:rPr lang="en-US" dirty="0"/>
              <a:t>There is a strong correlation between neighborhood incomes and home prices</a:t>
            </a:r>
          </a:p>
        </p:txBody>
      </p:sp>
      <p:pic>
        <p:nvPicPr>
          <p:cNvPr id="1026" name="Picture 2">
            <a:extLst>
              <a:ext uri="{FF2B5EF4-FFF2-40B4-BE49-F238E27FC236}">
                <a16:creationId xmlns:a16="http://schemas.microsoft.com/office/drawing/2014/main" id="{59559835-D609-4347-BD97-4D53F2FC69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7853" y="1510427"/>
            <a:ext cx="6075947" cy="46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588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34CB-6EF0-417F-81CF-D4CD9332946E}"/>
              </a:ext>
            </a:extLst>
          </p:cNvPr>
          <p:cNvSpPr>
            <a:spLocks noGrp="1"/>
          </p:cNvSpPr>
          <p:nvPr>
            <p:ph type="title"/>
          </p:nvPr>
        </p:nvSpPr>
        <p:spPr/>
        <p:txBody>
          <a:bodyPr/>
          <a:lstStyle/>
          <a:p>
            <a:r>
              <a:rPr lang="en-US" dirty="0"/>
              <a:t>Preliminary Findings</a:t>
            </a:r>
          </a:p>
        </p:txBody>
      </p:sp>
      <p:sp>
        <p:nvSpPr>
          <p:cNvPr id="3" name="Content Placeholder 2">
            <a:extLst>
              <a:ext uri="{FF2B5EF4-FFF2-40B4-BE49-F238E27FC236}">
                <a16:creationId xmlns:a16="http://schemas.microsoft.com/office/drawing/2014/main" id="{205B1BB4-540C-4FCB-A4B4-A719F35C65F8}"/>
              </a:ext>
            </a:extLst>
          </p:cNvPr>
          <p:cNvSpPr>
            <a:spLocks noGrp="1"/>
          </p:cNvSpPr>
          <p:nvPr>
            <p:ph idx="1"/>
          </p:nvPr>
        </p:nvSpPr>
        <p:spPr>
          <a:xfrm>
            <a:off x="838200" y="1440616"/>
            <a:ext cx="10515600" cy="4190163"/>
          </a:xfrm>
        </p:spPr>
        <p:txBody>
          <a:bodyPr>
            <a:normAutofit/>
          </a:bodyPr>
          <a:lstStyle/>
          <a:p>
            <a:r>
              <a:rPr lang="en-US" dirty="0"/>
              <a:t>Given the correlation between income and home prices, if I used KNN clustering only on demographic data, my clusters of neighborhood home prices would be almost entirely based on income, thereby not saving me any money</a:t>
            </a:r>
          </a:p>
          <a:p>
            <a:r>
              <a:rPr lang="en-US" dirty="0"/>
              <a:t>I will next collect venue data from </a:t>
            </a:r>
            <a:r>
              <a:rPr lang="en-US" dirty="0" err="1"/>
              <a:t>FourSquare</a:t>
            </a:r>
            <a:r>
              <a:rPr lang="en-US" dirty="0"/>
              <a:t> to allow more nuanced  comparisons between neighborhoods</a:t>
            </a:r>
          </a:p>
        </p:txBody>
      </p:sp>
    </p:spTree>
    <p:extLst>
      <p:ext uri="{BB962C8B-B14F-4D97-AF65-F5344CB8AC3E}">
        <p14:creationId xmlns:p14="http://schemas.microsoft.com/office/powerpoint/2010/main" val="3594155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34CB-6EF0-417F-81CF-D4CD9332946E}"/>
              </a:ext>
            </a:extLst>
          </p:cNvPr>
          <p:cNvSpPr>
            <a:spLocks noGrp="1"/>
          </p:cNvSpPr>
          <p:nvPr>
            <p:ph type="title"/>
          </p:nvPr>
        </p:nvSpPr>
        <p:spPr/>
        <p:txBody>
          <a:bodyPr/>
          <a:lstStyle/>
          <a:p>
            <a:r>
              <a:rPr lang="en-US" dirty="0"/>
              <a:t>Venue Data</a:t>
            </a:r>
          </a:p>
        </p:txBody>
      </p:sp>
      <p:sp>
        <p:nvSpPr>
          <p:cNvPr id="3" name="Content Placeholder 2">
            <a:extLst>
              <a:ext uri="{FF2B5EF4-FFF2-40B4-BE49-F238E27FC236}">
                <a16:creationId xmlns:a16="http://schemas.microsoft.com/office/drawing/2014/main" id="{205B1BB4-540C-4FCB-A4B4-A719F35C65F8}"/>
              </a:ext>
            </a:extLst>
          </p:cNvPr>
          <p:cNvSpPr>
            <a:spLocks noGrp="1"/>
          </p:cNvSpPr>
          <p:nvPr>
            <p:ph idx="1"/>
          </p:nvPr>
        </p:nvSpPr>
        <p:spPr>
          <a:xfrm>
            <a:off x="838200" y="1440616"/>
            <a:ext cx="10515600" cy="4863931"/>
          </a:xfrm>
        </p:spPr>
        <p:txBody>
          <a:bodyPr>
            <a:normAutofit/>
          </a:bodyPr>
          <a:lstStyle/>
          <a:p>
            <a:r>
              <a:rPr lang="en-US" dirty="0"/>
              <a:t>I used reverse geocoding to determine the latitude and longitude for each neighborhood</a:t>
            </a:r>
          </a:p>
          <a:p>
            <a:r>
              <a:rPr lang="en-US" dirty="0"/>
              <a:t>For each neighborhood’s latitude and longitude, I used an 800 meter radius (~10 American city blocks) as a search area for specific types of venues.  </a:t>
            </a:r>
          </a:p>
          <a:p>
            <a:r>
              <a:rPr lang="en-US" dirty="0"/>
              <a:t>The specific venues analyzed were chosen to represent meaningful neighborhood amenities</a:t>
            </a:r>
          </a:p>
          <a:p>
            <a:pPr lvl="1"/>
            <a:r>
              <a:rPr lang="en-US" i="1" dirty="0"/>
              <a:t>I used this approach to minimize the number of API calls I had to make to </a:t>
            </a:r>
            <a:r>
              <a:rPr lang="en-US" i="1" dirty="0" err="1"/>
              <a:t>FourSquare</a:t>
            </a:r>
            <a:r>
              <a:rPr lang="en-US" i="1" dirty="0"/>
              <a:t>.  There are hundreds of categories, and 55 neighborhoods being analyzed.  This analysis can definitely be extended by adding in additional venue data</a:t>
            </a:r>
          </a:p>
        </p:txBody>
      </p:sp>
    </p:spTree>
    <p:extLst>
      <p:ext uri="{BB962C8B-B14F-4D97-AF65-F5344CB8AC3E}">
        <p14:creationId xmlns:p14="http://schemas.microsoft.com/office/powerpoint/2010/main" val="848177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34CB-6EF0-417F-81CF-D4CD9332946E}"/>
              </a:ext>
            </a:extLst>
          </p:cNvPr>
          <p:cNvSpPr>
            <a:spLocks noGrp="1"/>
          </p:cNvSpPr>
          <p:nvPr>
            <p:ph type="title"/>
          </p:nvPr>
        </p:nvSpPr>
        <p:spPr/>
        <p:txBody>
          <a:bodyPr/>
          <a:lstStyle/>
          <a:p>
            <a:r>
              <a:rPr lang="en-US" dirty="0"/>
              <a:t>Venue Data</a:t>
            </a:r>
          </a:p>
        </p:txBody>
      </p:sp>
      <p:sp>
        <p:nvSpPr>
          <p:cNvPr id="3" name="Content Placeholder 2">
            <a:extLst>
              <a:ext uri="{FF2B5EF4-FFF2-40B4-BE49-F238E27FC236}">
                <a16:creationId xmlns:a16="http://schemas.microsoft.com/office/drawing/2014/main" id="{205B1BB4-540C-4FCB-A4B4-A719F35C65F8}"/>
              </a:ext>
            </a:extLst>
          </p:cNvPr>
          <p:cNvSpPr>
            <a:spLocks noGrp="1"/>
          </p:cNvSpPr>
          <p:nvPr>
            <p:ph idx="1"/>
          </p:nvPr>
        </p:nvSpPr>
        <p:spPr>
          <a:xfrm>
            <a:off x="838200" y="1440616"/>
            <a:ext cx="3685674" cy="5417384"/>
          </a:xfrm>
        </p:spPr>
        <p:txBody>
          <a:bodyPr>
            <a:normAutofit/>
          </a:bodyPr>
          <a:lstStyle/>
          <a:p>
            <a:r>
              <a:rPr lang="en-US" dirty="0"/>
              <a:t>Venues Analyzed:</a:t>
            </a:r>
          </a:p>
          <a:p>
            <a:pPr lvl="1"/>
            <a:r>
              <a:rPr lang="en-US" dirty="0"/>
              <a:t>Shopping</a:t>
            </a:r>
          </a:p>
          <a:p>
            <a:pPr lvl="2"/>
            <a:r>
              <a:rPr lang="en-US" dirty="0"/>
              <a:t>Liquor Stores</a:t>
            </a:r>
          </a:p>
          <a:p>
            <a:pPr lvl="2"/>
            <a:r>
              <a:rPr lang="en-US" dirty="0"/>
              <a:t>Grocery Stores</a:t>
            </a:r>
          </a:p>
          <a:p>
            <a:pPr lvl="1"/>
            <a:r>
              <a:rPr lang="en-US" dirty="0"/>
              <a:t>Educational</a:t>
            </a:r>
          </a:p>
          <a:p>
            <a:pPr lvl="2"/>
            <a:r>
              <a:rPr lang="en-US" dirty="0"/>
              <a:t>Schools</a:t>
            </a:r>
          </a:p>
          <a:p>
            <a:pPr lvl="2"/>
            <a:r>
              <a:rPr lang="en-US" dirty="0"/>
              <a:t>Libraries</a:t>
            </a:r>
          </a:p>
          <a:p>
            <a:pPr lvl="1"/>
            <a:r>
              <a:rPr lang="en-US" dirty="0"/>
              <a:t>Services</a:t>
            </a:r>
          </a:p>
          <a:p>
            <a:pPr lvl="2"/>
            <a:r>
              <a:rPr lang="en-US" dirty="0"/>
              <a:t>Hotels</a:t>
            </a:r>
          </a:p>
          <a:p>
            <a:pPr lvl="1"/>
            <a:r>
              <a:rPr lang="en-US" dirty="0"/>
              <a:t>Dining</a:t>
            </a:r>
          </a:p>
          <a:p>
            <a:pPr lvl="2"/>
            <a:r>
              <a:rPr lang="en-US" dirty="0"/>
              <a:t>Coffee Shops</a:t>
            </a:r>
          </a:p>
          <a:p>
            <a:pPr lvl="2"/>
            <a:r>
              <a:rPr lang="en-US" dirty="0"/>
              <a:t>Italian Restaurants</a:t>
            </a:r>
          </a:p>
          <a:p>
            <a:pPr lvl="2"/>
            <a:r>
              <a:rPr lang="en-US" dirty="0"/>
              <a:t>Bistros</a:t>
            </a:r>
          </a:p>
        </p:txBody>
      </p:sp>
      <p:pic>
        <p:nvPicPr>
          <p:cNvPr id="2050" name="Picture 2">
            <a:extLst>
              <a:ext uri="{FF2B5EF4-FFF2-40B4-BE49-F238E27FC236}">
                <a16:creationId xmlns:a16="http://schemas.microsoft.com/office/drawing/2014/main" id="{4B943BB3-544E-4A43-A208-569FA86E2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3874" y="276225"/>
            <a:ext cx="6991350" cy="630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57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936</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K Nearest Neighbor Clustering to Identify Developing Neighborhoods in Baltimore, MD</vt:lpstr>
      <vt:lpstr>Goals</vt:lpstr>
      <vt:lpstr>Approach</vt:lpstr>
      <vt:lpstr>Background</vt:lpstr>
      <vt:lpstr>Approach</vt:lpstr>
      <vt:lpstr>Preliminary Findings</vt:lpstr>
      <vt:lpstr>Preliminary Findings</vt:lpstr>
      <vt:lpstr>Venue Data</vt:lpstr>
      <vt:lpstr>Venue Data</vt:lpstr>
      <vt:lpstr>Venue Data</vt:lpstr>
      <vt:lpstr>Building the Clustering Algorithm</vt:lpstr>
      <vt:lpstr>Building the Clustering Algorithm</vt:lpstr>
      <vt:lpstr>Clustering Neighborhoods in Baltimore</vt:lpstr>
      <vt:lpstr>Cluster Characteristics </vt:lpstr>
      <vt:lpstr>Cluster Characteristics </vt:lpstr>
      <vt:lpstr>Cluster Characteristics </vt:lpstr>
      <vt:lpstr>Conclusions</vt:lpstr>
      <vt:lpstr>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Timmons, Andrew *</dc:creator>
  <cp:lastModifiedBy>Timmons, Andrew *</cp:lastModifiedBy>
  <cp:revision>6</cp:revision>
  <dcterms:created xsi:type="dcterms:W3CDTF">2020-07-17T19:15:39Z</dcterms:created>
  <dcterms:modified xsi:type="dcterms:W3CDTF">2020-07-17T19:58:18Z</dcterms:modified>
</cp:coreProperties>
</file>