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71" r:id="rId5"/>
    <p:sldId id="259" r:id="rId6"/>
    <p:sldId id="267" r:id="rId7"/>
    <p:sldId id="260" r:id="rId8"/>
    <p:sldId id="268" r:id="rId9"/>
    <p:sldId id="269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57" autoAdjust="0"/>
  </p:normalViewPr>
  <p:slideViewPr>
    <p:cSldViewPr snapToGrid="0">
      <p:cViewPr varScale="1">
        <p:scale>
          <a:sx n="112" d="100"/>
          <a:sy n="112" d="100"/>
        </p:scale>
        <p:origin x="1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3CA27-2A40-44A3-AC92-EEF28C74612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A54E6-31BE-4A98-B06D-5B618083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9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54E6-31BE-4A98-B06D-5B618083F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</a:rPr>
              <a:t>I noticed that there are no duplicates or null values.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Flu score correlate with corona virus score as expected</a:t>
            </a:r>
          </a:p>
          <a:p>
            <a:r>
              <a:rPr lang="en-US" sz="1200" dirty="0">
                <a:solidFill>
                  <a:srgbClr val="000000"/>
                </a:solidFill>
              </a:rPr>
              <a:t>No single predictor of COVID test result</a:t>
            </a:r>
          </a:p>
          <a:p>
            <a:r>
              <a:rPr lang="en-US" sz="1200" dirty="0" err="1">
                <a:solidFill>
                  <a:srgbClr val="000000"/>
                </a:solidFill>
              </a:rPr>
              <a:t>Created_at</a:t>
            </a:r>
            <a:r>
              <a:rPr lang="en-US" sz="1200" dirty="0">
                <a:solidFill>
                  <a:srgbClr val="000000"/>
                </a:solidFill>
              </a:rPr>
              <a:t> column is irrelevant information according to documentation</a:t>
            </a:r>
          </a:p>
          <a:p>
            <a:r>
              <a:rPr lang="en-US" sz="1200" dirty="0">
                <a:solidFill>
                  <a:srgbClr val="000000"/>
                </a:solidFill>
              </a:rPr>
              <a:t>Create one hot encoding from country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54E6-31BE-4A98-B06D-5B618083FC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9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54E6-31BE-4A98-B06D-5B618083FC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10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Simplest model to try</a:t>
            </a:r>
          </a:p>
          <a:p>
            <a:r>
              <a:rPr lang="en-US" dirty="0"/>
              <a:t>Since the features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54E6-31BE-4A98-B06D-5B618083F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49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loss function to penalize false negatives</a:t>
            </a:r>
          </a:p>
          <a:p>
            <a:r>
              <a:rPr lang="en-US" dirty="0"/>
              <a:t>Tunable parameter alpha depending on the cost of false negatives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54E6-31BE-4A98-B06D-5B618083F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3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Tried other models such as Graph Neural Networks to explore how each metric affects each other. No success!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54E6-31BE-4A98-B06D-5B618083F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3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</a:rPr>
              <a:t>More feature better prediction</a:t>
            </a:r>
          </a:p>
          <a:p>
            <a:r>
              <a:rPr lang="en-US" sz="1200" dirty="0">
                <a:solidFill>
                  <a:srgbClr val="000000"/>
                </a:solidFill>
              </a:rPr>
              <a:t>Trade off between accuracy and privacy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54E6-31BE-4A98-B06D-5B618083FC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1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54E6-31BE-4A98-B06D-5B618083FC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A54E6-31BE-4A98-B06D-5B618083F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7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1708-6C0F-4F7B-9271-F3C82ED98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DF666-11F8-4BDA-9A18-2510BF38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3BA8-7956-43F2-8CC0-B4AD9CEF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1D47-86B5-4BE0-A9E1-AA07829F329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BD40-A947-492F-8AC3-7F554C16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00A6-74CE-4D20-8509-13B79225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9160-7817-4CD4-B7DD-1C77392E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B2CF-116F-4808-8D5F-4CDF9CEB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125B1-9006-4BD8-83C9-AA2C6427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A10D-09D1-4E97-A504-C4705EDE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1D47-86B5-4BE0-A9E1-AA07829F329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E213-C814-471E-819A-A340E3CF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6727-0BE9-4381-BEAA-F899A220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9160-7817-4CD4-B7DD-1C77392E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8938F-7688-4441-9159-EDB41FF84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66EEC-09AB-4B32-BCD9-DCDED78A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C446-2BA8-469E-AC54-E2650EFB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1D47-86B5-4BE0-A9E1-AA07829F329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1A076-5B44-4550-8539-8EB454E4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1E44-EE50-469C-A229-FF29FE62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9160-7817-4CD4-B7DD-1C77392E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9D04-1BCA-4B6B-A30A-F968CF57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8B91-0881-4D34-B765-C08FB1D4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E664-F1B8-482D-A506-720DFFAC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1D47-86B5-4BE0-A9E1-AA07829F329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0AE88-DA44-406B-9B4E-6DAA4208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43211-1108-4B11-B8F7-AB7F20EC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9160-7817-4CD4-B7DD-1C77392E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1B76-DBF0-44BD-8C88-CB7AB646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F573E-759C-4393-AC9F-6CE62447A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6A23-E70A-4CE0-A6A3-2BFAC742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1D47-86B5-4BE0-A9E1-AA07829F329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E1B6-5F74-460F-B1F8-4F6BDF5B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C0CA-3D33-46B6-AAB3-21459C53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9160-7817-4CD4-B7DD-1C77392E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4521-F399-4754-8311-083FBC68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76B3-5BEF-49FE-A05C-C1B364727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BE495-CCC6-4B67-8F56-F32CE569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60CDB-3295-4E59-A757-4EF8AF21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1D47-86B5-4BE0-A9E1-AA07829F329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0E28A-4478-4EAC-94D7-02D1DF88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31A8-7A45-4D3F-813F-B11D48A0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9160-7817-4CD4-B7DD-1C77392E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110E-8F5C-43AE-A7AB-637BEFEE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776B-1C72-4115-BD63-6957E27A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8759F-E540-4D2D-ADEA-B3A3D06B4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C46DE-7C35-4CD8-B26B-B87EDC42A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BB41B-7F15-4A9A-B9A5-3D49C0BBE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B7459-A77C-440C-BF53-F337D3E3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1D47-86B5-4BE0-A9E1-AA07829F329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D2CB8-98DE-4CCD-96B5-D1FFF163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0DD93-8643-4E75-BAE1-8316FDAB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9160-7817-4CD4-B7DD-1C77392E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77B8-2BCC-4327-A36B-DAD94EB5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91DBA-7A38-4C91-8F8C-3BFEC70E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1D47-86B5-4BE0-A9E1-AA07829F329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6D556-A663-4714-9DC8-E57ADB37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DF706-69CA-4EC6-B1B6-B34F91C0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9160-7817-4CD4-B7DD-1C77392E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4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BE33A-5386-4A0A-A550-9CBB7DDA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1D47-86B5-4BE0-A9E1-AA07829F329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500F3-829D-4DA0-9A92-FED5C334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DB86C-EF99-401B-9335-AD22D15C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9160-7817-4CD4-B7DD-1C77392E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BE9E-5A67-4765-91FB-D44B789E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02072-9398-4575-8075-B3BB65A5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F910-7304-4386-AFE4-6496BEAB6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A65E9-AB05-4715-BDD4-546F4CD2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1D47-86B5-4BE0-A9E1-AA07829F329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27DA1-6669-4616-BDF9-3AAC1136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74A4-5569-4FA7-BFE3-2E61F19C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9160-7817-4CD4-B7DD-1C77392E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4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FF77-E5E4-4EAE-ACF1-0A0B9295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7671A-E57F-432E-BACB-DF844798D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D40BF-DCB2-4AC4-9109-01397C923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66DF4-D6F4-4F53-9910-E6D8A477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1D47-86B5-4BE0-A9E1-AA07829F329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72383-298B-4D21-A92F-B4C0E8F0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E06-47FE-4753-AFA5-F5AC8507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9160-7817-4CD4-B7DD-1C77392E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6C458-4258-46B9-99DF-04688C5F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95518-1AE5-4976-A00C-93017927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70EC0-A97A-45A3-B226-1DD5ACA18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1D47-86B5-4BE0-A9E1-AA07829F329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96D7C-AD1D-43D8-8C27-D84218EC1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2E2A3-2ED5-49E8-88C2-797A0D85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9160-7817-4CD4-B7DD-1C77392E0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1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001.0762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3D9830-219D-4264-AF5E-0ABD57C17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871" y="3071021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Blueprint </a:t>
            </a:r>
            <a:r>
              <a:rPr lang="en-US" sz="2800" dirty="0" err="1">
                <a:solidFill>
                  <a:srgbClr val="000000"/>
                </a:solidFill>
              </a:rPr>
              <a:t>Datathon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				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---Predicting Diagnostics Results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453CC-B70E-4CA6-A271-23415772E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0176" y="4654685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Andrew Zhu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University of Pennsylvania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61352486-513C-47E5-A280-B2F5C5AFD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480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E6650-32C2-4E76-B4FE-F6888DF5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3CCCB-5861-4C7E-82E3-FF61E4CF6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637" y="1504902"/>
            <a:ext cx="4570863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Achieved higher AUC score than original </a:t>
            </a:r>
            <a:r>
              <a:rPr lang="en-US" dirty="0" err="1"/>
              <a:t>FeverIQ</a:t>
            </a:r>
            <a:r>
              <a:rPr lang="en-US" dirty="0"/>
              <a:t> paper</a:t>
            </a:r>
          </a:p>
          <a:p>
            <a:endParaRPr lang="en-US" dirty="0"/>
          </a:p>
          <a:p>
            <a:r>
              <a:rPr lang="en-US" dirty="0"/>
              <a:t>Country information is important</a:t>
            </a:r>
          </a:p>
          <a:p>
            <a:endParaRPr lang="en-US" dirty="0"/>
          </a:p>
          <a:p>
            <a:r>
              <a:rPr lang="en-US" dirty="0"/>
              <a:t>Custom loss function penalizing false negatives is important</a:t>
            </a:r>
          </a:p>
          <a:p>
            <a:endParaRPr lang="en-US" dirty="0"/>
          </a:p>
          <a:p>
            <a:r>
              <a:rPr lang="en-US" dirty="0"/>
              <a:t>Higher accuracy is difficult to achieve without more available features</a:t>
            </a:r>
          </a:p>
        </p:txBody>
      </p:sp>
    </p:spTree>
    <p:extLst>
      <p:ext uri="{BB962C8B-B14F-4D97-AF65-F5344CB8AC3E}">
        <p14:creationId xmlns:p14="http://schemas.microsoft.com/office/powerpoint/2010/main" val="56564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5CA118-5021-46CD-860F-09988F35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References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D30A-379B-477C-96A6-C0E37E94E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A. Ranjan, S. Li, B. Chen, K. A. Jagadeesh, and A. Chiu, “FeverIQ - A Privacy-Preserving COVID-19 Symptom Tracker with 3 . 6 Million Reports,” 2020.</a:t>
            </a:r>
          </a:p>
          <a:p>
            <a:r>
              <a:rPr lang="en-US" sz="2400">
                <a:solidFill>
                  <a:srgbClr val="000000"/>
                </a:solidFill>
              </a:rPr>
              <a:t>E. Isufi, F. Gama, and A. Ribeiro, "</a:t>
            </a:r>
            <a:r>
              <a:rPr lang="en-US" sz="2400">
                <a:solidFill>
                  <a:srgbClr val="000000"/>
                </a:solidFill>
                <a:hlinkClick r:id="rId3"/>
              </a:rPr>
              <a:t>EdgeNets: Edge Varying Graph Neural Networks</a:t>
            </a:r>
            <a:r>
              <a:rPr lang="en-US" sz="2400">
                <a:solidFill>
                  <a:srgbClr val="000000"/>
                </a:solidFill>
              </a:rPr>
              <a:t>," submitted to </a:t>
            </a:r>
            <a:r>
              <a:rPr lang="en-US" sz="2400" i="1">
                <a:solidFill>
                  <a:srgbClr val="000000"/>
                </a:solidFill>
              </a:rPr>
              <a:t>IEEE Trans. Pattern Analysis and Mach. Intell.</a:t>
            </a:r>
          </a:p>
          <a:p>
            <a:r>
              <a:rPr lang="en-US" sz="2400" i="1">
                <a:solidFill>
                  <a:srgbClr val="000000"/>
                </a:solidFill>
              </a:rPr>
              <a:t>Thanks to Enya.AI for providing the dataset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E6650-32C2-4E76-B4FE-F6888DF5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2E23-5970-4F93-B44C-AF062C3B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Prediction model achieved an AUC score of 0.72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Country provides useful a priori information for prediction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No single metric can predict diagnostics results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More features needed more better prediction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9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E6650-32C2-4E76-B4FE-F6888DF5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0CBCFA9-F39B-431E-9ADF-228304A10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3998" y="767555"/>
            <a:ext cx="5950497" cy="5176933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7784F-A1B0-44B1-821E-63A5D405DDC4}"/>
              </a:ext>
            </a:extLst>
          </p:cNvPr>
          <p:cNvSpPr txBox="1"/>
          <p:nvPr/>
        </p:nvSpPr>
        <p:spPr>
          <a:xfrm>
            <a:off x="6439711" y="728846"/>
            <a:ext cx="489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Pair Plot of Four Metrics</a:t>
            </a:r>
          </a:p>
        </p:txBody>
      </p:sp>
    </p:spTree>
    <p:extLst>
      <p:ext uri="{BB962C8B-B14F-4D97-AF65-F5344CB8AC3E}">
        <p14:creationId xmlns:p14="http://schemas.microsoft.com/office/powerpoint/2010/main" val="379104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4E6650-32C2-4E76-B4FE-F6888DF5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Visualization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9910C27-CD64-4BB2-9451-7AEA87A0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73" y="411065"/>
            <a:ext cx="10395727" cy="139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F1A4946-3EB1-4BBB-95B7-7A8A50F9D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99" y="1979428"/>
            <a:ext cx="10279001" cy="138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7B3FAFF-5A5D-4495-A6A0-8136568B2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92" y="3439159"/>
            <a:ext cx="10153934" cy="136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88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8C8600-A33B-4224-AC8F-16926566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Multilayer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A9EB-3D03-418B-B8DB-320A3730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Simplest model works best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Powerful for classification given metrics instead of raw 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Layers[139, 50, 10,1]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Learning rate 0.005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Adam optimizer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2000 epoch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Custom loss function</a:t>
            </a: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C72315-AA51-4065-A278-9651BBB9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855" y="2110109"/>
            <a:ext cx="4385339" cy="309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0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E6650-32C2-4E76-B4FE-F6888DF5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Custom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Loss Function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85127A9-CBC0-47AA-9D71-7ED1DB5AB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88" y="3055097"/>
            <a:ext cx="2452759" cy="245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29EBB9-8079-4A03-9DDF-ACE1B91D5032}"/>
                  </a:ext>
                </a:extLst>
              </p:cNvPr>
              <p:cNvSpPr txBox="1"/>
              <p:nvPr/>
            </p:nvSpPr>
            <p:spPr>
              <a:xfrm>
                <a:off x="6428263" y="1807420"/>
                <a:ext cx="554268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𝐿𝑜𝑠𝑠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𝐸𝑠𝑡𝑖𝑚𝑎𝑡𝑒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𝑇𝑎𝑟𝑔𝑒𝑡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𝑇𝑎𝑟𝑔𝑒𝑡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×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1 −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𝐸𝑠𝑡𝑖𝑚𝑎𝑡𝑒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29EBB9-8079-4A03-9DDF-ACE1B91D5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63" y="1807420"/>
                <a:ext cx="5542685" cy="246221"/>
              </a:xfrm>
              <a:prstGeom prst="rect">
                <a:avLst/>
              </a:prstGeom>
              <a:blipFill>
                <a:blip r:embed="rId5"/>
                <a:stretch>
                  <a:fillRect l="-132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>
            <a:extLst>
              <a:ext uri="{FF2B5EF4-FFF2-40B4-BE49-F238E27FC236}">
                <a16:creationId xmlns:a16="http://schemas.microsoft.com/office/drawing/2014/main" id="{31AC6A52-3B6D-4371-862F-25EDAB0A58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788" y="3055098"/>
            <a:ext cx="2452758" cy="24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98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B29CC-378D-4B84-BA72-8A279308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17" y="2770632"/>
            <a:ext cx="4672584" cy="2101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Simpler is Better!</a:t>
            </a: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FAA712-C54B-4A00-A728-E3EBDC69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E6650-32C2-4E76-B4FE-F6888DF5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Discussion</a:t>
            </a: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2AB2B142-2700-4B08-A7DC-1B3FD9F5C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35147" y="3643606"/>
            <a:ext cx="5403815" cy="266115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B517523-52C3-40BA-A83B-7D4961307D83}"/>
              </a:ext>
            </a:extLst>
          </p:cNvPr>
          <p:cNvSpPr txBox="1">
            <a:spLocks/>
          </p:cNvSpPr>
          <p:nvPr/>
        </p:nvSpPr>
        <p:spPr>
          <a:xfrm>
            <a:off x="6612778" y="1066587"/>
            <a:ext cx="5226184" cy="2362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Loss of dimensionality of data due to metric calculation</a:t>
            </a:r>
          </a:p>
          <a:p>
            <a:endParaRPr lang="en-US" dirty="0"/>
          </a:p>
          <a:p>
            <a:r>
              <a:rPr lang="en-US" dirty="0"/>
              <a:t>Metric calculation makes it difficult to differentiate COVID and Flu scores</a:t>
            </a:r>
          </a:p>
          <a:p>
            <a:endParaRPr lang="en-US" dirty="0"/>
          </a:p>
          <a:p>
            <a:r>
              <a:rPr lang="en-US" dirty="0"/>
              <a:t>There may be a trade off between granularity of data and user privacy protection</a:t>
            </a:r>
          </a:p>
        </p:txBody>
      </p:sp>
    </p:spTree>
    <p:extLst>
      <p:ext uri="{BB962C8B-B14F-4D97-AF65-F5344CB8AC3E}">
        <p14:creationId xmlns:p14="http://schemas.microsoft.com/office/powerpoint/2010/main" val="283347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E6650-32C2-4E76-B4FE-F6888DF5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Surprising Discoveries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E68A5-951C-4CC4-BC05-B305D913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912" y="1253330"/>
            <a:ext cx="5000767" cy="5058759"/>
          </a:xfrm>
        </p:spPr>
        <p:txBody>
          <a:bodyPr/>
          <a:lstStyle/>
          <a:p>
            <a:r>
              <a:rPr lang="en-US" dirty="0"/>
              <a:t>Achieved AUC score of 0.68 with country data alone</a:t>
            </a:r>
          </a:p>
          <a:p>
            <a:endParaRPr lang="en-US" dirty="0"/>
          </a:p>
          <a:p>
            <a:r>
              <a:rPr lang="en-US" dirty="0"/>
              <a:t>AUC score of 0.59 without country data</a:t>
            </a:r>
          </a:p>
          <a:p>
            <a:endParaRPr lang="en-US" dirty="0"/>
          </a:p>
          <a:p>
            <a:r>
              <a:rPr lang="en-US" dirty="0"/>
              <a:t>Missing any one/two metrics does not affect AUC score much, except </a:t>
            </a:r>
            <a:r>
              <a:rPr lang="en-US" dirty="0" err="1"/>
              <a:t>corona_silent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2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405</Words>
  <Application>Microsoft Office PowerPoint</Application>
  <PresentationFormat>Widescreen</PresentationFormat>
  <Paragraphs>70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Blueprint Datathon       ---Predicting Diagnostics Results</vt:lpstr>
      <vt:lpstr>Key Takeaways</vt:lpstr>
      <vt:lpstr>Exploratory Data Analysis</vt:lpstr>
      <vt:lpstr>Visualization</vt:lpstr>
      <vt:lpstr>Multilayer Perceptron</vt:lpstr>
      <vt:lpstr>Custom  Loss Function</vt:lpstr>
      <vt:lpstr>Simpler is Better!</vt:lpstr>
      <vt:lpstr>Discussion</vt:lpstr>
      <vt:lpstr>Some Surprising Discoveries</vt:lpstr>
      <vt:lpstr>Conclusion</vt:lpstr>
      <vt:lpstr>References and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Datathon       ---Predicting Diagnostics Results</dc:title>
  <dc:creator>Zhu Andrew</dc:creator>
  <cp:lastModifiedBy>Zhu Andrew</cp:lastModifiedBy>
  <cp:revision>1</cp:revision>
  <dcterms:created xsi:type="dcterms:W3CDTF">2020-10-25T18:39:08Z</dcterms:created>
  <dcterms:modified xsi:type="dcterms:W3CDTF">2020-10-25T18:42:54Z</dcterms:modified>
</cp:coreProperties>
</file>