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4d7d89a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4d7d89a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f4d7d89a4_1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c6134aa5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c6134aa5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4ec6134aa5_0_13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c6134aa5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c6134aa5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4ec6134aa5_0_14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4d7d89a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4d7d89a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f4d7d89a4_0_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4d7d89a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4d7d89a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f4d7d89a4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1141412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1141412" y="2249486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2" type="sldNum"/>
          </p:nvPr>
        </p:nvSpPr>
        <p:spPr>
          <a:xfrm>
            <a:off x="10276321" y="5883273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3"/>
              <a:buFont typeface="Questrial"/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angularjs.org/tutorial" TargetMode="External"/><Relationship Id="rId10" Type="http://schemas.openxmlformats.org/officeDocument/2006/relationships/hyperlink" Target="https://www.tutorialspoint.com/angularjs/index.ht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www.w3schools.com/css/default.asp" TargetMode="External"/><Relationship Id="rId9" Type="http://schemas.openxmlformats.org/officeDocument/2006/relationships/hyperlink" Target="https://www.w3schools.com/angular/default.asp" TargetMode="External"/><Relationship Id="rId5" Type="http://schemas.openxmlformats.org/officeDocument/2006/relationships/hyperlink" Target="https://www.w3schools.com/js/default.asp" TargetMode="External"/><Relationship Id="rId6" Type="http://schemas.openxmlformats.org/officeDocument/2006/relationships/hyperlink" Target="https://www.yourwebskills.com/contents.php" TargetMode="External"/><Relationship Id="rId7" Type="http://schemas.openxmlformats.org/officeDocument/2006/relationships/hyperlink" Target="https://www.w3schools.com/jquery/default.asp" TargetMode="External"/><Relationship Id="rId8" Type="http://schemas.openxmlformats.org/officeDocument/2006/relationships/hyperlink" Target="http://try.jquery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liptheme.com/preview/cliponeV2/Frontend/clip-one-template/clip-one/index.html" TargetMode="External"/><Relationship Id="rId4" Type="http://schemas.openxmlformats.org/officeDocument/2006/relationships/hyperlink" Target="http://www.cliptheme.com/preview/cliponeV2/Admin/clip-one-template/clip-on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tepad-plus-plus.org/" TargetMode="External"/><Relationship Id="rId4" Type="http://schemas.openxmlformats.org/officeDocument/2006/relationships/hyperlink" Target="http://brackets.io/" TargetMode="External"/><Relationship Id="rId5" Type="http://schemas.openxmlformats.org/officeDocument/2006/relationships/hyperlink" Target="https://visualstudio.microsoft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ctrTitle"/>
          </p:nvPr>
        </p:nvSpPr>
        <p:spPr>
          <a:xfrm>
            <a:off x="3985200" y="1732408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Questrial"/>
              <a:buNone/>
            </a:pPr>
            <a:r>
              <a:rPr lang="en-US" sz="4800">
                <a:latin typeface="Questrial"/>
                <a:ea typeface="Questrial"/>
                <a:cs typeface="Questrial"/>
                <a:sym typeface="Questrial"/>
              </a:rPr>
              <a:t>Client Side Scripting</a:t>
            </a: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INTRODUCTION</a:t>
            </a:r>
            <a:endParaRPr/>
          </a:p>
        </p:txBody>
      </p:sp>
      <p:sp>
        <p:nvSpPr>
          <p:cNvPr id="146" name="Google Shape;146;p14"/>
          <p:cNvSpPr txBox="1"/>
          <p:nvPr>
            <p:ph idx="1" type="subTitle"/>
          </p:nvPr>
        </p:nvSpPr>
        <p:spPr>
          <a:xfrm>
            <a:off x="4040725" y="4076925"/>
            <a:ext cx="64989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What is JavaScript and what we can do with 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JavaScript: Hello world v.2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&lt;!DOCTYPE html&gt;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&lt;html&gt;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&lt;head&gt;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&lt;title&gt;Hello world v.2&lt;/title&gt;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&lt;script&gt;</a:t>
            </a:r>
            <a:endParaRPr sz="3000"/>
          </a:p>
          <a:p>
            <a:pPr indent="3873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function HelloWorld() {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			 alert('Hello world 2!');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		}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&lt;/script&gt;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&lt;/head&gt;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&lt;body&gt;</a:t>
            </a:r>
            <a:endParaRPr sz="3000"/>
          </a:p>
          <a:p>
            <a:pPr indent="-107950" lvl="0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&lt;input type="button" onclick="HelloWorld()" value="Click me"&gt;&lt;/input&gt;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&lt;/body&gt;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&lt;/html&gt;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JavaScript: Hello world v.3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&lt;!DOCTYPE html&gt;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&lt;html&gt;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&lt;head&gt;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&lt;title&gt;Hello world v.3&lt;/title&gt;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&lt;script src="myScript.js"&gt;&lt;/script&gt;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&lt;/head&gt;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&lt;body&gt;</a:t>
            </a:r>
            <a:endParaRPr sz="3000"/>
          </a:p>
          <a:p>
            <a:pPr indent="-107950" lvl="0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&lt;input type="button" onclick="HelloWorld()" value="Click me"&gt;&lt;/input&gt;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&lt;/body&gt;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&lt;/html&gt;</a:t>
            </a:r>
            <a:endParaRPr sz="30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730000" y="1359775"/>
            <a:ext cx="9385200" cy="500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learning dedicated books and websites like: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https://www.w3schools.com/html/default.asp</a:t>
            </a:r>
            <a:r>
              <a:rPr lang="en-US"/>
              <a:t> </a:t>
            </a:r>
            <a:br>
              <a:rPr lang="en-US"/>
            </a:br>
            <a:endParaRPr/>
          </a:p>
          <a:p>
            <a:pPr indent="0" lvl="0" marL="2286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CSS learning dedicated books and websites like: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4"/>
              </a:rPr>
              <a:t>https://www.w3schools.com/css/default.asp</a:t>
            </a:r>
            <a:r>
              <a:rPr lang="en-US"/>
              <a:t>  </a:t>
            </a:r>
            <a:br>
              <a:rPr lang="en-US"/>
            </a:br>
            <a:endParaRPr/>
          </a:p>
          <a:p>
            <a:pPr indent="0" lvl="0" marL="2286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JavaScript learning dedicated books and websites like: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5"/>
              </a:rPr>
              <a:t>https://www.w3schools.com/js/default.asp</a:t>
            </a:r>
            <a:r>
              <a:rPr lang="en-US"/>
              <a:t> 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6"/>
              </a:rPr>
              <a:t>https://www.yourwebskills.com/contents.php</a:t>
            </a:r>
            <a:r>
              <a:rPr lang="en-US"/>
              <a:t>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7"/>
              </a:rPr>
              <a:t>https://www.w3schools.com/jquery/default.asp</a:t>
            </a:r>
            <a:r>
              <a:rPr lang="en-US"/>
              <a:t>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8"/>
              </a:rPr>
              <a:t>http://try.jquery.com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https://www.w3schools.com/angular/default.asp</a:t>
            </a:r>
            <a:r>
              <a:rPr lang="en-US"/>
              <a:t>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10"/>
              </a:rPr>
              <a:t>https://www.tutorialspoint.com/angularjs/index.htm</a:t>
            </a:r>
            <a:r>
              <a:rPr lang="en-US"/>
              <a:t> 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11"/>
              </a:rPr>
              <a:t>https://docs.angularjs.org/tutorial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sz="3600">
                <a:latin typeface="Questrial"/>
                <a:ea typeface="Questrial"/>
                <a:cs typeface="Questrial"/>
                <a:sym typeface="Questrial"/>
              </a:rPr>
              <a:t>What is 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It has nothing to do with Java</a:t>
            </a:r>
            <a:endParaRPr/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Java and JavaScript has similar names for marketing reasons</a:t>
            </a:r>
            <a:endParaRPr/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Developed by Netscape in 1995 to create products and applications that run in a browser</a:t>
            </a:r>
            <a:endParaRPr/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It is primary client side</a:t>
            </a:r>
            <a:endParaRPr/>
          </a:p>
          <a:p>
            <a:pPr indent="-406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While originally designed as scripting language, it is actually fully featured language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can we do with JavaScript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730000" y="1615975"/>
            <a:ext cx="10173000" cy="4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Can be as simple as simple enhancements like infinite scrolling</a:t>
            </a:r>
            <a:endParaRPr/>
          </a:p>
          <a:p>
            <a:pPr indent="-4381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Parallax</a:t>
            </a:r>
            <a:endParaRPr/>
          </a:p>
          <a:p>
            <a:pPr indent="-4381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Games in browser</a:t>
            </a:r>
            <a:endParaRPr/>
          </a:p>
          <a:p>
            <a:pPr indent="-4381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the “Internet of Things”: robots, wearable tech, and more</a:t>
            </a:r>
            <a:endParaRPr/>
          </a:p>
          <a:p>
            <a:pPr indent="-4381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Full applications (the YouTube application for PlayStation built with AngularJS)</a:t>
            </a:r>
            <a:endParaRPr/>
          </a:p>
          <a:p>
            <a:pPr indent="-4381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Node.js</a:t>
            </a:r>
            <a:endParaRPr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75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 Demos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606100" y="2090075"/>
            <a:ext cx="10425000" cy="4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http://www.cliptheme.com/preview/cliponeV2/Frontend/clip-one-template/clip-one/index.html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1" marL="1219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Slider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1" marL="1219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Menu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1" marL="1219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Pop-up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Char char="•"/>
            </a:pPr>
            <a:r>
              <a:rPr lang="en-US" sz="1800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http://www.cliptheme.com/preview/cliponeV2/Admin/clip-one-template/clip-one/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1" marL="1219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Charts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1" marL="1219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Forms validation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1" marL="1219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Maps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1" marL="1219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Calendar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1" marL="1219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Chat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419100" lvl="1" marL="1219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○"/>
            </a:pPr>
            <a:r>
              <a:rPr lang="en-US" sz="1800">
                <a:latin typeface="Questrial"/>
                <a:ea typeface="Questrial"/>
                <a:cs typeface="Questrial"/>
                <a:sym typeface="Questrial"/>
              </a:rPr>
              <a:t>Table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730000" y="1310500"/>
            <a:ext cx="9385200" cy="4877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Notepad++</a:t>
            </a:r>
            <a:endParaRPr sz="2200"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https://notepad-plus-plus.org/</a:t>
            </a:r>
            <a:r>
              <a:rPr lang="en-US" sz="2200"/>
              <a:t> </a:t>
            </a:r>
            <a:endParaRPr sz="2200"/>
          </a:p>
          <a:p>
            <a:pPr indent="-368300" lvl="0" marL="457200" rtl="0" algn="l">
              <a:spcBef>
                <a:spcPts val="21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Brackets</a:t>
            </a:r>
            <a:endParaRPr sz="2200"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http://brackets.io/</a:t>
            </a:r>
            <a:r>
              <a:rPr lang="en-US" sz="2200"/>
              <a:t> </a:t>
            </a:r>
            <a:endParaRPr sz="2200"/>
          </a:p>
          <a:p>
            <a:pPr indent="-368300" lvl="0" marL="457200" rtl="0" algn="l">
              <a:spcBef>
                <a:spcPts val="21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Visual Studio</a:t>
            </a:r>
            <a:endParaRPr sz="2200"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5"/>
              </a:rPr>
              <a:t>https://visualstudio.microsoft.com/</a:t>
            </a:r>
            <a:r>
              <a:rPr lang="en-US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we going to do with JavaScript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730000" y="1743900"/>
            <a:ext cx="9385200" cy="4503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Menu and animation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User interface and form validation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Working with data - json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Slider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Image gallery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Working with maps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Working with pop-ups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Using datatables.net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Developing games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200"/>
              <a:t>TicTacToe game - single and multiplayer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Memory game - single and multiplayer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Web Page Structure (1)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00" y="1750650"/>
            <a:ext cx="7873850" cy="45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Web Page Structure (2)</a:t>
            </a:r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00" y="1780925"/>
            <a:ext cx="10097050" cy="46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JavaScript: Hello world v.1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&lt;!DOCTYPE html&gt;</a:t>
            </a:r>
            <a:endParaRPr sz="31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&lt;html&gt;</a:t>
            </a:r>
            <a:endParaRPr sz="31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&lt;head&gt;</a:t>
            </a:r>
            <a:endParaRPr sz="31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	&lt;title&gt;Hello world v.1&lt;/title&gt;</a:t>
            </a:r>
            <a:endParaRPr sz="31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&lt;/head&gt;</a:t>
            </a:r>
            <a:endParaRPr sz="31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&lt;body&gt;</a:t>
            </a:r>
            <a:endParaRPr sz="3100"/>
          </a:p>
          <a:p>
            <a:pPr indent="-38100" lvl="0" marL="685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&lt;input type="button" onclick="alert('Hello world!')" value="Click me"&gt;&lt;/input&gt;</a:t>
            </a:r>
            <a:endParaRPr sz="31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&lt;/body&gt;</a:t>
            </a:r>
            <a:endParaRPr sz="3100"/>
          </a:p>
          <a:p>
            <a:pPr indent="-381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&lt;/html&gt;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