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4AB493-7837-4DAD-BE10-495B82475483}">
  <a:tblStyle styleId="{084AB493-7837-4DAD-BE10-495B824754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c016f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c016f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c016f0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c016f0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c016f0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c016f0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c016f05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c016f05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c016f0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c016f0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c016f0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c016f0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c016f0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c016f0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c016f05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c016f05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c016f0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c016f0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c016f05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c016f0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451f90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451f90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c016f05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c016f0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c016f0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c016f0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ce1a1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ce1a1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ce1a1b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ce1a1b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ce1a1b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ce1a1b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ce1a1b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ce1a1b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ce1a1ba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ce1a1ba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ce1a1ba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ce1a1ba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ce1a1b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ce1a1b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ce1a1ba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ce1a1ba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51f90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451f90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ce1a1ba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ce1a1ba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ce1a1b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ce1a1b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ce1a1b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ce1a1b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ce1a1ba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ce1a1ba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ce1a1b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ce1a1b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451f90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451f90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451f90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451f90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451f90e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451f90e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451f90e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451f90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451f90e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451f90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451f90e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451f90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colors/colors_names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css/css_intro.as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w3schools.com/css/css_text.as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hyperlink" Target="https://www.w3schools.com/css/css_font.asp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w3schools.com/css/css_link.asp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css/css_list.asp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hyperlink" Target="https://www.w3schools.com/css/css_table.as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css/css_positioning.asp" TargetMode="External"/><Relationship Id="rId4" Type="http://schemas.openxmlformats.org/officeDocument/2006/relationships/hyperlink" Target="https://www.w3schools.com/css/css_overflow.asp" TargetMode="External"/><Relationship Id="rId5" Type="http://schemas.openxmlformats.org/officeDocument/2006/relationships/hyperlink" Target="https://www.w3schools.com/css/css_float.asp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3schools.com/css/css_navbar.asp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w3schools.com/css/css_dropdowns.asp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w3schools.com/howto/howto_js_slideshow.asp" TargetMode="External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hyperlink" Target="https://www.w3schools.com/css/css_rwd_intro.asp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w3schools.com/cssref/default.asp" TargetMode="External"/><Relationship Id="rId4" Type="http://schemas.openxmlformats.org/officeDocument/2006/relationships/hyperlink" Target="https://www.w3schools.com/cssref/css_selectors.asp" TargetMode="External"/><Relationship Id="rId5" Type="http://schemas.openxmlformats.org/officeDocument/2006/relationships/hyperlink" Target="https://www.w3schools.com/cssref/css_units.asp" TargetMode="External"/><Relationship Id="rId6" Type="http://schemas.openxmlformats.org/officeDocument/2006/relationships/hyperlink" Target="https://www.w3schools.com/cssref/css_colors.asp" TargetMode="External"/><Relationship Id="rId7" Type="http://schemas.openxmlformats.org/officeDocument/2006/relationships/hyperlink" Target="https://www.w3schools.com/cssref/css_default_values.asp" TargetMode="External"/><Relationship Id="rId8" Type="http://schemas.openxmlformats.org/officeDocument/2006/relationships/hyperlink" Target="https://www.w3schools.com/cssref/css_entities.as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w3schools.com/css/css_examples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hyperlink" Target="https://www.w3schools.com/cssref/css_selectors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Side Scripting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2864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Basics - how to add style to our web pages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Colors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031525"/>
            <a:ext cx="7038900" cy="375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Color Names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 HTML, a color can be specified by using a color name: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https://www.w3schools.com/colors/colors_names.asp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 Color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-GB"/>
              <a:t>&lt;h1 style="</a:t>
            </a:r>
            <a:r>
              <a:rPr i="1" lang="en-GB">
                <a:solidFill>
                  <a:srgbClr val="00FFFF"/>
                </a:solidFill>
              </a:rPr>
              <a:t>background-color:DodgerBlue;</a:t>
            </a:r>
            <a:r>
              <a:rPr i="1" lang="en-GB"/>
              <a:t>"&gt;Hello World&lt;/h1&gt;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-GB"/>
              <a:t>&lt;p style="</a:t>
            </a:r>
            <a:r>
              <a:rPr i="1" lang="en-GB">
                <a:solidFill>
                  <a:srgbClr val="00FFFF"/>
                </a:solidFill>
              </a:rPr>
              <a:t>background-color:Tomato;</a:t>
            </a:r>
            <a:r>
              <a:rPr i="1" lang="en-GB"/>
              <a:t>"&gt;Lorem ipsum...&lt;/p&gt;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 Color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-GB"/>
              <a:t>&lt;h1 style="</a:t>
            </a:r>
            <a:r>
              <a:rPr i="1" lang="en-GB">
                <a:solidFill>
                  <a:srgbClr val="00FFFF"/>
                </a:solidFill>
              </a:rPr>
              <a:t>color:Tomato;</a:t>
            </a:r>
            <a:r>
              <a:rPr i="1" lang="en-GB"/>
              <a:t>"&gt;Hello World&lt;/h1&gt;</a:t>
            </a:r>
            <a:endParaRPr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i="1" lang="en-GB"/>
              <a:t>&lt;p style="</a:t>
            </a:r>
            <a:r>
              <a:rPr i="1" lang="en-GB">
                <a:solidFill>
                  <a:srgbClr val="00FFFF"/>
                </a:solidFill>
              </a:rPr>
              <a:t>color:DodgerBlue;</a:t>
            </a:r>
            <a:r>
              <a:rPr i="1" lang="en-GB"/>
              <a:t>"&gt;Lorem ipsum...&lt;/p&gt;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Border Color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&lt;h1 style="</a:t>
            </a:r>
            <a:r>
              <a:rPr lang="en-GB">
                <a:solidFill>
                  <a:srgbClr val="00FFFF"/>
                </a:solidFill>
              </a:rPr>
              <a:t>border:2px solid Tomato;</a:t>
            </a:r>
            <a:r>
              <a:rPr lang="en-GB"/>
              <a:t>"&gt;Hello World&lt;/h1&gt;</a:t>
            </a:r>
            <a:br>
              <a:rPr lang="en-GB"/>
            </a:br>
            <a:r>
              <a:rPr lang="en-GB"/>
              <a:t>&lt;h1 style="</a:t>
            </a:r>
            <a:r>
              <a:rPr lang="en-GB">
                <a:solidFill>
                  <a:srgbClr val="00FFFF"/>
                </a:solidFill>
              </a:rPr>
              <a:t>border:2px solid DodgerBlue;</a:t>
            </a:r>
            <a:r>
              <a:rPr lang="en-GB"/>
              <a:t>"&gt;Hello World&lt;/h1&gt;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Color Values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#ff6347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rgb(255, 99, 71)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rgba(255, 99, 71, 0.5)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hsl(9, 100%, 64%)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hsla(9, 100%, 64%, 0.5)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Backgrounds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CSS background properties are used to define the background effects for elements.</a:t>
            </a:r>
            <a:br>
              <a:rPr lang="en-GB"/>
            </a:br>
            <a:r>
              <a:rPr lang="en-GB"/>
              <a:t>CSS background properties: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background-color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background-image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background-repeat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background-attachment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background-position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1: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</a:t>
            </a:r>
            <a:r>
              <a:rPr lang="en-GB"/>
              <a:t>HTML</a:t>
            </a:r>
            <a:r>
              <a:rPr lang="en-GB"/>
              <a:t> page and css file.</a:t>
            </a:r>
            <a:br>
              <a:rPr lang="en-GB"/>
            </a:br>
            <a:r>
              <a:rPr lang="en-GB"/>
              <a:t>HTML page should contain 3 or more paragraphs.</a:t>
            </a:r>
            <a:br>
              <a:rPr lang="en-GB"/>
            </a:br>
            <a:r>
              <a:rPr lang="en-GB"/>
              <a:t>Each paragraph should have a heading.</a:t>
            </a:r>
            <a:br>
              <a:rPr lang="en-GB"/>
            </a:br>
            <a:br>
              <a:rPr lang="en-GB"/>
            </a:br>
            <a:r>
              <a:rPr lang="en-GB"/>
              <a:t>Each paragraph should have different background color.</a:t>
            </a:r>
            <a:br>
              <a:rPr lang="en-GB"/>
            </a:br>
            <a:r>
              <a:rPr lang="en-GB"/>
              <a:t>Each heading should have different color.</a:t>
            </a:r>
            <a:br>
              <a:rPr lang="en-GB"/>
            </a:br>
            <a:br>
              <a:rPr lang="en-GB"/>
            </a:br>
            <a:r>
              <a:rPr lang="en-GB"/>
              <a:t>Page should have a background image.</a:t>
            </a:r>
            <a:br>
              <a:rPr lang="en-GB"/>
            </a:br>
            <a:br>
              <a:rPr lang="en-GB"/>
            </a:br>
            <a:r>
              <a:rPr lang="en-GB"/>
              <a:t>First paragraph background should be with 60% transparency.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Dimensions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54275"/>
            <a:ext cx="7455949" cy="25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Borders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B</a:t>
            </a:r>
            <a:r>
              <a:rPr lang="en-GB">
                <a:solidFill>
                  <a:srgbClr val="00FFFF"/>
                </a:solidFill>
              </a:rPr>
              <a:t>order-style</a:t>
            </a:r>
            <a:r>
              <a:rPr lang="en-GB"/>
              <a:t> property specifies what kind of border to display.</a:t>
            </a:r>
            <a:br>
              <a:rPr lang="en-GB"/>
            </a:br>
            <a:r>
              <a:rPr lang="en-GB"/>
              <a:t>The following values are allowed: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dotted - Defines a dotted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dashed - Defines a dashed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solid - Defines a solid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double - Defines a double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groove - Defines a 3D grooved border. The effect depends on the border-color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ridge - Defines a 3D ridged border. The effect depends on the border-color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inset - Defines a 3D inset border. The effect depends on the border-color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outset - Defines a 3D outset border. The effect depends on the border-color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none - Defines no border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hidden - Defines a hidden border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 Width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59675"/>
            <a:ext cx="7152525" cy="33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 Color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3500"/>
            <a:ext cx="762595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 - Shorthand Property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2425"/>
            <a:ext cx="62674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479500"/>
            <a:ext cx="6267449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5574" y="3839450"/>
            <a:ext cx="6249375" cy="11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Таск 3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073925"/>
            <a:ext cx="70389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Play with borders: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30100"/>
            <a:ext cx="2109361" cy="33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361" y="1530100"/>
            <a:ext cx="3361755" cy="33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 and padding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297500" y="1567550"/>
            <a:ext cx="7724700" cy="3526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https://stackoverflow.com/q/595https://stackoverflow.com/q/59586998699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350" y="176075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CSS?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CSS stands for Cascading Style Sheets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CSS describes how HTML elements are to be displayed on screen, paper, or in other media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CSS saves a lot of work. It can control the layout of multiple web pages all at once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External stylesheets are stored in CSS files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CSS Demo: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>
                <a:solidFill>
                  <a:schemeClr val="hlink"/>
                </a:solidFill>
                <a:hlinkClick r:id="rId3"/>
              </a:rPr>
              <a:t>https://www.w3schools.com/css/css_intro.asp</a:t>
            </a:r>
            <a:r>
              <a:rPr lang="en-GB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 and padding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2300"/>
            <a:ext cx="7038899" cy="189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133550"/>
            <a:ext cx="7038900" cy="18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974850"/>
            <a:ext cx="70389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Define a table with the size, padding and margins as follow: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50" y="1367775"/>
            <a:ext cx="33337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Text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1438325" y="93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{084AB493-7837-4DAD-BE10-495B82475483}</a:tableStyleId>
              </a:tblPr>
              <a:tblGrid>
                <a:gridCol w="1494650"/>
                <a:gridCol w="4088425"/>
                <a:gridCol w="1703050"/>
              </a:tblGrid>
              <a:tr h="28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Property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FFFF"/>
                          </a:solidFill>
                        </a:rPr>
                        <a:t>Possible values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9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color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Sets the color of text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color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letter-spacing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Increases or decreases the space between characters in a text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number, px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1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line-height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Sets the line height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number, px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0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text-align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Specifies the horizontal alignment of text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left, right, center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9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text-decoration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Specifies the decoration added to text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none, underline...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text-shadow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Specifies the shadow effect added to text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3px 2px red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text-transform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Controls the capitalization of text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uppercase, lowercase...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9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vertical-align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Sets the vertical alignment of an element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top, bottom, middle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3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word-spacing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Increases or decreases the space between words in a text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1438325" y="4557100"/>
            <a:ext cx="50658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More info: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https://www.w3schools.com/css/css_text.asp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Fonts</a:t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7179851" cy="21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1297500" y="3822300"/>
            <a:ext cx="61044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More info: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https://www.w3schools.com/css/css_font.asp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Links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1297500" y="4048375"/>
            <a:ext cx="70389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More info: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https://www.w3schools.com/css/css_link.asp</a:t>
            </a:r>
            <a:r>
              <a:rPr lang="en-GB"/>
              <a:t> 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97300"/>
            <a:ext cx="3313179" cy="4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048925"/>
            <a:ext cx="63436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Lists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1297500" y="4302725"/>
            <a:ext cx="70389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More info: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https://www.w3schools.com/css/css_list.asp</a:t>
            </a:r>
            <a:r>
              <a:rPr lang="en-GB"/>
              <a:t> </a:t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54475"/>
            <a:ext cx="6099825" cy="17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739475"/>
            <a:ext cx="6099826" cy="13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Tables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461775" cy="21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297500" y="3991850"/>
            <a:ext cx="70389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More info: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https://www.w3schools.com/css/css_table.asp</a:t>
            </a:r>
            <a:r>
              <a:rPr lang="en-GB"/>
              <a:t> 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Display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1297500" y="1143625"/>
            <a:ext cx="77247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>
                <a:solidFill>
                  <a:srgbClr val="00FFFF"/>
                </a:solidFill>
              </a:rPr>
              <a:t>display </a:t>
            </a:r>
            <a:r>
              <a:rPr lang="en-GB"/>
              <a:t>property specifies if/how an element is displayed.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Every HTML element has a default display value depending on what type of element it is. The default display value for most elements is </a:t>
            </a:r>
            <a:r>
              <a:rPr b="1" lang="en-GB">
                <a:solidFill>
                  <a:srgbClr val="00FFFF"/>
                </a:solidFill>
              </a:rPr>
              <a:t>block </a:t>
            </a:r>
            <a:r>
              <a:rPr lang="en-GB"/>
              <a:t>or </a:t>
            </a:r>
            <a:r>
              <a:rPr b="1" lang="en-GB">
                <a:solidFill>
                  <a:srgbClr val="00FFFF"/>
                </a:solidFill>
              </a:rPr>
              <a:t>inline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Block elements - div, p, h1-h6, form, section, header, footer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Inline elements - span, a, img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Display related properties: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24" y="3308625"/>
            <a:ext cx="7210725" cy="10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layout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</a:t>
            </a:r>
            <a:r>
              <a:rPr lang="en-GB"/>
              <a:t>osition (static, relative, fixed, absolute, sticky)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https://www.w3schools.com/css/css_positioning.asp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</a:t>
            </a:r>
            <a:r>
              <a:rPr lang="en-GB"/>
              <a:t>verflow (visible, hidden, scroll, auto)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https://www.w3schools.com/css/css_overflow.asp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</a:t>
            </a:r>
            <a:r>
              <a:rPr lang="en-GB"/>
              <a:t>loat (left, right, none, inherit)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5"/>
              </a:rPr>
              <a:t>https://www.w3schools.com/css/css_float.asp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Navigation bar</a:t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152400" y="3648825"/>
            <a:ext cx="88392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https://www.w3schools.com/css/css_navbar.asp</a:t>
            </a:r>
            <a:r>
              <a:rPr lang="en-GB"/>
              <a:t> </a:t>
            </a: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8625"/>
            <a:ext cx="8839201" cy="173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CSS?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77725"/>
            <a:ext cx="7038900" cy="32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is used to define styles for your web pages, including the design, layout and variations in display for different devices and screen sizes.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was NEVER intended to contain tags for formatting a web page!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was created to describe the content of a web page, like: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&lt;h1&gt;This is a heading&lt;/h1&gt;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&lt;p&gt;This is a paragraph.&lt;/p&gt;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solve this problem, the World Wide Web Consortium (W3C) created CSS.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removed the style formatting from the HTML page!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 an external stylesheet file, you can change the look of an entire website by changing just one file!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Drop-downs</a:t>
            </a:r>
            <a:endParaRPr/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1297500" y="1307850"/>
            <a:ext cx="70389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https://www.w3schools.com/css/css_dropdowns.asp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Image slideshow</a:t>
            </a:r>
            <a:endParaRPr/>
          </a:p>
        </p:txBody>
      </p:sp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1297500" y="4083725"/>
            <a:ext cx="70389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https://www.w3schools.com/howto/howto_js_slideshow.asp</a:t>
            </a:r>
            <a:r>
              <a:rPr lang="en-GB"/>
              <a:t> </a:t>
            </a:r>
            <a:br>
              <a:rPr lang="en-GB"/>
            </a:br>
            <a:br>
              <a:rPr lang="en-GB"/>
            </a:br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56450"/>
            <a:ext cx="6463823" cy="2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Responsive Web Design - Introduction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1297500" y="3822300"/>
            <a:ext cx="28575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Desktop</a:t>
            </a:r>
            <a:endParaRPr/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8638"/>
            <a:ext cx="28575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888" y="1468651"/>
            <a:ext cx="1007425" cy="14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1400" y="1468650"/>
            <a:ext cx="502800" cy="876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5139900" y="3822300"/>
            <a:ext cx="10074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Tablet</a:t>
            </a:r>
            <a:endParaRPr/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7219100" y="3822300"/>
            <a:ext cx="10074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Phone</a:t>
            </a:r>
            <a:endParaRPr/>
          </a:p>
        </p:txBody>
      </p:sp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1297500" y="4480350"/>
            <a:ext cx="6676800" cy="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https://www.w3schools.com/css/css_rwd_intro.asp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Reference</a:t>
            </a:r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Reference 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https://www.w3schools.com/cssref/default.asp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Selectors 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https://www.w3schools.com/cssref/css_selectors.asp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Units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5"/>
              </a:rPr>
              <a:t>https://www.w3schools.com/cssref/css_units.asp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Colors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6"/>
              </a:rPr>
              <a:t>https://www.w3schools.com/cssref/css_colors.asp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Default values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7"/>
              </a:rPr>
              <a:t>https://www.w3schools.com/cssref/css_default_values.asp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Entities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8"/>
              </a:rPr>
              <a:t>https://www.w3schools.com/cssref/css_entities.asp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examples and exercises</a:t>
            </a:r>
            <a:endParaRPr/>
          </a:p>
        </p:txBody>
      </p:sp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https://www.w3schools.com/css/css_examples.asp</a:t>
            </a:r>
            <a:r>
              <a:rPr lang="en-GB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Syntax and Selectors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51525"/>
            <a:ext cx="4880375" cy="33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321200" y="4542950"/>
            <a:ext cx="6627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CSS Selectors: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https://www.w3schools.com/cssref/css_selectors.asp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4500"/>
            <a:ext cx="8839200" cy="267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5250"/>
            <a:ext cx="753364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250" y="76200"/>
            <a:ext cx="5984251" cy="50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475" y="178125"/>
            <a:ext cx="4538924" cy="47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</a:t>
            </a:r>
            <a:r>
              <a:rPr lang="en-GB"/>
              <a:t> Insert CSS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165775"/>
            <a:ext cx="70389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External style sheet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Create file </a:t>
            </a:r>
            <a:r>
              <a:rPr lang="en-GB" sz="1500">
                <a:solidFill>
                  <a:srgbClr val="00FFFF"/>
                </a:solidFill>
              </a:rPr>
              <a:t>mystyle.css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○"/>
            </a:pPr>
            <a:r>
              <a:rPr lang="en-GB" sz="1500">
                <a:solidFill>
                  <a:srgbClr val="00FFFF"/>
                </a:solidFill>
              </a:rPr>
              <a:t>Use &lt;link&gt; tag: </a:t>
            </a:r>
            <a:endParaRPr sz="1500">
              <a:solidFill>
                <a:srgbClr val="00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■"/>
            </a:pPr>
            <a:r>
              <a:rPr lang="en-GB" sz="1500">
                <a:solidFill>
                  <a:srgbClr val="00FFFF"/>
                </a:solidFill>
              </a:rPr>
              <a:t>&lt;link rel="stylesheet" type="text/css" href="mystyle.css"&gt;</a:t>
            </a:r>
            <a:endParaRPr sz="1500">
              <a:solidFill>
                <a:srgbClr val="00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Internal style sheet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○"/>
            </a:pPr>
            <a:r>
              <a:rPr lang="en-GB" sz="1500">
                <a:solidFill>
                  <a:srgbClr val="00FFFF"/>
                </a:solidFill>
              </a:rPr>
              <a:t>Use &lt;style&gt; tag</a:t>
            </a:r>
            <a:endParaRPr sz="1500">
              <a:solidFill>
                <a:srgbClr val="00FFFF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■"/>
            </a:pPr>
            <a:r>
              <a:rPr lang="en-GB" sz="1500">
                <a:solidFill>
                  <a:srgbClr val="00FFFF"/>
                </a:solidFill>
              </a:rPr>
              <a:t>&lt;style&gt;body { background-color: linen; }&lt;/style&gt;</a:t>
            </a:r>
            <a:endParaRPr sz="1500">
              <a:solidFill>
                <a:srgbClr val="00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Inline style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○"/>
            </a:pPr>
            <a:r>
              <a:rPr lang="en-GB" sz="1500">
                <a:solidFill>
                  <a:srgbClr val="00FFFF"/>
                </a:solidFill>
              </a:rPr>
              <a:t>&lt;h1 style="color:blue;margin-left:30px;"&gt;This is a heading&lt;/h1&gt;</a:t>
            </a:r>
            <a:endParaRPr sz="15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