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5143500" cx="9144000"/>
  <p:notesSz cx="6858000" cy="9144000"/>
  <p:embeddedFontLst>
    <p:embeddedFont>
      <p:font typeface="Montserrat"/>
      <p:regular r:id="rId62"/>
      <p:bold r:id="rId63"/>
      <p:italic r:id="rId64"/>
      <p:boldItalic r:id="rId65"/>
    </p:embeddedFont>
    <p:embeddedFont>
      <p:font typeface="Lato"/>
      <p:regular r:id="rId66"/>
      <p:bold r:id="rId67"/>
      <p:italic r:id="rId68"/>
      <p:boldItalic r:id="rId69"/>
    </p:embeddedFont>
    <p:embeddedFont>
      <p:font typeface="Questrial"/>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Questrial-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Montserrat-regular.fntdata"/><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Montserrat-italic.fntdata"/><Relationship Id="rId63" Type="http://schemas.openxmlformats.org/officeDocument/2006/relationships/font" Target="fonts/Montserrat-bold.fntdata"/><Relationship Id="rId22" Type="http://schemas.openxmlformats.org/officeDocument/2006/relationships/slide" Target="slides/slide18.xml"/><Relationship Id="rId66" Type="http://schemas.openxmlformats.org/officeDocument/2006/relationships/font" Target="fonts/Lato-regular.fntdata"/><Relationship Id="rId21" Type="http://schemas.openxmlformats.org/officeDocument/2006/relationships/slide" Target="slides/slide17.xml"/><Relationship Id="rId65" Type="http://schemas.openxmlformats.org/officeDocument/2006/relationships/font" Target="fonts/Montserrat-boldItalic.fntdata"/><Relationship Id="rId24" Type="http://schemas.openxmlformats.org/officeDocument/2006/relationships/slide" Target="slides/slide20.xml"/><Relationship Id="rId68" Type="http://schemas.openxmlformats.org/officeDocument/2006/relationships/font" Target="fonts/Lato-italic.fntdata"/><Relationship Id="rId23" Type="http://schemas.openxmlformats.org/officeDocument/2006/relationships/slide" Target="slides/slide19.xml"/><Relationship Id="rId67" Type="http://schemas.openxmlformats.org/officeDocument/2006/relationships/font" Target="fonts/Lato-bold.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Lato-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a:t>
            </a:r>
            <a:endParaRPr/>
          </a:p>
        </p:txBody>
      </p:sp>
      <p:sp>
        <p:nvSpPr>
          <p:cNvPr id="219" name="Google Shape;219;p1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20" name="Google Shape;220;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221" name="Google Shape;221;p14: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a:t>
            </a:r>
            <a:endParaRPr/>
          </a:p>
        </p:txBody>
      </p:sp>
      <p:sp>
        <p:nvSpPr>
          <p:cNvPr id="228" name="Google Shape;228;p15: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29" name="Google Shape;229;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230" name="Google Shape;230;p15: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a:t>
            </a:r>
            <a:endParaRPr/>
          </a:p>
        </p:txBody>
      </p:sp>
      <p:sp>
        <p:nvSpPr>
          <p:cNvPr id="258" name="Google Shape;258;p19: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59" name="Google Shape;259;p1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260" name="Google Shape;260;p19: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a:t>
            </a:r>
            <a:endParaRPr/>
          </a:p>
        </p:txBody>
      </p:sp>
      <p:sp>
        <p:nvSpPr>
          <p:cNvPr id="144" name="Google Shape;144;p5: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45" name="Google Shape;145;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146" name="Google Shape;146;p5: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297" name="Google Shape;297;p24: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000">
                <a:solidFill>
                  <a:schemeClr val="dk1"/>
                </a:solidFill>
                <a:latin typeface="Arial"/>
                <a:ea typeface="Arial"/>
                <a:cs typeface="Arial"/>
                <a:sym typeface="Arial"/>
              </a:rPr>
              <a:t>© Software University Foundation – </a:t>
            </a:r>
            <a:r>
              <a:rPr lang="en-GB" sz="1000" u="sng">
                <a:solidFill>
                  <a:schemeClr val="hlink"/>
                </a:solidFill>
                <a:latin typeface="Arial"/>
                <a:ea typeface="Arial"/>
                <a:cs typeface="Arial"/>
                <a:sym typeface="Arial"/>
                <a:hlinkClick r:id="rId2"/>
              </a:rPr>
              <a:t>http://softuni.org</a:t>
            </a:r>
            <a:endParaRPr sz="1000">
              <a:solidFill>
                <a:schemeClr val="dk1"/>
              </a:solidFill>
              <a:latin typeface="Arial"/>
              <a:ea typeface="Arial"/>
              <a:cs typeface="Arial"/>
              <a:sym typeface="Arial"/>
            </a:endParaRPr>
          </a:p>
          <a:p>
            <a:pPr indent="0" lvl="0" marL="0" marR="0" rtl="0" algn="l">
              <a:spcBef>
                <a:spcPts val="0"/>
              </a:spcBef>
              <a:spcAft>
                <a:spcPts val="0"/>
              </a:spcAft>
              <a:buNone/>
            </a:pPr>
            <a:r>
              <a:rPr lang="en-GB" sz="1000">
                <a:solidFill>
                  <a:schemeClr val="dk1"/>
                </a:solidFill>
                <a:latin typeface="Arial"/>
                <a:ea typeface="Arial"/>
                <a:cs typeface="Arial"/>
                <a:sym typeface="Arial"/>
              </a:rPr>
              <a:t>This work is licensed under the </a:t>
            </a:r>
            <a:r>
              <a:rPr lang="en-GB" sz="1000" u="sng">
                <a:solidFill>
                  <a:schemeClr val="hlink"/>
                </a:solidFill>
                <a:latin typeface="Arial"/>
                <a:ea typeface="Arial"/>
                <a:cs typeface="Arial"/>
                <a:sym typeface="Arial"/>
                <a:hlinkClick r:id="rId3"/>
              </a:rPr>
              <a:t>Creative Commons Attribution-NonCommercial-ShareAlike</a:t>
            </a:r>
            <a:r>
              <a:rPr lang="en-GB" sz="1000">
                <a:solidFill>
                  <a:schemeClr val="dk1"/>
                </a:solidFill>
                <a:latin typeface="Arial"/>
                <a:ea typeface="Arial"/>
                <a:cs typeface="Arial"/>
                <a:sym typeface="Arial"/>
              </a:rPr>
              <a:t> license.</a:t>
            </a:r>
            <a:endParaRPr sz="1000">
              <a:solidFill>
                <a:schemeClr val="dk1"/>
              </a:solidFill>
              <a:latin typeface="Arial"/>
              <a:ea typeface="Arial"/>
              <a:cs typeface="Arial"/>
              <a:sym typeface="Arial"/>
            </a:endParaRPr>
          </a:p>
        </p:txBody>
      </p:sp>
      <p:sp>
        <p:nvSpPr>
          <p:cNvPr id="298" name="Google Shape;298;p2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313" name="Google Shape;313;p26: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000">
                <a:solidFill>
                  <a:schemeClr val="dk1"/>
                </a:solidFill>
                <a:latin typeface="Arial"/>
                <a:ea typeface="Arial"/>
                <a:cs typeface="Arial"/>
                <a:sym typeface="Arial"/>
              </a:rPr>
              <a:t>© Software University Foundation – </a:t>
            </a:r>
            <a:r>
              <a:rPr lang="en-GB" sz="1000" u="sng">
                <a:solidFill>
                  <a:schemeClr val="hlink"/>
                </a:solidFill>
                <a:latin typeface="Arial"/>
                <a:ea typeface="Arial"/>
                <a:cs typeface="Arial"/>
                <a:sym typeface="Arial"/>
                <a:hlinkClick r:id="rId2"/>
              </a:rPr>
              <a:t>http://softuni.org</a:t>
            </a:r>
            <a:endParaRPr sz="1000">
              <a:solidFill>
                <a:schemeClr val="dk1"/>
              </a:solidFill>
              <a:latin typeface="Arial"/>
              <a:ea typeface="Arial"/>
              <a:cs typeface="Arial"/>
              <a:sym typeface="Arial"/>
            </a:endParaRPr>
          </a:p>
          <a:p>
            <a:pPr indent="0" lvl="0" marL="0" marR="0" rtl="0" algn="l">
              <a:spcBef>
                <a:spcPts val="0"/>
              </a:spcBef>
              <a:spcAft>
                <a:spcPts val="0"/>
              </a:spcAft>
              <a:buNone/>
            </a:pPr>
            <a:r>
              <a:rPr lang="en-GB" sz="1000">
                <a:solidFill>
                  <a:schemeClr val="dk1"/>
                </a:solidFill>
                <a:latin typeface="Arial"/>
                <a:ea typeface="Arial"/>
                <a:cs typeface="Arial"/>
                <a:sym typeface="Arial"/>
              </a:rPr>
              <a:t>This work is licensed under the </a:t>
            </a:r>
            <a:r>
              <a:rPr lang="en-GB" sz="1000" u="sng">
                <a:solidFill>
                  <a:schemeClr val="hlink"/>
                </a:solidFill>
                <a:latin typeface="Arial"/>
                <a:ea typeface="Arial"/>
                <a:cs typeface="Arial"/>
                <a:sym typeface="Arial"/>
                <a:hlinkClick r:id="rId3"/>
              </a:rPr>
              <a:t>Creative Commons Attribution-NonCommercial-ShareAlike</a:t>
            </a:r>
            <a:r>
              <a:rPr lang="en-GB" sz="1000">
                <a:solidFill>
                  <a:schemeClr val="dk1"/>
                </a:solidFill>
                <a:latin typeface="Arial"/>
                <a:ea typeface="Arial"/>
                <a:cs typeface="Arial"/>
                <a:sym typeface="Arial"/>
              </a:rPr>
              <a:t> license.</a:t>
            </a:r>
            <a:endParaRPr sz="1000">
              <a:solidFill>
                <a:schemeClr val="dk1"/>
              </a:solidFill>
              <a:latin typeface="Arial"/>
              <a:ea typeface="Arial"/>
              <a:cs typeface="Arial"/>
              <a:sym typeface="Arial"/>
            </a:endParaRPr>
          </a:p>
        </p:txBody>
      </p:sp>
      <p:sp>
        <p:nvSpPr>
          <p:cNvPr id="314" name="Google Shape;314;p2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a:t>
            </a:r>
            <a:endParaRPr/>
          </a:p>
        </p:txBody>
      </p:sp>
      <p:sp>
        <p:nvSpPr>
          <p:cNvPr id="364" name="Google Shape;364;p32: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365" name="Google Shape;365;p3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366" name="Google Shape;366;p32: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a:t>
            </a:r>
            <a:endParaRPr/>
          </a:p>
        </p:txBody>
      </p:sp>
      <p:sp>
        <p:nvSpPr>
          <p:cNvPr id="162" name="Google Shape;162;p7: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63" name="Google Shape;163;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164" name="Google Shape;164;p7: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2" type="hd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a:t>
            </a:r>
            <a:endParaRPr/>
          </a:p>
        </p:txBody>
      </p:sp>
      <p:sp>
        <p:nvSpPr>
          <p:cNvPr id="185" name="Google Shape;185;p10:notes"/>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86" name="Google Shape;186;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GB" sz="1800">
                <a:solidFill>
                  <a:schemeClr val="dk1"/>
                </a:solidFill>
                <a:latin typeface="Arial"/>
                <a:ea typeface="Arial"/>
                <a:cs typeface="Arial"/>
                <a:sym typeface="Arial"/>
              </a:rPr>
              <a:t>‹#›</a:t>
            </a:fld>
            <a:r>
              <a:rPr lang="en-GB" sz="1800">
                <a:solidFill>
                  <a:schemeClr val="dk1"/>
                </a:solidFill>
                <a:latin typeface="Arial"/>
                <a:ea typeface="Arial"/>
                <a:cs typeface="Arial"/>
                <a:sym typeface="Arial"/>
              </a:rPr>
              <a:t>##</a:t>
            </a:r>
            <a:endParaRPr/>
          </a:p>
        </p:txBody>
      </p:sp>
      <p:sp>
        <p:nvSpPr>
          <p:cNvPr id="187" name="Google Shape;187;p10:notes"/>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856060" y="463888"/>
            <a:ext cx="7429500" cy="11088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lt1"/>
              </a:buClr>
              <a:buSzPts val="2700"/>
              <a:buFont typeface="Questrial"/>
              <a:buNone/>
              <a:defRPr b="0" i="0" sz="2700" u="none" cap="none" strike="noStrike">
                <a:solidFill>
                  <a:schemeClr val="lt1"/>
                </a:solidFill>
                <a:latin typeface="Questrial"/>
                <a:ea typeface="Questrial"/>
                <a:cs typeface="Questrial"/>
                <a:sym typeface="Quest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132" name="Google Shape;132;p13"/>
          <p:cNvSpPr txBox="1"/>
          <p:nvPr>
            <p:ph idx="1" type="body"/>
          </p:nvPr>
        </p:nvSpPr>
        <p:spPr>
          <a:xfrm>
            <a:off x="856060" y="1687115"/>
            <a:ext cx="7429500" cy="2656200"/>
          </a:xfrm>
          <a:prstGeom prst="rect">
            <a:avLst/>
          </a:prstGeom>
          <a:noFill/>
          <a:ln>
            <a:noFill/>
          </a:ln>
        </p:spPr>
        <p:txBody>
          <a:bodyPr anchorCtr="0" anchor="t" bIns="91425" lIns="91425" spcFirstLastPara="1" rIns="91425" wrap="square" tIns="91425">
            <a:noAutofit/>
          </a:bodyPr>
          <a:lstStyle>
            <a:lvl1pPr indent="-371475" lvl="0" marL="457200" marR="0" rtl="0" algn="l">
              <a:lnSpc>
                <a:spcPct val="120000"/>
              </a:lnSpc>
              <a:spcBef>
                <a:spcPts val="750"/>
              </a:spcBef>
              <a:spcAft>
                <a:spcPts val="0"/>
              </a:spcAft>
              <a:buClr>
                <a:schemeClr val="lt1"/>
              </a:buClr>
              <a:buSzPts val="2250"/>
              <a:buFont typeface="Arial"/>
              <a:buChar char="•"/>
              <a:defRPr b="0" i="0" sz="1800" u="none" cap="none" strike="noStrike">
                <a:solidFill>
                  <a:schemeClr val="lt1"/>
                </a:solidFill>
                <a:latin typeface="Questrial"/>
                <a:ea typeface="Questrial"/>
                <a:cs typeface="Questrial"/>
                <a:sym typeface="Questrial"/>
              </a:defRPr>
            </a:lvl1pPr>
            <a:lvl2pPr indent="-347662" lvl="1" marL="914400" marR="0" rtl="0" algn="l">
              <a:lnSpc>
                <a:spcPct val="120000"/>
              </a:lnSpc>
              <a:spcBef>
                <a:spcPts val="1600"/>
              </a:spcBef>
              <a:spcAft>
                <a:spcPts val="0"/>
              </a:spcAft>
              <a:buClr>
                <a:schemeClr val="lt1"/>
              </a:buClr>
              <a:buSzPts val="1875"/>
              <a:buFont typeface="Arial"/>
              <a:buChar char="•"/>
              <a:defRPr b="0" i="0" sz="1500" u="none" cap="none" strike="noStrike">
                <a:solidFill>
                  <a:schemeClr val="lt1"/>
                </a:solidFill>
                <a:latin typeface="Questrial"/>
                <a:ea typeface="Questrial"/>
                <a:cs typeface="Questrial"/>
                <a:sym typeface="Questrial"/>
              </a:defRPr>
            </a:lvl2pPr>
            <a:lvl3pPr indent="-335756" lvl="2" marL="1371600" marR="0" rtl="0" algn="l">
              <a:lnSpc>
                <a:spcPct val="120000"/>
              </a:lnSpc>
              <a:spcBef>
                <a:spcPts val="1600"/>
              </a:spcBef>
              <a:spcAft>
                <a:spcPts val="0"/>
              </a:spcAft>
              <a:buClr>
                <a:schemeClr val="lt1"/>
              </a:buClr>
              <a:buSzPts val="1688"/>
              <a:buFont typeface="Arial"/>
              <a:buChar char="•"/>
              <a:defRPr b="0" i="0" sz="1350" u="none" cap="none" strike="noStrike">
                <a:solidFill>
                  <a:schemeClr val="lt1"/>
                </a:solidFill>
                <a:latin typeface="Questrial"/>
                <a:ea typeface="Questrial"/>
                <a:cs typeface="Questrial"/>
                <a:sym typeface="Questrial"/>
              </a:defRPr>
            </a:lvl3pPr>
            <a:lvl4pPr indent="-323850" lvl="3" marL="1828800" marR="0" rtl="0" algn="l">
              <a:lnSpc>
                <a:spcPct val="120000"/>
              </a:lnSpc>
              <a:spcBef>
                <a:spcPts val="1600"/>
              </a:spcBef>
              <a:spcAft>
                <a:spcPts val="0"/>
              </a:spcAft>
              <a:buClr>
                <a:schemeClr val="lt1"/>
              </a:buClr>
              <a:buSzPts val="1500"/>
              <a:buFont typeface="Arial"/>
              <a:buChar char="•"/>
              <a:defRPr b="0" i="0" sz="1200" u="none" cap="none" strike="noStrike">
                <a:solidFill>
                  <a:schemeClr val="lt1"/>
                </a:solidFill>
                <a:latin typeface="Questrial"/>
                <a:ea typeface="Questrial"/>
                <a:cs typeface="Questrial"/>
                <a:sym typeface="Questrial"/>
              </a:defRPr>
            </a:lvl4pPr>
            <a:lvl5pPr indent="-323850" lvl="4" marL="2286000" marR="0" rtl="0" algn="l">
              <a:lnSpc>
                <a:spcPct val="120000"/>
              </a:lnSpc>
              <a:spcBef>
                <a:spcPts val="1600"/>
              </a:spcBef>
              <a:spcAft>
                <a:spcPts val="0"/>
              </a:spcAft>
              <a:buClr>
                <a:schemeClr val="lt1"/>
              </a:buClr>
              <a:buSzPts val="1500"/>
              <a:buFont typeface="Arial"/>
              <a:buChar char="•"/>
              <a:defRPr b="0" i="0" sz="1200" u="none" cap="none" strike="noStrike">
                <a:solidFill>
                  <a:schemeClr val="lt1"/>
                </a:solidFill>
                <a:latin typeface="Questrial"/>
                <a:ea typeface="Questrial"/>
                <a:cs typeface="Questrial"/>
                <a:sym typeface="Questrial"/>
              </a:defRPr>
            </a:lvl5pPr>
            <a:lvl6pPr indent="-311943" lvl="5" marL="2743200" marR="0" rtl="0" algn="l">
              <a:lnSpc>
                <a:spcPct val="120000"/>
              </a:lnSpc>
              <a:spcBef>
                <a:spcPts val="1600"/>
              </a:spcBef>
              <a:spcAft>
                <a:spcPts val="0"/>
              </a:spcAft>
              <a:buClr>
                <a:schemeClr val="lt1"/>
              </a:buClr>
              <a:buSzPts val="1313"/>
              <a:buFont typeface="Arial"/>
              <a:buChar char="•"/>
              <a:defRPr b="0" i="0" sz="1050" u="none" cap="none" strike="noStrike">
                <a:solidFill>
                  <a:schemeClr val="lt1"/>
                </a:solidFill>
                <a:latin typeface="Questrial"/>
                <a:ea typeface="Questrial"/>
                <a:cs typeface="Questrial"/>
                <a:sym typeface="Questrial"/>
              </a:defRPr>
            </a:lvl6pPr>
            <a:lvl7pPr indent="-311943" lvl="6" marL="3200400" marR="0" rtl="0" algn="l">
              <a:lnSpc>
                <a:spcPct val="120000"/>
              </a:lnSpc>
              <a:spcBef>
                <a:spcPts val="1600"/>
              </a:spcBef>
              <a:spcAft>
                <a:spcPts val="0"/>
              </a:spcAft>
              <a:buClr>
                <a:schemeClr val="lt1"/>
              </a:buClr>
              <a:buSzPts val="1313"/>
              <a:buFont typeface="Arial"/>
              <a:buChar char="•"/>
              <a:defRPr b="0" i="0" sz="1050" u="none" cap="none" strike="noStrike">
                <a:solidFill>
                  <a:schemeClr val="lt1"/>
                </a:solidFill>
                <a:latin typeface="Questrial"/>
                <a:ea typeface="Questrial"/>
                <a:cs typeface="Questrial"/>
                <a:sym typeface="Questrial"/>
              </a:defRPr>
            </a:lvl7pPr>
            <a:lvl8pPr indent="-311943" lvl="7" marL="3657600" marR="0" rtl="0" algn="l">
              <a:lnSpc>
                <a:spcPct val="120000"/>
              </a:lnSpc>
              <a:spcBef>
                <a:spcPts val="1600"/>
              </a:spcBef>
              <a:spcAft>
                <a:spcPts val="0"/>
              </a:spcAft>
              <a:buClr>
                <a:schemeClr val="lt1"/>
              </a:buClr>
              <a:buSzPts val="1313"/>
              <a:buFont typeface="Arial"/>
              <a:buChar char="•"/>
              <a:defRPr b="0" i="0" sz="1050" u="none" cap="none" strike="noStrike">
                <a:solidFill>
                  <a:schemeClr val="lt1"/>
                </a:solidFill>
                <a:latin typeface="Questrial"/>
                <a:ea typeface="Questrial"/>
                <a:cs typeface="Questrial"/>
                <a:sym typeface="Questrial"/>
              </a:defRPr>
            </a:lvl8pPr>
            <a:lvl9pPr indent="-311943" lvl="8" marL="4114800" marR="0" rtl="0" algn="l">
              <a:lnSpc>
                <a:spcPct val="120000"/>
              </a:lnSpc>
              <a:spcBef>
                <a:spcPts val="1600"/>
              </a:spcBef>
              <a:spcAft>
                <a:spcPts val="1600"/>
              </a:spcAft>
              <a:buClr>
                <a:schemeClr val="lt1"/>
              </a:buClr>
              <a:buSzPts val="1313"/>
              <a:buFont typeface="Arial"/>
              <a:buChar char="•"/>
              <a:defRPr b="0" i="0" sz="1050" u="none" cap="none" strike="noStrike">
                <a:solidFill>
                  <a:schemeClr val="lt1"/>
                </a:solidFill>
                <a:latin typeface="Questrial"/>
                <a:ea typeface="Questrial"/>
                <a:cs typeface="Questrial"/>
                <a:sym typeface="Questrial"/>
              </a:defRPr>
            </a:lvl9pPr>
          </a:lstStyle>
          <a:p/>
        </p:txBody>
      </p:sp>
      <p:sp>
        <p:nvSpPr>
          <p:cNvPr id="133" name="Google Shape;133;p13"/>
          <p:cNvSpPr txBox="1"/>
          <p:nvPr>
            <p:ph idx="10" type="dt"/>
          </p:nvPr>
        </p:nvSpPr>
        <p:spPr>
          <a:xfrm>
            <a:off x="5592691" y="4412457"/>
            <a:ext cx="2057400" cy="2739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788" u="none" cap="none" strike="noStrike">
                <a:solidFill>
                  <a:schemeClr val="lt1"/>
                </a:solidFill>
                <a:latin typeface="Questrial"/>
                <a:ea typeface="Questrial"/>
                <a:cs typeface="Questrial"/>
                <a:sym typeface="Questrial"/>
              </a:defRPr>
            </a:lvl1pPr>
            <a:lvl2pPr indent="0" lvl="1" marL="4572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34" name="Google Shape;134;p13"/>
          <p:cNvSpPr txBox="1"/>
          <p:nvPr>
            <p:ph idx="11" type="ftr"/>
          </p:nvPr>
        </p:nvSpPr>
        <p:spPr>
          <a:xfrm>
            <a:off x="856059" y="4412457"/>
            <a:ext cx="4679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788" u="none" cap="none" strike="noStrike">
                <a:solidFill>
                  <a:schemeClr val="lt1"/>
                </a:solidFill>
                <a:latin typeface="Questrial"/>
                <a:ea typeface="Questrial"/>
                <a:cs typeface="Questrial"/>
                <a:sym typeface="Questrial"/>
              </a:defRPr>
            </a:lvl1pPr>
            <a:lvl2pPr indent="0" lvl="1" marL="4572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spcAft>
                <a:spcPts val="0"/>
              </a:spcAft>
              <a:buSzPts val="1400"/>
              <a:buNone/>
              <a:defRPr b="0" i="0" sz="1800" u="none" cap="none" strike="noStrike">
                <a:solidFill>
                  <a:schemeClr val="lt1"/>
                </a:solidFill>
                <a:latin typeface="Questrial"/>
                <a:ea typeface="Questrial"/>
                <a:cs typeface="Questrial"/>
                <a:sym typeface="Questrial"/>
              </a:defRPr>
            </a:lvl9pPr>
          </a:lstStyle>
          <a:p/>
        </p:txBody>
      </p:sp>
      <p:sp>
        <p:nvSpPr>
          <p:cNvPr id="135" name="Google Shape;135;p13"/>
          <p:cNvSpPr txBox="1"/>
          <p:nvPr>
            <p:ph idx="12" type="sldNum"/>
          </p:nvPr>
        </p:nvSpPr>
        <p:spPr>
          <a:xfrm>
            <a:off x="7707241" y="4412456"/>
            <a:ext cx="578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1pPr>
            <a:lvl2pPr indent="0" lvl="1"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2pPr>
            <a:lvl3pPr indent="0" lvl="2"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3pPr>
            <a:lvl4pPr indent="0" lvl="3"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4pPr>
            <a:lvl5pPr indent="0" lvl="4"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5pPr>
            <a:lvl6pPr indent="0" lvl="5"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6pPr>
            <a:lvl7pPr indent="0" lvl="6"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7pPr>
            <a:lvl8pPr indent="0" lvl="7"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8pPr>
            <a:lvl9pPr indent="0" lvl="8" marL="0" marR="0" rtl="0" algn="r">
              <a:spcBef>
                <a:spcPts val="0"/>
              </a:spcBef>
              <a:buClr>
                <a:schemeClr val="lt1"/>
              </a:buClr>
              <a:buSzPts val="200"/>
              <a:buFont typeface="Calibri"/>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943"/>
              <a:buFont typeface="Arial"/>
              <a:buNone/>
            </a:pPr>
            <a:r>
              <a:rPr b="0" i="0" lang="en-GB" sz="3600" u="none" cap="none" strike="noStrike">
                <a:solidFill>
                  <a:schemeClr val="lt1"/>
                </a:solidFill>
                <a:latin typeface="Questrial"/>
                <a:ea typeface="Questrial"/>
                <a:cs typeface="Questrial"/>
                <a:sym typeface="Questrial"/>
              </a:rPr>
              <a:t>FUNCTIONS AND OBJECTS</a:t>
            </a:r>
            <a:endParaRPr/>
          </a:p>
        </p:txBody>
      </p:sp>
      <p:sp>
        <p:nvSpPr>
          <p:cNvPr id="141" name="Google Shape;141;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chemeClr val="lt2"/>
              </a:buClr>
              <a:buSzPts val="1875"/>
              <a:buFont typeface="Arial"/>
              <a:buNone/>
            </a:pPr>
            <a:r>
              <a:t/>
            </a:r>
            <a:endParaRPr b="0" i="0" sz="1500" u="none" cap="none" strike="noStrike">
              <a:solidFill>
                <a:schemeClr val="lt2"/>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ctrTitle"/>
          </p:nvPr>
        </p:nvSpPr>
        <p:spPr>
          <a:xfrm>
            <a:off x="2960501" y="1629775"/>
            <a:ext cx="49062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FUNCTIONS WITH PARAMETERS</a:t>
            </a:r>
            <a:endParaRPr b="0" i="0" sz="3600" u="none" cap="none" strike="noStrike">
              <a:solidFill>
                <a:schemeClr val="lt1"/>
              </a:solidFill>
              <a:latin typeface="Questrial"/>
              <a:ea typeface="Questrial"/>
              <a:cs typeface="Questrial"/>
              <a:sym typeface="Questrial"/>
            </a:endParaRPr>
          </a:p>
        </p:txBody>
      </p:sp>
      <p:sp>
        <p:nvSpPr>
          <p:cNvPr id="216" name="Google Shape;216;p23"/>
          <p:cNvSpPr txBox="1"/>
          <p:nvPr>
            <p:ph idx="1" type="subTitle"/>
          </p:nvPr>
        </p:nvSpPr>
        <p:spPr>
          <a:xfrm>
            <a:off x="3020301" y="2245225"/>
            <a:ext cx="4846500" cy="5394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1" i="0" lang="en-GB" sz="1500" u="none" cap="none" strike="noStrike">
                <a:solidFill>
                  <a:schemeClr val="lt2"/>
                </a:solidFill>
                <a:latin typeface="Questrial"/>
                <a:ea typeface="Questrial"/>
                <a:cs typeface="Questrial"/>
                <a:sym typeface="Questrial"/>
              </a:rPr>
              <a:t>PASSING PARAMETERS AND RETURNING VALUES</a:t>
            </a:r>
            <a:endParaRPr b="1" i="0" sz="1500" u="none" cap="none" strike="noStrike">
              <a:solidFill>
                <a:schemeClr val="lt2"/>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FUNCTION PARAMETERS</a:t>
            </a:r>
            <a:endParaRPr b="0" i="0" sz="2700" u="none" cap="none" strike="noStrike">
              <a:solidFill>
                <a:schemeClr val="lt1"/>
              </a:solidFill>
              <a:latin typeface="Questrial"/>
              <a:ea typeface="Questrial"/>
              <a:cs typeface="Questrial"/>
              <a:sym typeface="Questrial"/>
            </a:endParaRPr>
          </a:p>
        </p:txBody>
      </p:sp>
      <p:sp>
        <p:nvSpPr>
          <p:cNvPr id="225" name="Google Shape;225;p24"/>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To pass information to a function, you can use </a:t>
            </a:r>
            <a:r>
              <a:rPr b="0" i="0" lang="en-GB" sz="1800" u="none" cap="none" strike="noStrike">
                <a:solidFill>
                  <a:srgbClr val="21FFFE"/>
                </a:solidFill>
                <a:latin typeface="Questrial"/>
                <a:ea typeface="Questrial"/>
                <a:cs typeface="Questrial"/>
                <a:sym typeface="Questrial"/>
              </a:rPr>
              <a:t>parameters</a:t>
            </a:r>
            <a:endParaRPr/>
          </a:p>
          <a:p>
            <a:pPr indent="-171450" lvl="1" marL="514350" marR="0" rtl="0" algn="l">
              <a:lnSpc>
                <a:spcPct val="100000"/>
              </a:lnSpc>
              <a:spcBef>
                <a:spcPts val="375"/>
              </a:spcBef>
              <a:spcAft>
                <a:spcPts val="0"/>
              </a:spcAft>
              <a:buClr>
                <a:srgbClr val="21FFFE"/>
              </a:buClr>
              <a:buSzPts val="1875"/>
              <a:buFont typeface="Arial"/>
              <a:buChar char="•"/>
            </a:pPr>
            <a:r>
              <a:rPr b="0" i="0" lang="en-GB" sz="1500" u="none" cap="none" strike="noStrike">
                <a:solidFill>
                  <a:srgbClr val="21FFFE"/>
                </a:solidFill>
                <a:latin typeface="Questrial"/>
                <a:ea typeface="Questrial"/>
                <a:cs typeface="Questrial"/>
                <a:sym typeface="Questrial"/>
              </a:rPr>
              <a:t>Parameters </a:t>
            </a:r>
            <a:r>
              <a:rPr b="0" i="0" lang="en-GB" sz="1500" u="none" cap="none" strike="noStrike">
                <a:solidFill>
                  <a:schemeClr val="lt1"/>
                </a:solidFill>
                <a:latin typeface="Questrial"/>
                <a:ea typeface="Questrial"/>
                <a:cs typeface="Questrial"/>
                <a:sym typeface="Questrial"/>
              </a:rPr>
              <a:t>accept input data in the function</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Each parameter has a </a:t>
            </a:r>
            <a:r>
              <a:rPr b="0" i="0" lang="en-GB" sz="1500" u="none" cap="none" strike="noStrike">
                <a:solidFill>
                  <a:srgbClr val="21FFFE"/>
                </a:solidFill>
                <a:latin typeface="Questrial"/>
                <a:ea typeface="Questrial"/>
                <a:cs typeface="Questrial"/>
                <a:sym typeface="Questrial"/>
              </a:rPr>
              <a:t>name</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You can pass </a:t>
            </a:r>
            <a:r>
              <a:rPr b="0" i="0" lang="en-GB" sz="1500" u="none" cap="none" strike="noStrike">
                <a:solidFill>
                  <a:srgbClr val="21FFFE"/>
                </a:solidFill>
                <a:latin typeface="Questrial"/>
                <a:ea typeface="Questrial"/>
                <a:cs typeface="Questrial"/>
                <a:sym typeface="Questrial"/>
              </a:rPr>
              <a:t>zero</a:t>
            </a:r>
            <a:r>
              <a:rPr b="0" i="0" lang="en-GB" sz="1500" u="none" cap="none" strike="noStrike">
                <a:solidFill>
                  <a:schemeClr val="lt1"/>
                </a:solidFill>
                <a:latin typeface="Questrial"/>
                <a:ea typeface="Questrial"/>
                <a:cs typeface="Questrial"/>
                <a:sym typeface="Questrial"/>
              </a:rPr>
              <a:t> or </a:t>
            </a:r>
            <a:r>
              <a:rPr b="0" i="0" lang="en-GB" sz="1500" u="none" cap="none" strike="noStrike">
                <a:solidFill>
                  <a:srgbClr val="21FFFE"/>
                </a:solidFill>
                <a:latin typeface="Questrial"/>
                <a:ea typeface="Questrial"/>
                <a:cs typeface="Questrial"/>
                <a:sym typeface="Questrial"/>
              </a:rPr>
              <a:t>several</a:t>
            </a:r>
            <a:r>
              <a:rPr b="0" i="0" lang="en-GB" sz="1500" u="none" cap="none" strike="noStrike">
                <a:solidFill>
                  <a:schemeClr val="lt1"/>
                </a:solidFill>
                <a:latin typeface="Questrial"/>
                <a:ea typeface="Questrial"/>
                <a:cs typeface="Questrial"/>
                <a:sym typeface="Questrial"/>
              </a:rPr>
              <a:t> input values</a:t>
            </a:r>
            <a:endParaRPr/>
          </a:p>
          <a:p>
            <a:pPr indent="-171450" lvl="1" marL="514350" marR="0" rtl="0" algn="l">
              <a:lnSpc>
                <a:spcPct val="100000"/>
              </a:lnSpc>
              <a:spcBef>
                <a:spcPts val="375"/>
              </a:spcBef>
              <a:spcAft>
                <a:spcPts val="0"/>
              </a:spcAft>
              <a:buClr>
                <a:srgbClr val="21FFFE"/>
              </a:buClr>
              <a:buSzPts val="1875"/>
              <a:buFont typeface="Arial"/>
              <a:buChar char="•"/>
            </a:pPr>
            <a:r>
              <a:rPr b="0" i="0" lang="en-GB" sz="1500" u="none" cap="none" strike="noStrike">
                <a:solidFill>
                  <a:srgbClr val="21FFFE"/>
                </a:solidFill>
                <a:latin typeface="Questrial"/>
                <a:ea typeface="Questrial"/>
                <a:cs typeface="Questrial"/>
                <a:sym typeface="Questrial"/>
              </a:rPr>
              <a:t>Parameters</a:t>
            </a:r>
            <a:r>
              <a:rPr b="0" i="0" lang="en-GB" sz="1500" u="none" cap="none" strike="noStrike">
                <a:solidFill>
                  <a:schemeClr val="lt1"/>
                </a:solidFill>
                <a:latin typeface="Questrial"/>
                <a:ea typeface="Questrial"/>
                <a:cs typeface="Questrial"/>
                <a:sym typeface="Questrial"/>
              </a:rPr>
              <a:t> are assigned to particular </a:t>
            </a:r>
            <a:r>
              <a:rPr b="0" i="0" lang="en-GB" sz="1500" u="none" cap="none" strike="noStrike">
                <a:solidFill>
                  <a:srgbClr val="21FFFE"/>
                </a:solidFill>
                <a:latin typeface="Questrial"/>
                <a:ea typeface="Questrial"/>
                <a:cs typeface="Questrial"/>
                <a:sym typeface="Questrial"/>
              </a:rPr>
              <a:t>values</a:t>
            </a:r>
            <a:r>
              <a:rPr b="0" i="0" lang="en-GB" sz="1500" u="none" cap="none" strike="noStrike">
                <a:solidFill>
                  <a:schemeClr val="lt1"/>
                </a:solidFill>
                <a:latin typeface="Questrial"/>
                <a:ea typeface="Questrial"/>
                <a:cs typeface="Questrial"/>
                <a:sym typeface="Questrial"/>
              </a:rPr>
              <a:t> (called "</a:t>
            </a:r>
            <a:r>
              <a:rPr b="0" i="0" lang="en-GB" sz="1500" u="none" cap="none" strike="noStrike">
                <a:solidFill>
                  <a:srgbClr val="21FFFE"/>
                </a:solidFill>
                <a:latin typeface="Questrial"/>
                <a:ea typeface="Questrial"/>
                <a:cs typeface="Questrial"/>
                <a:sym typeface="Questrial"/>
              </a:rPr>
              <a:t>arguments</a:t>
            </a:r>
            <a:r>
              <a:rPr b="0" i="0" lang="en-GB" sz="1500" u="none" cap="none" strike="noStrike">
                <a:solidFill>
                  <a:schemeClr val="lt1"/>
                </a:solidFill>
                <a:latin typeface="Questrial"/>
                <a:ea typeface="Questrial"/>
                <a:cs typeface="Questrial"/>
                <a:sym typeface="Questrial"/>
              </a:rPr>
              <a:t>") when the function is </a:t>
            </a:r>
            <a:r>
              <a:rPr b="0" i="0" lang="en-GB" sz="1500" u="none" cap="none" strike="noStrike">
                <a:solidFill>
                  <a:srgbClr val="21FFFE"/>
                </a:solidFill>
                <a:latin typeface="Questrial"/>
                <a:ea typeface="Questrial"/>
                <a:cs typeface="Questrial"/>
                <a:sym typeface="Questrial"/>
              </a:rPr>
              <a:t>called</a:t>
            </a:r>
            <a:endParaRPr/>
          </a:p>
          <a:p>
            <a:pPr indent="-171450" lvl="0" marL="171450" marR="0" rtl="0" algn="l">
              <a:lnSpc>
                <a:spcPct val="10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Parameters can change the function behavior</a:t>
            </a:r>
            <a:endParaRPr/>
          </a:p>
          <a:p>
            <a:pPr indent="-171450" lvl="1" marL="514350" marR="0" rtl="0" algn="l">
              <a:lnSpc>
                <a:spcPct val="10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Depending on the passed values</a:t>
            </a:r>
            <a:endParaRPr b="0" i="0" sz="1500" u="none" cap="none" strike="noStrike">
              <a:solidFill>
                <a:schemeClr val="lt1"/>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DEFINING AND USING FUNCTION PARAMETERS</a:t>
            </a:r>
            <a:endParaRPr b="0" i="0" sz="2700" u="none" cap="none" strike="noStrike">
              <a:solidFill>
                <a:schemeClr val="lt1"/>
              </a:solidFill>
              <a:latin typeface="Questrial"/>
              <a:ea typeface="Questrial"/>
              <a:cs typeface="Questrial"/>
              <a:sym typeface="Questrial"/>
            </a:endParaRPr>
          </a:p>
        </p:txBody>
      </p:sp>
      <p:sp>
        <p:nvSpPr>
          <p:cNvPr id="234" name="Google Shape;234;p25"/>
          <p:cNvSpPr txBox="1"/>
          <p:nvPr>
            <p:ph idx="1" type="body"/>
          </p:nvPr>
        </p:nvSpPr>
        <p:spPr>
          <a:xfrm>
            <a:off x="1297500" y="1373600"/>
            <a:ext cx="7038900" cy="31053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Function’s behavior depends on its </a:t>
            </a:r>
            <a:r>
              <a:rPr b="0" i="0" lang="en-GB" sz="1800" u="none" cap="none" strike="noStrike">
                <a:solidFill>
                  <a:srgbClr val="21FFFE"/>
                </a:solidFill>
                <a:latin typeface="Questrial"/>
                <a:ea typeface="Questrial"/>
                <a:cs typeface="Questrial"/>
                <a:sym typeface="Questrial"/>
              </a:rPr>
              <a:t>parameters </a:t>
            </a:r>
            <a:endParaRPr/>
          </a:p>
          <a:p>
            <a:pPr indent="-171450" lvl="0" marL="171450" marR="0" rtl="0" algn="l">
              <a:lnSpc>
                <a:spcPct val="12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Parameters can be of any type</a:t>
            </a:r>
            <a:endParaRPr/>
          </a:p>
          <a:p>
            <a:pPr indent="-171450" lvl="1" marL="514350" marR="0" rtl="0" algn="l">
              <a:lnSpc>
                <a:spcPct val="120000"/>
              </a:lnSpc>
              <a:spcBef>
                <a:spcPts val="375"/>
              </a:spcBef>
              <a:spcAft>
                <a:spcPts val="0"/>
              </a:spcAft>
              <a:buClr>
                <a:srgbClr val="21FFFE"/>
              </a:buClr>
              <a:buSzPts val="2625"/>
              <a:buFont typeface="Arial"/>
              <a:buChar char="•"/>
            </a:pPr>
            <a:r>
              <a:rPr b="1" i="0" lang="en-GB" sz="2100" u="none" cap="none" strike="noStrike">
                <a:solidFill>
                  <a:srgbClr val="21FFFE"/>
                </a:solidFill>
                <a:latin typeface="Consolas"/>
                <a:ea typeface="Consolas"/>
                <a:cs typeface="Consolas"/>
                <a:sym typeface="Consolas"/>
              </a:rPr>
              <a:t>number</a:t>
            </a:r>
            <a:r>
              <a:rPr b="0" i="0" lang="en-GB" sz="2100" u="none" cap="none" strike="noStrike">
                <a:solidFill>
                  <a:schemeClr val="lt1"/>
                </a:solidFill>
                <a:latin typeface="Questrial"/>
                <a:ea typeface="Questrial"/>
                <a:cs typeface="Questrial"/>
                <a:sym typeface="Questrial"/>
              </a:rPr>
              <a:t>, </a:t>
            </a:r>
            <a:r>
              <a:rPr b="1" i="0" lang="en-GB" sz="2100" u="none" cap="none" strike="noStrike">
                <a:solidFill>
                  <a:srgbClr val="21FFFE"/>
                </a:solidFill>
                <a:latin typeface="Consolas"/>
                <a:ea typeface="Consolas"/>
                <a:cs typeface="Consolas"/>
                <a:sym typeface="Consolas"/>
              </a:rPr>
              <a:t>string</a:t>
            </a:r>
            <a:r>
              <a:rPr b="0" i="0" lang="en-GB" sz="2100" u="none" cap="none" strike="noStrike">
                <a:solidFill>
                  <a:schemeClr val="lt1"/>
                </a:solidFill>
                <a:latin typeface="Questrial"/>
                <a:ea typeface="Questrial"/>
                <a:cs typeface="Questrial"/>
                <a:sym typeface="Questrial"/>
              </a:rPr>
              <a:t>, </a:t>
            </a:r>
            <a:r>
              <a:rPr b="1" i="0" lang="en-GB" sz="2100" u="none" cap="none" strike="noStrike">
                <a:solidFill>
                  <a:srgbClr val="21FFFE"/>
                </a:solidFill>
                <a:latin typeface="Consolas"/>
                <a:ea typeface="Consolas"/>
                <a:cs typeface="Consolas"/>
                <a:sym typeface="Consolas"/>
              </a:rPr>
              <a:t>object</a:t>
            </a:r>
            <a:r>
              <a:rPr b="0" i="0" lang="en-GB" sz="2100" u="none" cap="none" strike="noStrike">
                <a:solidFill>
                  <a:schemeClr val="lt1"/>
                </a:solidFill>
                <a:latin typeface="Questrial"/>
                <a:ea typeface="Questrial"/>
                <a:cs typeface="Questrial"/>
                <a:sym typeface="Questrial"/>
              </a:rPr>
              <a:t>, </a:t>
            </a:r>
            <a:r>
              <a:rPr b="1" i="0" lang="en-GB" sz="2100" u="none" cap="none" strike="noStrike">
                <a:solidFill>
                  <a:srgbClr val="21FFFE"/>
                </a:solidFill>
                <a:latin typeface="Consolas"/>
                <a:ea typeface="Consolas"/>
                <a:cs typeface="Consolas"/>
                <a:sym typeface="Consolas"/>
              </a:rPr>
              <a:t>array</a:t>
            </a:r>
            <a:r>
              <a:rPr b="0" i="0" lang="en-GB" sz="2100" u="none" cap="none" strike="noStrike">
                <a:solidFill>
                  <a:schemeClr val="lt1"/>
                </a:solidFill>
                <a:latin typeface="Questrial"/>
                <a:ea typeface="Questrial"/>
                <a:cs typeface="Questrial"/>
                <a:sym typeface="Questrial"/>
              </a:rPr>
              <a:t>, etc.</a:t>
            </a:r>
            <a:endParaRPr/>
          </a:p>
          <a:p>
            <a:pPr indent="-171450" lvl="1" marL="514350" marR="0" rtl="0" algn="l">
              <a:lnSpc>
                <a:spcPct val="120000"/>
              </a:lnSpc>
              <a:spcBef>
                <a:spcPts val="375"/>
              </a:spcBef>
              <a:spcAft>
                <a:spcPts val="1600"/>
              </a:spcAft>
              <a:buClr>
                <a:schemeClr val="lt1"/>
              </a:buClr>
              <a:buSzPts val="2625"/>
              <a:buFont typeface="Arial"/>
              <a:buChar char="•"/>
            </a:pPr>
            <a:r>
              <a:rPr b="0" i="0" lang="en-GB" sz="2100" u="none" cap="none" strike="noStrike">
                <a:solidFill>
                  <a:schemeClr val="lt1"/>
                </a:solidFill>
                <a:latin typeface="Questrial"/>
                <a:ea typeface="Questrial"/>
                <a:cs typeface="Questrial"/>
                <a:sym typeface="Questrial"/>
              </a:rPr>
              <a:t>Even </a:t>
            </a:r>
            <a:r>
              <a:rPr b="1" i="0" lang="en-GB" sz="2100" u="none" cap="none" strike="noStrike">
                <a:solidFill>
                  <a:srgbClr val="21FFFE"/>
                </a:solidFill>
                <a:latin typeface="Consolas"/>
                <a:ea typeface="Consolas"/>
                <a:cs typeface="Consolas"/>
                <a:sym typeface="Consolas"/>
              </a:rPr>
              <a:t>function</a:t>
            </a:r>
            <a:endParaRPr/>
          </a:p>
        </p:txBody>
      </p:sp>
      <p:sp>
        <p:nvSpPr>
          <p:cNvPr id="235" name="Google Shape;235;p25"/>
          <p:cNvSpPr/>
          <p:nvPr/>
        </p:nvSpPr>
        <p:spPr>
          <a:xfrm>
            <a:off x="1297510" y="3365971"/>
            <a:ext cx="6229500" cy="15696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FBEEC9"/>
                </a:solidFill>
                <a:latin typeface="Consolas"/>
                <a:ea typeface="Consolas"/>
                <a:cs typeface="Consolas"/>
                <a:sym typeface="Consolas"/>
              </a:rPr>
              <a:t>function printMax(number1, number2)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var max = number1;</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if (number2 &gt; number1)</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max = number2;</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console.log('Maximal number: ' + max);</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CALLING FUNCTIONS WITH PARAMETERS</a:t>
            </a:r>
            <a:endParaRPr b="0" i="0" sz="2700" u="none" cap="none" strike="noStrike">
              <a:solidFill>
                <a:schemeClr val="lt1"/>
              </a:solidFill>
              <a:latin typeface="Questrial"/>
              <a:ea typeface="Questrial"/>
              <a:cs typeface="Questrial"/>
              <a:sym typeface="Questrial"/>
            </a:endParaRPr>
          </a:p>
        </p:txBody>
      </p:sp>
      <p:sp>
        <p:nvSpPr>
          <p:cNvPr id="241" name="Google Shape;241;p26"/>
          <p:cNvSpPr txBox="1"/>
          <p:nvPr>
            <p:ph idx="1" type="body"/>
          </p:nvPr>
        </p:nvSpPr>
        <p:spPr>
          <a:xfrm>
            <a:off x="1297500" y="1184200"/>
            <a:ext cx="7038900" cy="3294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To </a:t>
            </a:r>
            <a:r>
              <a:rPr b="0" i="0" lang="en-GB" sz="1800" u="none" cap="none" strike="noStrike">
                <a:solidFill>
                  <a:srgbClr val="21FFFE"/>
                </a:solidFill>
                <a:latin typeface="Questrial"/>
                <a:ea typeface="Questrial"/>
                <a:cs typeface="Questrial"/>
                <a:sym typeface="Questrial"/>
              </a:rPr>
              <a:t>call a function </a:t>
            </a:r>
            <a:r>
              <a:rPr b="0" i="0" lang="en-GB" sz="1800" u="none" cap="none" strike="noStrike">
                <a:solidFill>
                  <a:schemeClr val="lt1"/>
                </a:solidFill>
                <a:latin typeface="Questrial"/>
                <a:ea typeface="Questrial"/>
                <a:cs typeface="Questrial"/>
                <a:sym typeface="Questrial"/>
              </a:rPr>
              <a:t>and pass values to its parameters:</a:t>
            </a:r>
            <a:endParaRPr/>
          </a:p>
          <a:p>
            <a:pPr indent="-171450" lvl="1" marL="514350" marR="0" rtl="0" algn="l">
              <a:lnSpc>
                <a:spcPct val="18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Use the function’s name</a:t>
            </a:r>
            <a:endParaRPr/>
          </a:p>
          <a:p>
            <a:pPr indent="-171450" lvl="1" marL="514350" marR="0" rtl="0" algn="l">
              <a:lnSpc>
                <a:spcPct val="18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Followed by a list of expressions for each parameter</a:t>
            </a:r>
            <a:endParaRPr/>
          </a:p>
          <a:p>
            <a:pPr indent="-171450" lvl="0" marL="171450" marR="0" rtl="0" algn="l">
              <a:lnSpc>
                <a:spcPct val="15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Examples:</a:t>
            </a:r>
            <a:endParaRPr b="0" i="0" sz="1800" u="none" cap="none" strike="noStrike">
              <a:solidFill>
                <a:schemeClr val="lt1"/>
              </a:solidFill>
              <a:latin typeface="Questrial"/>
              <a:ea typeface="Questrial"/>
              <a:cs typeface="Questrial"/>
              <a:sym typeface="Questrial"/>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242" name="Google Shape;242;p26"/>
          <p:cNvSpPr/>
          <p:nvPr/>
        </p:nvSpPr>
        <p:spPr>
          <a:xfrm>
            <a:off x="1297501" y="3442025"/>
            <a:ext cx="7159500" cy="14388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FBEEC9"/>
                </a:solidFill>
                <a:latin typeface="Consolas"/>
                <a:ea typeface="Consolas"/>
                <a:cs typeface="Consolas"/>
                <a:sym typeface="Consolas"/>
              </a:rPr>
              <a:t>printMax(-5, -10);</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printMax(a + b, c);</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printMax(2 + 3, 10);</a:t>
            </a:r>
            <a:endParaRPr/>
          </a:p>
          <a:p>
            <a:pPr indent="0" lvl="0" marL="0" marR="0" rtl="0" algn="l">
              <a:spcBef>
                <a:spcPts val="900"/>
              </a:spcBef>
              <a:spcAft>
                <a:spcPts val="0"/>
              </a:spcAft>
              <a:buNone/>
            </a:pPr>
            <a:r>
              <a:rPr b="1" lang="en-GB" sz="1600">
                <a:solidFill>
                  <a:srgbClr val="FBEEC9"/>
                </a:solidFill>
                <a:latin typeface="Consolas"/>
                <a:ea typeface="Consolas"/>
                <a:cs typeface="Consolas"/>
                <a:sym typeface="Consolas"/>
              </a:rPr>
              <a:t>printMax(100, 200);</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printMax(oldQuantity * 1.5, quantity *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PRINTING A TRIANGLE – EXAMPLE</a:t>
            </a:r>
            <a:endParaRPr b="0" i="0" sz="2700" u="none" cap="none" strike="noStrike">
              <a:solidFill>
                <a:schemeClr val="lt1"/>
              </a:solidFill>
              <a:latin typeface="Questrial"/>
              <a:ea typeface="Questrial"/>
              <a:cs typeface="Questrial"/>
              <a:sym typeface="Questrial"/>
            </a:endParaRPr>
          </a:p>
        </p:txBody>
      </p:sp>
      <p:sp>
        <p:nvSpPr>
          <p:cNvPr id="248" name="Google Shape;248;p27"/>
          <p:cNvSpPr txBox="1"/>
          <p:nvPr>
            <p:ph idx="1" type="body"/>
          </p:nvPr>
        </p:nvSpPr>
        <p:spPr>
          <a:xfrm>
            <a:off x="1297500" y="1307850"/>
            <a:ext cx="7038900" cy="3554400"/>
          </a:xfrm>
          <a:prstGeom prst="rect">
            <a:avLst/>
          </a:prstGeom>
          <a:noFill/>
          <a:ln>
            <a:noFill/>
          </a:ln>
        </p:spPr>
        <p:txBody>
          <a:bodyPr anchorCtr="0" anchor="t" bIns="45700" lIns="91425" spcFirstLastPara="1" rIns="91425" wrap="square" tIns="45700">
            <a:noAutofit/>
          </a:bodyPr>
          <a:lstStyle/>
          <a:p>
            <a:pPr indent="-152399" lvl="0" marL="171450" marR="0" rtl="0" algn="l">
              <a:lnSpc>
                <a:spcPct val="100000"/>
              </a:lnSpc>
              <a:spcBef>
                <a:spcPts val="0"/>
              </a:spcBef>
              <a:spcAft>
                <a:spcPts val="0"/>
              </a:spcAft>
              <a:buClr>
                <a:schemeClr val="lt1"/>
              </a:buClr>
              <a:buSzPts val="1781"/>
              <a:buFont typeface="Arial"/>
              <a:buChar char="•"/>
            </a:pPr>
            <a:r>
              <a:rPr b="0" i="0" lang="en-GB" sz="1365" u="none" cap="none" strike="noStrike">
                <a:solidFill>
                  <a:schemeClr val="lt1"/>
                </a:solidFill>
                <a:latin typeface="Questrial"/>
                <a:ea typeface="Questrial"/>
                <a:cs typeface="Questrial"/>
                <a:sym typeface="Questrial"/>
              </a:rPr>
              <a:t>Creating a program for printing triangles as shown below:</a:t>
            </a:r>
            <a:r>
              <a:rPr b="0" i="0" lang="en-GB" sz="1365" u="none" cap="none" strike="noStrike">
                <a:solidFill>
                  <a:schemeClr val="lt1"/>
                </a:solidFill>
                <a:latin typeface="Consolas"/>
                <a:ea typeface="Consolas"/>
                <a:cs typeface="Consolas"/>
                <a:sym typeface="Consolas"/>
              </a:rPr>
              <a:t>	</a:t>
            </a:r>
            <a:endParaRPr sz="1000"/>
          </a:p>
          <a:p>
            <a:pPr indent="-278606" lvl="2" marL="857250" marR="0" rtl="0" algn="l">
              <a:lnSpc>
                <a:spcPct val="135135"/>
              </a:lnSpc>
              <a:spcBef>
                <a:spcPts val="135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a:t>
            </a:r>
            <a:endParaRPr sz="800"/>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1 2	</a:t>
            </a:r>
            <a:endParaRPr sz="800"/>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1 2 3</a:t>
            </a:r>
            <a:endParaRPr b="0" i="0" sz="1365" u="none" cap="none" strike="noStrike">
              <a:solidFill>
                <a:schemeClr val="lt1"/>
              </a:solidFill>
              <a:latin typeface="Consolas"/>
              <a:ea typeface="Consolas"/>
              <a:cs typeface="Consolas"/>
              <a:sym typeface="Consolas"/>
            </a:endParaRPr>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1 2 3 4</a:t>
            </a:r>
            <a:endParaRPr b="0" i="0" sz="1365" u="none" cap="none" strike="noStrike">
              <a:solidFill>
                <a:schemeClr val="lt1"/>
              </a:solidFill>
              <a:latin typeface="Consolas"/>
              <a:ea typeface="Consolas"/>
              <a:cs typeface="Consolas"/>
              <a:sym typeface="Consolas"/>
            </a:endParaRPr>
          </a:p>
          <a:p>
            <a:pPr indent="-278606" lvl="2" marL="857250" marR="0" rtl="0" algn="l">
              <a:lnSpc>
                <a:spcPct val="135135"/>
              </a:lnSpc>
              <a:spcBef>
                <a:spcPts val="0"/>
              </a:spcBef>
              <a:spcAft>
                <a:spcPts val="0"/>
              </a:spcAft>
              <a:buClr>
                <a:schemeClr val="lt1"/>
              </a:buClr>
              <a:buSzPts val="2081"/>
              <a:buFont typeface="Arial"/>
              <a:buNone/>
            </a:pPr>
            <a:r>
              <a:rPr lang="en-GB" sz="1365">
                <a:latin typeface="Consolas"/>
                <a:ea typeface="Consolas"/>
                <a:cs typeface="Consolas"/>
                <a:sym typeface="Consolas"/>
              </a:rPr>
              <a:t>   	</a:t>
            </a:r>
            <a:r>
              <a:rPr b="0" i="0" lang="en-GB" sz="1365" u="none" cap="none" strike="noStrike">
                <a:solidFill>
                  <a:schemeClr val="lt1"/>
                </a:solidFill>
                <a:latin typeface="Consolas"/>
                <a:ea typeface="Consolas"/>
                <a:cs typeface="Consolas"/>
                <a:sym typeface="Consolas"/>
              </a:rPr>
              <a:t>1 2 3 4 5</a:t>
            </a:r>
            <a:endParaRPr b="0" i="0" sz="1365" u="none" cap="none" strike="noStrike">
              <a:solidFill>
                <a:schemeClr val="lt1"/>
              </a:solidFill>
              <a:latin typeface="Consolas"/>
              <a:ea typeface="Consolas"/>
              <a:cs typeface="Consolas"/>
              <a:sym typeface="Consolas"/>
            </a:endParaRPr>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1 2 3 4</a:t>
            </a:r>
            <a:endParaRPr b="0" i="0" sz="1365" u="none" cap="none" strike="noStrike">
              <a:solidFill>
                <a:schemeClr val="lt1"/>
              </a:solidFill>
              <a:latin typeface="Consolas"/>
              <a:ea typeface="Consolas"/>
              <a:cs typeface="Consolas"/>
              <a:sym typeface="Consolas"/>
            </a:endParaRPr>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1 2 3</a:t>
            </a:r>
            <a:endParaRPr b="0" i="0" sz="1365" u="none" cap="none" strike="noStrike">
              <a:solidFill>
                <a:schemeClr val="lt1"/>
              </a:solidFill>
              <a:latin typeface="Consolas"/>
              <a:ea typeface="Consolas"/>
              <a:cs typeface="Consolas"/>
              <a:sym typeface="Consolas"/>
            </a:endParaRPr>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1 2</a:t>
            </a:r>
            <a:endParaRPr sz="800"/>
          </a:p>
          <a:p>
            <a:pPr indent="-278606" lvl="2" marL="857250" marR="0" rtl="0" algn="l">
              <a:lnSpc>
                <a:spcPct val="135135"/>
              </a:lnSpc>
              <a:spcBef>
                <a:spcPts val="0"/>
              </a:spcBef>
              <a:spcAft>
                <a:spcPts val="0"/>
              </a:spcAft>
              <a:buClr>
                <a:schemeClr val="lt1"/>
              </a:buClr>
              <a:buSzPts val="2081"/>
              <a:buFont typeface="Arial"/>
              <a:buNone/>
            </a:pPr>
            <a:r>
              <a:rPr b="0" i="0" lang="en-GB" sz="1365" u="none" cap="none" strike="noStrike">
                <a:solidFill>
                  <a:schemeClr val="lt1"/>
                </a:solidFill>
                <a:latin typeface="Consolas"/>
                <a:ea typeface="Consolas"/>
                <a:cs typeface="Consolas"/>
                <a:sym typeface="Consolas"/>
              </a:rPr>
              <a:t>		1 </a:t>
            </a:r>
            <a:endParaRPr b="0" i="0" sz="1365" u="none" cap="none" strike="noStrike">
              <a:solidFill>
                <a:schemeClr val="lt1"/>
              </a:solidFill>
              <a:latin typeface="Consolas"/>
              <a:ea typeface="Consolas"/>
              <a:cs typeface="Consolas"/>
              <a:sym typeface="Consolas"/>
            </a:endParaRPr>
          </a:p>
          <a:p>
            <a:pPr indent="-39289" lvl="0" marL="171450" marR="0" rtl="0" algn="l">
              <a:lnSpc>
                <a:spcPct val="100000"/>
              </a:lnSpc>
              <a:spcBef>
                <a:spcPts val="750"/>
              </a:spcBef>
              <a:spcAft>
                <a:spcPts val="1600"/>
              </a:spcAft>
              <a:buClr>
                <a:schemeClr val="lt1"/>
              </a:buClr>
              <a:buSzPts val="2081"/>
              <a:buFont typeface="Arial"/>
              <a:buNone/>
            </a:pPr>
            <a:r>
              <a:t/>
            </a:r>
            <a:endParaRPr b="0" i="0" sz="1365" u="none" cap="none" strike="noStrike">
              <a:solidFill>
                <a:schemeClr val="lt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PRINTING A TRIANGLE – SOURCE CODE</a:t>
            </a:r>
            <a:endParaRPr b="0" i="0" sz="2700" u="none" cap="none" strike="noStrike">
              <a:solidFill>
                <a:schemeClr val="lt1"/>
              </a:solidFill>
              <a:latin typeface="Questrial"/>
              <a:ea typeface="Questrial"/>
              <a:cs typeface="Questrial"/>
              <a:sym typeface="Questrial"/>
            </a:endParaRPr>
          </a:p>
        </p:txBody>
      </p:sp>
      <p:sp>
        <p:nvSpPr>
          <p:cNvPr id="254" name="Google Shape;254;p28"/>
          <p:cNvSpPr txBox="1"/>
          <p:nvPr>
            <p:ph idx="1" type="body"/>
          </p:nvPr>
        </p:nvSpPr>
        <p:spPr>
          <a:xfrm>
            <a:off x="1297500" y="1214100"/>
            <a:ext cx="7038900" cy="38427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var n = 5;</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for (var line = 1; line &lt;= n; line++)</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printLine(1, line);</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for (line = n-1; line &gt;= 1; line--)</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printLine(1, line);</a:t>
            </a:r>
            <a:endParaRPr/>
          </a:p>
          <a:p>
            <a:pPr indent="0" lvl="0" marL="0" marR="0" rtl="0" algn="l">
              <a:lnSpc>
                <a:spcPct val="100000"/>
              </a:lnSpc>
              <a:spcBef>
                <a:spcPts val="0"/>
              </a:spcBef>
              <a:spcAft>
                <a:spcPts val="0"/>
              </a:spcAft>
              <a:buClr>
                <a:srgbClr val="BFD8EA"/>
              </a:buClr>
              <a:buSzPts val="1313"/>
              <a:buFont typeface="Arial"/>
              <a:buNone/>
            </a:pPr>
            <a:r>
              <a:t/>
            </a:r>
            <a:endParaRPr b="1" i="0" sz="1875" u="none" cap="none" strike="noStrike">
              <a:solidFill>
                <a:srgbClr val="5BFFFE"/>
              </a:solidFill>
              <a:latin typeface="Consolas"/>
              <a:ea typeface="Consolas"/>
              <a:cs typeface="Consolas"/>
              <a:sym typeface="Consolas"/>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function printLine(start, end) {</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var line = '';</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for (var i = start; i &lt;= end; i++){</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line += ' ' + i;</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   console.log(line);</a:t>
            </a:r>
            <a:endParaRPr/>
          </a:p>
          <a:p>
            <a:pPr indent="0" lvl="0" marL="0" marR="0" rtl="0" algn="l">
              <a:lnSpc>
                <a:spcPct val="100000"/>
              </a:lnSpc>
              <a:spcBef>
                <a:spcPts val="0"/>
              </a:spcBef>
              <a:spcAft>
                <a:spcPts val="0"/>
              </a:spcAft>
              <a:buClr>
                <a:srgbClr val="BFD8EA"/>
              </a:buClr>
              <a:buSzPts val="1313"/>
              <a:buFont typeface="Arial"/>
              <a:buNone/>
            </a:pPr>
            <a:r>
              <a:rPr b="1" i="0" lang="en-GB" sz="1875" u="none" cap="none" strike="noStrike">
                <a:solidFill>
                  <a:srgbClr val="5BFFFE"/>
                </a:solidFill>
                <a:latin typeface="Consolas"/>
                <a:ea typeface="Consolas"/>
                <a:cs typeface="Consolas"/>
                <a:sym typeface="Consolas"/>
              </a:rPr>
              <a:t>};</a:t>
            </a:r>
            <a:endParaRPr/>
          </a:p>
        </p:txBody>
      </p:sp>
      <p:sp>
        <p:nvSpPr>
          <p:cNvPr id="255" name="Google Shape;255;p28"/>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ctrTitle"/>
          </p:nvPr>
        </p:nvSpPr>
        <p:spPr>
          <a:xfrm>
            <a:off x="3050226" y="1929800"/>
            <a:ext cx="48537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THE ARGUMENTS OBJECT</a:t>
            </a:r>
            <a:endParaRPr b="0" i="0" sz="3600" u="none" cap="none" strike="noStrike">
              <a:solidFill>
                <a:schemeClr val="lt1"/>
              </a:solidFill>
              <a:latin typeface="Questrial"/>
              <a:ea typeface="Questrial"/>
              <a:cs typeface="Questrial"/>
              <a:sym typeface="Questrial"/>
            </a:endParaRPr>
          </a:p>
        </p:txBody>
      </p:sp>
      <p:sp>
        <p:nvSpPr>
          <p:cNvPr id="264" name="Google Shape;264;p29"/>
          <p:cNvSpPr txBox="1"/>
          <p:nvPr>
            <p:ph idx="1" type="subTitle"/>
          </p:nvPr>
        </p:nvSpPr>
        <p:spPr>
          <a:xfrm>
            <a:off x="3050276" y="2588425"/>
            <a:ext cx="4853700" cy="516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PROCESSING FUNCTION ARGUMENTS</a:t>
            </a:r>
            <a:endParaRPr b="0" i="0" sz="1500" u="none" cap="none" strike="noStrike">
              <a:solidFill>
                <a:schemeClr val="lt2"/>
              </a:solidFill>
              <a:latin typeface="Questrial"/>
              <a:ea typeface="Questrial"/>
              <a:cs typeface="Questrial"/>
              <a:sym typeface="Quest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ARGUMENTS OBJECT</a:t>
            </a:r>
            <a:endParaRPr b="0" i="0" sz="2700" u="none" cap="none" strike="noStrike">
              <a:solidFill>
                <a:schemeClr val="lt1"/>
              </a:solidFill>
              <a:latin typeface="Questrial"/>
              <a:ea typeface="Questrial"/>
              <a:cs typeface="Questrial"/>
              <a:sym typeface="Questrial"/>
            </a:endParaRPr>
          </a:p>
        </p:txBody>
      </p:sp>
      <p:sp>
        <p:nvSpPr>
          <p:cNvPr id="270" name="Google Shape;270;p30"/>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Every function have a special object called </a:t>
            </a:r>
            <a:r>
              <a:rPr b="1" i="0" lang="en-GB" sz="1800" u="none" cap="none" strike="noStrike">
                <a:solidFill>
                  <a:srgbClr val="21FFFE"/>
                </a:solidFill>
                <a:latin typeface="Consolas"/>
                <a:ea typeface="Consolas"/>
                <a:cs typeface="Consolas"/>
                <a:sym typeface="Consolas"/>
              </a:rPr>
              <a:t>arguments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Holds the arguments passed to it</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No need to be explicitly declared and exists in every JS function</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271" name="Google Shape;271;p30"/>
          <p:cNvSpPr/>
          <p:nvPr/>
        </p:nvSpPr>
        <p:spPr>
          <a:xfrm>
            <a:off x="1297501" y="2845550"/>
            <a:ext cx="7273800" cy="20544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FBEEC9"/>
                </a:solidFill>
                <a:latin typeface="Consolas"/>
                <a:ea typeface="Consolas"/>
                <a:cs typeface="Consolas"/>
                <a:sym typeface="Consolas"/>
              </a:rPr>
              <a:t>function printArguments() {</a:t>
            </a:r>
            <a:endParaRPr/>
          </a:p>
          <a:p>
            <a:pPr indent="0" lvl="0" marL="0" marR="0" rtl="0" algn="l">
              <a:spcBef>
                <a:spcPts val="0"/>
              </a:spcBef>
              <a:spcAft>
                <a:spcPts val="0"/>
              </a:spcAft>
              <a:buNone/>
            </a:pPr>
            <a:r>
              <a:rPr b="1" lang="en-GB" sz="2000">
                <a:solidFill>
                  <a:srgbClr val="FBEEC9"/>
                </a:solidFill>
                <a:latin typeface="Consolas"/>
                <a:ea typeface="Consolas"/>
                <a:cs typeface="Consolas"/>
                <a:sym typeface="Consolas"/>
              </a:rPr>
              <a:t>  for (var i in </a:t>
            </a:r>
            <a:r>
              <a:rPr b="1" lang="en-GB" sz="2000">
                <a:solidFill>
                  <a:srgbClr val="21FFFE"/>
                </a:solidFill>
                <a:latin typeface="Consolas"/>
                <a:ea typeface="Consolas"/>
                <a:cs typeface="Consolas"/>
                <a:sym typeface="Consolas"/>
              </a:rPr>
              <a:t>arguments</a:t>
            </a:r>
            <a:r>
              <a:rPr b="1" lang="en-GB" sz="200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2000">
                <a:solidFill>
                  <a:srgbClr val="FBEEC9"/>
                </a:solidFill>
                <a:latin typeface="Consolas"/>
                <a:ea typeface="Consolas"/>
                <a:cs typeface="Consolas"/>
                <a:sym typeface="Consolas"/>
              </a:rPr>
              <a:t>    console.log(</a:t>
            </a:r>
            <a:r>
              <a:rPr b="1" lang="en-GB" sz="2000">
                <a:solidFill>
                  <a:srgbClr val="21FFFE"/>
                </a:solidFill>
                <a:latin typeface="Consolas"/>
                <a:ea typeface="Consolas"/>
                <a:cs typeface="Consolas"/>
                <a:sym typeface="Consolas"/>
              </a:rPr>
              <a:t>arguments</a:t>
            </a:r>
            <a:r>
              <a:rPr b="1" lang="en-GB" sz="2000">
                <a:solidFill>
                  <a:srgbClr val="FBEEC9"/>
                </a:solidFill>
                <a:latin typeface="Consolas"/>
                <a:ea typeface="Consolas"/>
                <a:cs typeface="Consolas"/>
                <a:sym typeface="Consolas"/>
              </a:rPr>
              <a:t>[i]);</a:t>
            </a:r>
            <a:endParaRPr/>
          </a:p>
          <a:p>
            <a:pPr indent="0" lvl="0" marL="0" marR="0" rtl="0" algn="l">
              <a:spcBef>
                <a:spcPts val="0"/>
              </a:spcBef>
              <a:spcAft>
                <a:spcPts val="0"/>
              </a:spcAft>
              <a:buNone/>
            </a:pPr>
            <a:r>
              <a:rPr b="1" lang="en-GB" sz="200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2000">
                <a:solidFill>
                  <a:srgbClr val="FBEEC9"/>
                </a:solidFill>
                <a:latin typeface="Consolas"/>
                <a:ea typeface="Consolas"/>
                <a:cs typeface="Consolas"/>
                <a:sym typeface="Consolas"/>
              </a:rPr>
              <a:t>}</a:t>
            </a:r>
            <a:endParaRPr/>
          </a:p>
          <a:p>
            <a:pPr indent="0" lvl="0" marL="0" marR="0" rtl="0" algn="l">
              <a:spcBef>
                <a:spcPts val="900"/>
              </a:spcBef>
              <a:spcAft>
                <a:spcPts val="0"/>
              </a:spcAft>
              <a:buNone/>
            </a:pPr>
            <a:r>
              <a:rPr b="1" lang="en-GB" sz="2000">
                <a:solidFill>
                  <a:srgbClr val="FBEEC9"/>
                </a:solidFill>
                <a:latin typeface="Consolas"/>
                <a:ea typeface="Consolas"/>
                <a:cs typeface="Consolas"/>
                <a:sym typeface="Consolas"/>
              </a:rPr>
              <a:t>printArguments(1, 2, 3, 4); // 1, 2, 3, 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ctrTitle"/>
          </p:nvPr>
        </p:nvSpPr>
        <p:spPr>
          <a:xfrm>
            <a:off x="3020299" y="1893750"/>
            <a:ext cx="50778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RETURNING VALUES</a:t>
            </a:r>
            <a:endParaRPr b="0" i="0" sz="3600" u="none" cap="none" strike="noStrike">
              <a:solidFill>
                <a:schemeClr val="lt1"/>
              </a:solidFill>
              <a:latin typeface="Questrial"/>
              <a:ea typeface="Questrial"/>
              <a:cs typeface="Questrial"/>
              <a:sym typeface="Questrial"/>
            </a:endParaRPr>
          </a:p>
        </p:txBody>
      </p:sp>
      <p:sp>
        <p:nvSpPr>
          <p:cNvPr id="277" name="Google Shape;277;p31"/>
          <p:cNvSpPr txBox="1"/>
          <p:nvPr>
            <p:ph idx="1" type="subTitle"/>
          </p:nvPr>
        </p:nvSpPr>
        <p:spPr>
          <a:xfrm>
            <a:off x="3020249" y="2515700"/>
            <a:ext cx="5077800" cy="516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RETURNING RESULTS FROM A FUNCTION</a:t>
            </a:r>
            <a:endParaRPr b="0" i="0" sz="1500" u="none" cap="none" strike="noStrike">
              <a:solidFill>
                <a:schemeClr val="lt2"/>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DEFINING FUNCTIONS THAT RETURN A VALUE</a:t>
            </a:r>
            <a:endParaRPr b="0" i="0" sz="2700" u="none" cap="none" strike="noStrike">
              <a:solidFill>
                <a:schemeClr val="lt1"/>
              </a:solidFill>
              <a:latin typeface="Questrial"/>
              <a:ea typeface="Questrial"/>
              <a:cs typeface="Questrial"/>
              <a:sym typeface="Questrial"/>
            </a:endParaRPr>
          </a:p>
        </p:txBody>
      </p:sp>
      <p:sp>
        <p:nvSpPr>
          <p:cNvPr id="283" name="Google Shape;283;p32"/>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96837" lvl="0" marL="171450" marR="0" rtl="0" algn="l">
              <a:lnSpc>
                <a:spcPct val="100000"/>
              </a:lnSpc>
              <a:spcBef>
                <a:spcPts val="0"/>
              </a:spcBef>
              <a:spcAft>
                <a:spcPts val="0"/>
              </a:spcAft>
              <a:buClr>
                <a:schemeClr val="lt1"/>
              </a:buClr>
              <a:buSzPts val="2200"/>
              <a:buFont typeface="Arial"/>
              <a:buChar char="•"/>
            </a:pPr>
            <a:r>
              <a:rPr b="0" i="0" lang="en-GB" sz="2200" u="none" cap="none" strike="noStrike">
                <a:solidFill>
                  <a:schemeClr val="lt1"/>
                </a:solidFill>
                <a:latin typeface="Questrial"/>
                <a:ea typeface="Questrial"/>
                <a:cs typeface="Questrial"/>
                <a:sym typeface="Questrial"/>
              </a:rPr>
              <a:t>Functions can return any type of data</a:t>
            </a:r>
            <a:endParaRPr sz="2200"/>
          </a:p>
          <a:p>
            <a:pPr indent="-192087" lvl="1" marL="514350" marR="0" rtl="0" algn="l">
              <a:lnSpc>
                <a:spcPct val="100000"/>
              </a:lnSpc>
              <a:spcBef>
                <a:spcPts val="375"/>
              </a:spcBef>
              <a:spcAft>
                <a:spcPts val="0"/>
              </a:spcAft>
              <a:buClr>
                <a:schemeClr val="lt1"/>
              </a:buClr>
              <a:buSzPts val="2200"/>
              <a:buFont typeface="Arial"/>
              <a:buChar char="•"/>
            </a:pPr>
            <a:r>
              <a:rPr b="0" i="0" lang="en-GB" sz="2200" u="none" cap="none" strike="noStrike">
                <a:solidFill>
                  <a:schemeClr val="lt1"/>
                </a:solidFill>
                <a:latin typeface="Questrial"/>
                <a:ea typeface="Questrial"/>
                <a:cs typeface="Questrial"/>
                <a:sym typeface="Questrial"/>
              </a:rPr>
              <a:t>E.g. </a:t>
            </a:r>
            <a:r>
              <a:rPr b="1" i="0" lang="en-GB" sz="2200" u="none" cap="none" strike="noStrike">
                <a:solidFill>
                  <a:srgbClr val="21FFFE"/>
                </a:solidFill>
                <a:latin typeface="Consolas"/>
                <a:ea typeface="Consolas"/>
                <a:cs typeface="Consolas"/>
                <a:sym typeface="Consolas"/>
              </a:rPr>
              <a:t>number</a:t>
            </a:r>
            <a:r>
              <a:rPr b="0" i="0" lang="en-GB" sz="2200" u="none" cap="none" strike="noStrike">
                <a:solidFill>
                  <a:schemeClr val="lt1"/>
                </a:solidFill>
                <a:latin typeface="Questrial"/>
                <a:ea typeface="Questrial"/>
                <a:cs typeface="Questrial"/>
                <a:sym typeface="Questrial"/>
              </a:rPr>
              <a:t>, </a:t>
            </a:r>
            <a:r>
              <a:rPr b="1" i="0" lang="en-GB" sz="2200" u="none" cap="none" strike="noStrike">
                <a:solidFill>
                  <a:srgbClr val="21FFFE"/>
                </a:solidFill>
                <a:latin typeface="Consolas"/>
                <a:ea typeface="Consolas"/>
                <a:cs typeface="Consolas"/>
                <a:sym typeface="Consolas"/>
              </a:rPr>
              <a:t>string</a:t>
            </a:r>
            <a:r>
              <a:rPr b="0" i="0" lang="en-GB" sz="2200" u="none" cap="none" strike="noStrike">
                <a:solidFill>
                  <a:schemeClr val="lt1"/>
                </a:solidFill>
                <a:latin typeface="Questrial"/>
                <a:ea typeface="Questrial"/>
                <a:cs typeface="Questrial"/>
                <a:sym typeface="Questrial"/>
              </a:rPr>
              <a:t>, </a:t>
            </a:r>
            <a:r>
              <a:rPr b="1" i="0" lang="en-GB" sz="2200" u="none" cap="none" strike="noStrike">
                <a:solidFill>
                  <a:srgbClr val="21FFFE"/>
                </a:solidFill>
                <a:latin typeface="Consolas"/>
                <a:ea typeface="Consolas"/>
                <a:cs typeface="Consolas"/>
                <a:sym typeface="Consolas"/>
              </a:rPr>
              <a:t>object</a:t>
            </a:r>
            <a:r>
              <a:rPr b="0" i="0" lang="en-GB" sz="2200" u="none" cap="none" strike="noStrike">
                <a:solidFill>
                  <a:schemeClr val="lt1"/>
                </a:solidFill>
                <a:latin typeface="Questrial"/>
                <a:ea typeface="Questrial"/>
                <a:cs typeface="Questrial"/>
                <a:sym typeface="Questrial"/>
              </a:rPr>
              <a:t>, etc...</a:t>
            </a:r>
            <a:endParaRPr sz="2200"/>
          </a:p>
          <a:p>
            <a:pPr indent="-96837" lvl="0" marL="171450" marR="0" rtl="0" algn="l">
              <a:lnSpc>
                <a:spcPct val="100000"/>
              </a:lnSpc>
              <a:spcBef>
                <a:spcPts val="750"/>
              </a:spcBef>
              <a:spcAft>
                <a:spcPts val="0"/>
              </a:spcAft>
              <a:buClr>
                <a:schemeClr val="lt1"/>
              </a:buClr>
              <a:buSzPts val="2200"/>
              <a:buFont typeface="Arial"/>
              <a:buChar char="•"/>
            </a:pPr>
            <a:r>
              <a:rPr b="0" i="0" lang="en-GB" sz="2200" u="none" cap="none" strike="noStrike">
                <a:solidFill>
                  <a:schemeClr val="lt1"/>
                </a:solidFill>
                <a:latin typeface="Questrial"/>
                <a:ea typeface="Questrial"/>
                <a:cs typeface="Questrial"/>
                <a:sym typeface="Questrial"/>
              </a:rPr>
              <a:t>Use </a:t>
            </a:r>
            <a:r>
              <a:rPr b="1" i="0" lang="en-GB" sz="2200" u="none" cap="none" strike="noStrike">
                <a:solidFill>
                  <a:srgbClr val="21FFFE"/>
                </a:solidFill>
                <a:latin typeface="Consolas"/>
                <a:ea typeface="Consolas"/>
                <a:cs typeface="Consolas"/>
                <a:sym typeface="Consolas"/>
              </a:rPr>
              <a:t>return</a:t>
            </a:r>
            <a:r>
              <a:rPr b="0" i="0" lang="en-GB" sz="2200" u="none" cap="none" strike="noStrike">
                <a:solidFill>
                  <a:schemeClr val="lt1"/>
                </a:solidFill>
                <a:latin typeface="Questrial"/>
                <a:ea typeface="Questrial"/>
                <a:cs typeface="Questrial"/>
                <a:sym typeface="Questrial"/>
              </a:rPr>
              <a:t> keyword to return a result</a:t>
            </a:r>
            <a:endParaRPr sz="2200"/>
          </a:p>
          <a:p>
            <a:pPr indent="-28575" lvl="0" marL="171450" marR="0" rtl="0" algn="l">
              <a:lnSpc>
                <a:spcPct val="100000"/>
              </a:lnSpc>
              <a:spcBef>
                <a:spcPts val="750"/>
              </a:spcBef>
              <a:spcAft>
                <a:spcPts val="1600"/>
              </a:spcAft>
              <a:buClr>
                <a:schemeClr val="lt1"/>
              </a:buClr>
              <a:buSzPts val="2250"/>
              <a:buFont typeface="Arial"/>
              <a:buNone/>
            </a:pPr>
            <a:r>
              <a:t/>
            </a:r>
            <a:endParaRPr b="0" i="0" sz="2200" u="none" cap="none" strike="noStrike">
              <a:solidFill>
                <a:schemeClr val="lt1"/>
              </a:solidFill>
              <a:latin typeface="Questrial"/>
              <a:ea typeface="Questrial"/>
              <a:cs typeface="Questrial"/>
              <a:sym typeface="Questrial"/>
            </a:endParaRPr>
          </a:p>
        </p:txBody>
      </p:sp>
      <p:sp>
        <p:nvSpPr>
          <p:cNvPr id="284" name="Google Shape;284;p3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285" name="Google Shape;285;p32"/>
          <p:cNvSpPr/>
          <p:nvPr/>
        </p:nvSpPr>
        <p:spPr>
          <a:xfrm>
            <a:off x="1365626" y="2932500"/>
            <a:ext cx="7337400" cy="18159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5BFFFE"/>
                </a:solidFill>
                <a:latin typeface="Consolas"/>
                <a:ea typeface="Consolas"/>
                <a:cs typeface="Consolas"/>
                <a:sym typeface="Consolas"/>
              </a:rPr>
              <a:t>function createStudent(name, age, gender) {</a:t>
            </a:r>
            <a:endParaRPr/>
          </a:p>
          <a:p>
            <a:pPr indent="0" lvl="0" marL="0" marR="0" rtl="0" algn="l">
              <a:spcBef>
                <a:spcPts val="0"/>
              </a:spcBef>
              <a:spcAft>
                <a:spcPts val="0"/>
              </a:spcAft>
              <a:buNone/>
            </a:pPr>
            <a:r>
              <a:rPr b="1" lang="en-GB" sz="1600">
                <a:solidFill>
                  <a:srgbClr val="5BFFFE"/>
                </a:solidFill>
                <a:latin typeface="Consolas"/>
                <a:ea typeface="Consolas"/>
                <a:cs typeface="Consolas"/>
                <a:sym typeface="Consolas"/>
              </a:rPr>
              <a:t>  var obj = { name: name, age: age, gender: gender };</a:t>
            </a:r>
            <a:endParaRPr/>
          </a:p>
          <a:p>
            <a:pPr indent="0" lvl="0" marL="0" marR="0" rtl="0" algn="l">
              <a:spcBef>
                <a:spcPts val="0"/>
              </a:spcBef>
              <a:spcAft>
                <a:spcPts val="0"/>
              </a:spcAft>
              <a:buNone/>
            </a:pPr>
            <a:r>
              <a:rPr b="1" lang="en-GB" sz="1600">
                <a:solidFill>
                  <a:srgbClr val="5BFFFE"/>
                </a:solidFill>
                <a:latin typeface="Consolas"/>
                <a:ea typeface="Consolas"/>
                <a:cs typeface="Consolas"/>
                <a:sym typeface="Consolas"/>
              </a:rPr>
              <a:t>  return obj;</a:t>
            </a:r>
            <a:endParaRPr/>
          </a:p>
          <a:p>
            <a:pPr indent="0" lvl="0" marL="0" marR="0" rtl="0" algn="l">
              <a:spcBef>
                <a:spcPts val="0"/>
              </a:spcBef>
              <a:spcAft>
                <a:spcPts val="0"/>
              </a:spcAft>
              <a:buNone/>
            </a:pPr>
            <a:r>
              <a:rPr b="1" lang="en-GB" sz="1600">
                <a:solidFill>
                  <a:srgbClr val="5BFFFE"/>
                </a:solidFill>
                <a:latin typeface="Consolas"/>
                <a:ea typeface="Consolas"/>
                <a:cs typeface="Consolas"/>
                <a:sym typeface="Consolas"/>
              </a:rPr>
              <a:t>}</a:t>
            </a:r>
            <a:endParaRPr/>
          </a:p>
          <a:p>
            <a:pPr indent="0" lvl="0" marL="0" marR="0" rtl="0" algn="l">
              <a:spcBef>
                <a:spcPts val="0"/>
              </a:spcBef>
              <a:spcAft>
                <a:spcPts val="0"/>
              </a:spcAft>
              <a:buNone/>
            </a:pPr>
            <a:r>
              <a:t/>
            </a:r>
            <a:endParaRPr b="1" sz="1600">
              <a:solidFill>
                <a:srgbClr val="5BFFFE"/>
              </a:solidFill>
              <a:latin typeface="Consolas"/>
              <a:ea typeface="Consolas"/>
              <a:cs typeface="Consolas"/>
              <a:sym typeface="Consolas"/>
            </a:endParaRPr>
          </a:p>
          <a:p>
            <a:pPr indent="0" lvl="0" marL="0" marR="0" rtl="0" algn="l">
              <a:spcBef>
                <a:spcPts val="0"/>
              </a:spcBef>
              <a:spcAft>
                <a:spcPts val="0"/>
              </a:spcAft>
              <a:buNone/>
            </a:pPr>
            <a:r>
              <a:rPr b="1" lang="en-GB" sz="1600">
                <a:solidFill>
                  <a:srgbClr val="5BFFFE"/>
                </a:solidFill>
                <a:latin typeface="Consolas"/>
                <a:ea typeface="Consolas"/>
                <a:cs typeface="Consolas"/>
                <a:sym typeface="Consolas"/>
              </a:rPr>
              <a:t>var student = createStudent("Deyan", 21, "male");</a:t>
            </a:r>
            <a:endParaRPr/>
          </a:p>
          <a:p>
            <a:pPr indent="0" lvl="0" marL="0" marR="0" rtl="0" algn="l">
              <a:spcBef>
                <a:spcPts val="0"/>
              </a:spcBef>
              <a:spcAft>
                <a:spcPts val="0"/>
              </a:spcAft>
              <a:buNone/>
            </a:pPr>
            <a:r>
              <a:rPr b="1" lang="en-GB" sz="1600">
                <a:solidFill>
                  <a:srgbClr val="5BFFFE"/>
                </a:solidFill>
                <a:latin typeface="Consolas"/>
                <a:ea typeface="Consolas"/>
                <a:cs typeface="Consolas"/>
                <a:sym typeface="Consolas"/>
              </a:rPr>
              <a:t>console.log(student);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TABLE OF CONTENTS</a:t>
            </a:r>
            <a:endParaRPr b="0" i="0" sz="2700" u="none" cap="none" strike="noStrike">
              <a:solidFill>
                <a:schemeClr val="lt1"/>
              </a:solidFill>
              <a:latin typeface="Questrial"/>
              <a:ea typeface="Questrial"/>
              <a:cs typeface="Questrial"/>
              <a:sym typeface="Questrial"/>
            </a:endParaRPr>
          </a:p>
        </p:txBody>
      </p:sp>
      <p:sp>
        <p:nvSpPr>
          <p:cNvPr id="150" name="Google Shape;150;p15"/>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Declaring and Calling Functions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Parameters, the </a:t>
            </a:r>
            <a:r>
              <a:rPr b="1" i="0" lang="en-GB" sz="1500" u="none" cap="none" strike="noStrike">
                <a:solidFill>
                  <a:srgbClr val="21FFFE"/>
                </a:solidFill>
                <a:latin typeface="Consolas"/>
                <a:ea typeface="Consolas"/>
                <a:cs typeface="Consolas"/>
                <a:sym typeface="Consolas"/>
              </a:rPr>
              <a:t>arguments</a:t>
            </a:r>
            <a:r>
              <a:rPr b="0" i="0" lang="en-GB" sz="1500" u="none" cap="none" strike="noStrike">
                <a:solidFill>
                  <a:schemeClr val="lt1"/>
                </a:solidFill>
                <a:latin typeface="Questrial"/>
                <a:ea typeface="Questrial"/>
                <a:cs typeface="Questrial"/>
                <a:sym typeface="Questrial"/>
              </a:rPr>
              <a:t> Object, Returning Values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Function Scope</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Function Overloading</a:t>
            </a:r>
            <a:endParaRPr/>
          </a:p>
          <a:p>
            <a:pPr indent="-171450" lvl="0" marL="171450" marR="0" rtl="0" algn="l">
              <a:lnSpc>
                <a:spcPct val="12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Objects in JavaScript</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Primitive and Reference Types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JSON Objects</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151" name="Google Shape;151;p1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THE </a:t>
            </a:r>
            <a:r>
              <a:rPr b="0" i="0" lang="en-GB" sz="2700" u="none" cap="none" strike="noStrike">
                <a:solidFill>
                  <a:srgbClr val="21FFFE"/>
                </a:solidFill>
                <a:latin typeface="Consolas"/>
                <a:ea typeface="Consolas"/>
                <a:cs typeface="Consolas"/>
                <a:sym typeface="Consolas"/>
              </a:rPr>
              <a:t>RETURN</a:t>
            </a:r>
            <a:r>
              <a:rPr b="0" i="0" lang="en-GB" sz="2700" u="none" cap="none" strike="noStrike">
                <a:solidFill>
                  <a:schemeClr val="lt1"/>
                </a:solidFill>
                <a:latin typeface="Questrial"/>
                <a:ea typeface="Questrial"/>
                <a:cs typeface="Questrial"/>
                <a:sym typeface="Questrial"/>
              </a:rPr>
              <a:t> STATEMENT</a:t>
            </a:r>
            <a:endParaRPr b="0" i="0" sz="2700" u="none" cap="none" strike="noStrike">
              <a:solidFill>
                <a:schemeClr val="lt1"/>
              </a:solidFill>
              <a:latin typeface="Questrial"/>
              <a:ea typeface="Questrial"/>
              <a:cs typeface="Questrial"/>
              <a:sym typeface="Questrial"/>
            </a:endParaRPr>
          </a:p>
        </p:txBody>
      </p:sp>
      <p:sp>
        <p:nvSpPr>
          <p:cNvPr id="291" name="Google Shape;291;p33"/>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10000"/>
              </a:lnSpc>
              <a:spcBef>
                <a:spcPts val="0"/>
              </a:spcBef>
              <a:spcAft>
                <a:spcPts val="0"/>
              </a:spcAft>
              <a:buClr>
                <a:schemeClr val="lt1"/>
              </a:buClr>
              <a:buSzPts val="1913"/>
              <a:buFont typeface="Arial"/>
              <a:buChar char="•"/>
            </a:pPr>
            <a:r>
              <a:rPr b="0" i="0" lang="en-GB" sz="1530" u="none" cap="none" strike="noStrike">
                <a:solidFill>
                  <a:schemeClr val="lt1"/>
                </a:solidFill>
                <a:latin typeface="Questrial"/>
                <a:ea typeface="Questrial"/>
                <a:cs typeface="Questrial"/>
                <a:sym typeface="Questrial"/>
              </a:rPr>
              <a:t>The </a:t>
            </a:r>
            <a:r>
              <a:rPr b="1" i="0" lang="en-GB" sz="1530" u="none" cap="none" strike="noStrike">
                <a:solidFill>
                  <a:srgbClr val="21FFFE"/>
                </a:solidFill>
                <a:latin typeface="Consolas"/>
                <a:ea typeface="Consolas"/>
                <a:cs typeface="Consolas"/>
                <a:sym typeface="Consolas"/>
              </a:rPr>
              <a:t>return</a:t>
            </a:r>
            <a:r>
              <a:rPr b="0" i="0" lang="en-GB" sz="1530" u="none" cap="none" strike="noStrike">
                <a:solidFill>
                  <a:schemeClr val="lt1"/>
                </a:solidFill>
                <a:latin typeface="Questrial"/>
                <a:ea typeface="Questrial"/>
                <a:cs typeface="Questrial"/>
                <a:sym typeface="Questrial"/>
              </a:rPr>
              <a:t> statement</a:t>
            </a:r>
            <a:endParaRPr/>
          </a:p>
          <a:p>
            <a:pPr indent="-171450" lvl="1" marL="514350" marR="0" rtl="0" algn="l">
              <a:lnSpc>
                <a:spcPct val="110000"/>
              </a:lnSpc>
              <a:spcBef>
                <a:spcPts val="375"/>
              </a:spcBef>
              <a:spcAft>
                <a:spcPts val="0"/>
              </a:spcAft>
              <a:buClr>
                <a:schemeClr val="lt1"/>
              </a:buClr>
              <a:buSzPts val="1594"/>
              <a:buFont typeface="Arial"/>
              <a:buChar char="•"/>
            </a:pPr>
            <a:r>
              <a:rPr b="0" i="0" lang="en-GB" sz="1275" u="none" cap="none" strike="noStrike">
                <a:solidFill>
                  <a:schemeClr val="lt1"/>
                </a:solidFill>
                <a:latin typeface="Questrial"/>
                <a:ea typeface="Questrial"/>
                <a:cs typeface="Questrial"/>
                <a:sym typeface="Questrial"/>
              </a:rPr>
              <a:t>Returns the specified expression to the caller and stops the function’s execution</a:t>
            </a:r>
            <a:endParaRPr/>
          </a:p>
          <a:p>
            <a:pPr indent="-171450" lvl="0" marL="171450" marR="0" rtl="0" algn="l">
              <a:lnSpc>
                <a:spcPct val="110000"/>
              </a:lnSpc>
              <a:spcBef>
                <a:spcPts val="750"/>
              </a:spcBef>
              <a:spcAft>
                <a:spcPts val="0"/>
              </a:spcAft>
              <a:buClr>
                <a:schemeClr val="lt1"/>
              </a:buClr>
              <a:buSzPts val="1913"/>
              <a:buFont typeface="Arial"/>
              <a:buChar char="•"/>
            </a:pPr>
            <a:r>
              <a:rPr b="0" i="0" lang="en-GB" sz="1530" u="none" cap="none" strike="noStrike">
                <a:solidFill>
                  <a:schemeClr val="lt1"/>
                </a:solidFill>
                <a:latin typeface="Questrial"/>
                <a:ea typeface="Questrial"/>
                <a:cs typeface="Questrial"/>
                <a:sym typeface="Questrial"/>
              </a:rPr>
              <a:t>Example:</a:t>
            </a:r>
            <a:endParaRPr/>
          </a:p>
          <a:p>
            <a:pPr indent="-50006" lvl="0" marL="171450" marR="0" rtl="0" algn="l">
              <a:lnSpc>
                <a:spcPct val="110000"/>
              </a:lnSpc>
              <a:spcBef>
                <a:spcPts val="750"/>
              </a:spcBef>
              <a:spcAft>
                <a:spcPts val="0"/>
              </a:spcAft>
              <a:buClr>
                <a:schemeClr val="lt1"/>
              </a:buClr>
              <a:buSzPts val="1913"/>
              <a:buFont typeface="Arial"/>
              <a:buNone/>
            </a:pPr>
            <a:r>
              <a:t/>
            </a:r>
            <a:endParaRPr b="0" i="0" sz="1530" u="none" cap="none" strike="noStrike">
              <a:solidFill>
                <a:schemeClr val="lt1"/>
              </a:solidFill>
              <a:latin typeface="Questrial"/>
              <a:ea typeface="Questrial"/>
              <a:cs typeface="Questrial"/>
              <a:sym typeface="Questrial"/>
            </a:endParaRPr>
          </a:p>
          <a:p>
            <a:pPr indent="-171450" lvl="0" marL="171450" marR="0" rtl="0" algn="l">
              <a:lnSpc>
                <a:spcPct val="110000"/>
              </a:lnSpc>
              <a:spcBef>
                <a:spcPts val="750"/>
              </a:spcBef>
              <a:spcAft>
                <a:spcPts val="0"/>
              </a:spcAft>
              <a:buClr>
                <a:schemeClr val="lt1"/>
              </a:buClr>
              <a:buSzPts val="1913"/>
              <a:buFont typeface="Arial"/>
              <a:buChar char="•"/>
            </a:pPr>
            <a:r>
              <a:rPr b="0" i="0" lang="en-GB" sz="1530" u="none" cap="none" strike="noStrike">
                <a:solidFill>
                  <a:schemeClr val="lt1"/>
                </a:solidFill>
                <a:latin typeface="Questrial"/>
                <a:ea typeface="Questrial"/>
                <a:cs typeface="Questrial"/>
                <a:sym typeface="Questrial"/>
              </a:rPr>
              <a:t>To stop the function's execution, use just:</a:t>
            </a:r>
            <a:endParaRPr/>
          </a:p>
          <a:p>
            <a:pPr indent="-50006" lvl="0" marL="171450" marR="0" rtl="0" algn="l">
              <a:lnSpc>
                <a:spcPct val="110000"/>
              </a:lnSpc>
              <a:spcBef>
                <a:spcPts val="750"/>
              </a:spcBef>
              <a:spcAft>
                <a:spcPts val="0"/>
              </a:spcAft>
              <a:buClr>
                <a:schemeClr val="lt1"/>
              </a:buClr>
              <a:buSzPts val="1913"/>
              <a:buFont typeface="Arial"/>
              <a:buNone/>
            </a:pPr>
            <a:r>
              <a:t/>
            </a:r>
            <a:endParaRPr b="0" i="0" sz="1530" u="none" cap="none" strike="noStrike">
              <a:solidFill>
                <a:schemeClr val="lt1"/>
              </a:solidFill>
              <a:latin typeface="Questrial"/>
              <a:ea typeface="Questrial"/>
              <a:cs typeface="Questrial"/>
              <a:sym typeface="Questrial"/>
            </a:endParaRPr>
          </a:p>
          <a:p>
            <a:pPr indent="-171450" lvl="0" marL="171450" marR="0" rtl="0" algn="l">
              <a:lnSpc>
                <a:spcPct val="110000"/>
              </a:lnSpc>
              <a:spcBef>
                <a:spcPts val="750"/>
              </a:spcBef>
              <a:spcAft>
                <a:spcPts val="0"/>
              </a:spcAft>
              <a:buClr>
                <a:schemeClr val="lt1"/>
              </a:buClr>
              <a:buSzPts val="1913"/>
              <a:buFont typeface="Arial"/>
              <a:buChar char="•"/>
            </a:pPr>
            <a:r>
              <a:rPr b="0" i="0" lang="en-GB" sz="1530" u="none" cap="none" strike="noStrike">
                <a:solidFill>
                  <a:schemeClr val="lt1"/>
                </a:solidFill>
                <a:latin typeface="Questrial"/>
                <a:ea typeface="Questrial"/>
                <a:cs typeface="Questrial"/>
                <a:sym typeface="Questrial"/>
              </a:rPr>
              <a:t>Return can be used several times in a function body</a:t>
            </a:r>
            <a:endParaRPr/>
          </a:p>
          <a:p>
            <a:pPr indent="-171450" lvl="1" marL="514350" marR="0" rtl="0" algn="l">
              <a:lnSpc>
                <a:spcPct val="110000"/>
              </a:lnSpc>
              <a:spcBef>
                <a:spcPts val="375"/>
              </a:spcBef>
              <a:spcAft>
                <a:spcPts val="1600"/>
              </a:spcAft>
              <a:buClr>
                <a:schemeClr val="lt1"/>
              </a:buClr>
              <a:buSzPts val="1594"/>
              <a:buFont typeface="Arial"/>
              <a:buChar char="•"/>
            </a:pPr>
            <a:r>
              <a:rPr b="0" i="0" lang="en-GB" sz="1275" u="none" cap="none" strike="noStrike">
                <a:solidFill>
                  <a:schemeClr val="lt1"/>
                </a:solidFill>
                <a:latin typeface="Questrial"/>
                <a:ea typeface="Questrial"/>
                <a:cs typeface="Questrial"/>
                <a:sym typeface="Questrial"/>
              </a:rPr>
              <a:t>To return a different values in different cases</a:t>
            </a:r>
            <a:endParaRPr b="0" i="0" sz="1275" u="none" cap="none" strike="noStrike">
              <a:solidFill>
                <a:schemeClr val="lt1"/>
              </a:solidFill>
              <a:latin typeface="Questrial"/>
              <a:ea typeface="Questrial"/>
              <a:cs typeface="Questrial"/>
              <a:sym typeface="Questrial"/>
            </a:endParaRPr>
          </a:p>
        </p:txBody>
      </p:sp>
      <p:sp>
        <p:nvSpPr>
          <p:cNvPr id="292" name="Google Shape;292;p33"/>
          <p:cNvSpPr/>
          <p:nvPr/>
        </p:nvSpPr>
        <p:spPr>
          <a:xfrm>
            <a:off x="1604851" y="3526950"/>
            <a:ext cx="6133200" cy="2538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return;</a:t>
            </a:r>
            <a:endParaRPr b="1" sz="1050">
              <a:solidFill>
                <a:srgbClr val="FBEEC9"/>
              </a:solidFill>
              <a:latin typeface="Consolas"/>
              <a:ea typeface="Consolas"/>
              <a:cs typeface="Consolas"/>
              <a:sym typeface="Consolas"/>
            </a:endParaRPr>
          </a:p>
        </p:txBody>
      </p:sp>
      <p:sp>
        <p:nvSpPr>
          <p:cNvPr id="293" name="Google Shape;293;p33"/>
          <p:cNvSpPr/>
          <p:nvPr/>
        </p:nvSpPr>
        <p:spPr>
          <a:xfrm>
            <a:off x="1604850" y="2765075"/>
            <a:ext cx="6133200" cy="2538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return -1;</a:t>
            </a:r>
            <a:endParaRPr b="1" sz="1050">
              <a:solidFill>
                <a:srgbClr val="FBEEC9"/>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AVERAGE STUDENTS AGE – EXAMPLE</a:t>
            </a:r>
            <a:endParaRPr b="0" i="0" sz="2700" u="none" cap="none" strike="noStrike">
              <a:solidFill>
                <a:schemeClr val="lt1"/>
              </a:solidFill>
              <a:latin typeface="Questrial"/>
              <a:ea typeface="Questrial"/>
              <a:cs typeface="Questrial"/>
              <a:sym typeface="Questrial"/>
            </a:endParaRPr>
          </a:p>
        </p:txBody>
      </p:sp>
      <p:sp>
        <p:nvSpPr>
          <p:cNvPr id="301" name="Google Shape;301;p34"/>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160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Calculate the average age of Student objects in array</a:t>
            </a:r>
            <a:br>
              <a:rPr b="0" i="0" lang="en-GB" sz="1800" u="none" cap="none" strike="noStrike">
                <a:solidFill>
                  <a:schemeClr val="lt1"/>
                </a:solidFill>
                <a:latin typeface="Questrial"/>
                <a:ea typeface="Questrial"/>
                <a:cs typeface="Questrial"/>
                <a:sym typeface="Questrial"/>
              </a:rPr>
            </a:br>
            <a:endParaRPr b="0" i="0" sz="1800" u="none" cap="none" strike="noStrike">
              <a:solidFill>
                <a:schemeClr val="lt1"/>
              </a:solidFill>
              <a:latin typeface="Questrial"/>
              <a:ea typeface="Questrial"/>
              <a:cs typeface="Questrial"/>
              <a:sym typeface="Questrial"/>
            </a:endParaRPr>
          </a:p>
        </p:txBody>
      </p:sp>
      <p:sp>
        <p:nvSpPr>
          <p:cNvPr id="302" name="Google Shape;302;p3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03" name="Google Shape;303;p34"/>
          <p:cNvSpPr/>
          <p:nvPr/>
        </p:nvSpPr>
        <p:spPr>
          <a:xfrm>
            <a:off x="1297500" y="1855175"/>
            <a:ext cx="7509300" cy="31089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450">
                <a:solidFill>
                  <a:srgbClr val="FBEEC9"/>
                </a:solidFill>
                <a:latin typeface="Consolas"/>
                <a:ea typeface="Consolas"/>
                <a:cs typeface="Consolas"/>
                <a:sym typeface="Consolas"/>
              </a:rPr>
              <a:t>var studentsArr = [ {name: 'Ivan', age: 16, gender: 'male'},</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{name: 'George', age: 15, sex: 'male'},</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{name: 'Maria', age: 22, gender: 'female'}];</a:t>
            </a:r>
            <a:endParaRPr b="1" sz="1200"/>
          </a:p>
          <a:p>
            <a:pPr indent="0" lvl="0" marL="0" marR="0" rtl="0" algn="l">
              <a:spcBef>
                <a:spcPts val="900"/>
              </a:spcBef>
              <a:spcAft>
                <a:spcPts val="0"/>
              </a:spcAft>
              <a:buNone/>
            </a:pPr>
            <a:r>
              <a:rPr b="1" lang="en-GB" sz="1450">
                <a:solidFill>
                  <a:srgbClr val="FBEEC9"/>
                </a:solidFill>
                <a:latin typeface="Consolas"/>
                <a:ea typeface="Consolas"/>
                <a:cs typeface="Consolas"/>
                <a:sym typeface="Consolas"/>
              </a:rPr>
              <a:t>function findAverageAge(studentsArr) {</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var sum = 0;</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for (var i = 0; i &lt; studentsArr.length; i++) {</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sum += studentsArr[i].age;</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    return sum / studentsArr.length;</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a:t>
            </a:r>
            <a:endParaRPr b="1" sz="1200"/>
          </a:p>
          <a:p>
            <a:pPr indent="0" lvl="0" marL="0" marR="0" rtl="0" algn="l">
              <a:spcBef>
                <a:spcPts val="900"/>
              </a:spcBef>
              <a:spcAft>
                <a:spcPts val="0"/>
              </a:spcAft>
              <a:buNone/>
            </a:pPr>
            <a:r>
              <a:rPr b="1" lang="en-GB" sz="1450">
                <a:solidFill>
                  <a:srgbClr val="FBEEC9"/>
                </a:solidFill>
                <a:latin typeface="Consolas"/>
                <a:ea typeface="Consolas"/>
                <a:cs typeface="Consolas"/>
                <a:sym typeface="Consolas"/>
              </a:rPr>
              <a:t>var avgStudentsAge = findAverageAge(studentsArr);</a:t>
            </a:r>
            <a:endParaRPr b="1" sz="1200"/>
          </a:p>
          <a:p>
            <a:pPr indent="0" lvl="0" marL="0" marR="0" rtl="0" algn="l">
              <a:spcBef>
                <a:spcPts val="0"/>
              </a:spcBef>
              <a:spcAft>
                <a:spcPts val="0"/>
              </a:spcAft>
              <a:buNone/>
            </a:pPr>
            <a:r>
              <a:rPr b="1" lang="en-GB" sz="1450">
                <a:solidFill>
                  <a:srgbClr val="FBEEC9"/>
                </a:solidFill>
                <a:latin typeface="Consolas"/>
                <a:ea typeface="Consolas"/>
                <a:cs typeface="Consolas"/>
                <a:sym typeface="Consolas"/>
              </a:rPr>
              <a:t>console.log(avgStudentsAge);</a:t>
            </a:r>
            <a:endParaRPr b="1"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ctrTitle"/>
          </p:nvPr>
        </p:nvSpPr>
        <p:spPr>
          <a:xfrm>
            <a:off x="3000374" y="1941500"/>
            <a:ext cx="49914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FUNCTION SCOPE</a:t>
            </a:r>
            <a:endParaRPr b="0" i="0" sz="3600" u="none" cap="none" strike="noStrike">
              <a:solidFill>
                <a:schemeClr val="lt1"/>
              </a:solidFill>
              <a:latin typeface="Questrial"/>
              <a:ea typeface="Questrial"/>
              <a:cs typeface="Questrial"/>
              <a:sym typeface="Questrial"/>
            </a:endParaRPr>
          </a:p>
        </p:txBody>
      </p:sp>
      <p:sp>
        <p:nvSpPr>
          <p:cNvPr id="309" name="Google Shape;309;p35"/>
          <p:cNvSpPr txBox="1"/>
          <p:nvPr>
            <p:ph idx="1" type="subTitle"/>
          </p:nvPr>
        </p:nvSpPr>
        <p:spPr>
          <a:xfrm>
            <a:off x="3000324" y="2604375"/>
            <a:ext cx="4991400" cy="5394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SCOPE OF VARIABLES AND FUNCTIONS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FUNCTION SCOPE</a:t>
            </a:r>
            <a:endParaRPr/>
          </a:p>
        </p:txBody>
      </p:sp>
      <p:sp>
        <p:nvSpPr>
          <p:cNvPr id="317" name="Google Shape;317;p36"/>
          <p:cNvSpPr txBox="1"/>
          <p:nvPr>
            <p:ph idx="1" type="body"/>
          </p:nvPr>
        </p:nvSpPr>
        <p:spPr>
          <a:xfrm>
            <a:off x="1297500" y="1253975"/>
            <a:ext cx="7038900" cy="3224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Every variable has its </a:t>
            </a:r>
            <a:r>
              <a:rPr b="0" i="0" lang="en-GB" sz="1800" u="none" cap="none" strike="noStrike">
                <a:solidFill>
                  <a:srgbClr val="21FFFE"/>
                </a:solidFill>
                <a:latin typeface="Questrial"/>
                <a:ea typeface="Questrial"/>
                <a:cs typeface="Questrial"/>
                <a:sym typeface="Questrial"/>
              </a:rPr>
              <a:t>scope</a:t>
            </a:r>
            <a:r>
              <a:rPr b="0" i="0" lang="en-GB" sz="1800" u="none" cap="none" strike="noStrike">
                <a:solidFill>
                  <a:schemeClr val="lt1"/>
                </a:solidFill>
                <a:latin typeface="Questrial"/>
                <a:ea typeface="Questrial"/>
                <a:cs typeface="Questrial"/>
                <a:sym typeface="Questrial"/>
              </a:rPr>
              <a:t> of usage</a:t>
            </a:r>
            <a:endParaRPr/>
          </a:p>
          <a:p>
            <a:pPr indent="-171450" lvl="1" marL="514350" marR="0" rtl="0" algn="l">
              <a:lnSpc>
                <a:spcPct val="10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The scope defines where the variable is accessible</a:t>
            </a:r>
            <a:endParaRPr/>
          </a:p>
        </p:txBody>
      </p:sp>
      <p:sp>
        <p:nvSpPr>
          <p:cNvPr id="318" name="Google Shape;318;p3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19" name="Google Shape;319;p36"/>
          <p:cNvSpPr/>
          <p:nvPr/>
        </p:nvSpPr>
        <p:spPr>
          <a:xfrm>
            <a:off x="1297501" y="2133275"/>
            <a:ext cx="7245000" cy="27855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FBEEC9"/>
                </a:solidFill>
                <a:latin typeface="Consolas"/>
                <a:ea typeface="Consolas"/>
                <a:cs typeface="Consolas"/>
                <a:sym typeface="Consolas"/>
              </a:rPr>
              <a:t>var arr = [1, 2, 3, 4, 5, 6, 7]; </a:t>
            </a:r>
            <a:r>
              <a:rPr b="1" lang="en-GB" sz="1600">
                <a:solidFill>
                  <a:srgbClr val="21FFFE"/>
                </a:solidFill>
                <a:latin typeface="Consolas"/>
                <a:ea typeface="Consolas"/>
                <a:cs typeface="Consolas"/>
                <a:sym typeface="Consolas"/>
              </a:rPr>
              <a:t>// </a:t>
            </a:r>
            <a:r>
              <a:rPr b="1" i="1" lang="en-GB" sz="1600">
                <a:solidFill>
                  <a:srgbClr val="21FFFE"/>
                </a:solidFill>
                <a:latin typeface="Consolas"/>
                <a:ea typeface="Consolas"/>
                <a:cs typeface="Consolas"/>
                <a:sym typeface="Consolas"/>
              </a:rPr>
              <a:t>global scope</a:t>
            </a:r>
            <a:endParaRPr/>
          </a:p>
          <a:p>
            <a:pPr indent="0" lvl="0" marL="0" marR="0" rtl="0" algn="l">
              <a:spcBef>
                <a:spcPts val="900"/>
              </a:spcBef>
              <a:spcAft>
                <a:spcPts val="0"/>
              </a:spcAft>
              <a:buNone/>
            </a:pPr>
            <a:r>
              <a:rPr b="1" lang="en-GB" sz="1600">
                <a:solidFill>
                  <a:srgbClr val="FBEEC9"/>
                </a:solidFill>
                <a:latin typeface="Consolas"/>
                <a:ea typeface="Consolas"/>
                <a:cs typeface="Consolas"/>
                <a:sym typeface="Consolas"/>
              </a:rPr>
              <a:t>function countOccurences(value)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var count = 0; </a:t>
            </a:r>
            <a:r>
              <a:rPr b="1" lang="en-GB" sz="1600">
                <a:solidFill>
                  <a:srgbClr val="21FFFE"/>
                </a:solidFill>
                <a:latin typeface="Consolas"/>
                <a:ea typeface="Consolas"/>
                <a:cs typeface="Consolas"/>
                <a:sym typeface="Consolas"/>
              </a:rPr>
              <a:t>// </a:t>
            </a:r>
            <a:r>
              <a:rPr b="1" i="1" lang="en-GB" sz="1600">
                <a:solidFill>
                  <a:srgbClr val="21FFFE"/>
                </a:solidFill>
                <a:latin typeface="Consolas"/>
                <a:ea typeface="Consolas"/>
                <a:cs typeface="Consolas"/>
                <a:sym typeface="Consolas"/>
              </a:rPr>
              <a:t>local scope (for the function only)</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for (var i = 0; i &lt; arr.length; i++)</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if (arr[i] == value) count++;</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return count;</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countOccurences(arr);</a:t>
            </a:r>
            <a:endParaRPr/>
          </a:p>
          <a:p>
            <a:pPr indent="0" lvl="0" marL="0" marR="0" rtl="0" algn="l">
              <a:spcBef>
                <a:spcPts val="900"/>
              </a:spcBef>
              <a:spcAft>
                <a:spcPts val="0"/>
              </a:spcAft>
              <a:buNone/>
            </a:pPr>
            <a:r>
              <a:rPr b="1" lang="en-GB" sz="1600">
                <a:solidFill>
                  <a:srgbClr val="FBEEC9"/>
                </a:solidFill>
                <a:latin typeface="Consolas"/>
                <a:ea typeface="Consolas"/>
                <a:cs typeface="Consolas"/>
                <a:sym typeface="Consolas"/>
              </a:rPr>
              <a:t>console.log(arr); </a:t>
            </a:r>
            <a:r>
              <a:rPr b="1" lang="en-GB" sz="1600">
                <a:solidFill>
                  <a:srgbClr val="21FFFE"/>
                </a:solidFill>
                <a:latin typeface="Consolas"/>
                <a:ea typeface="Consolas"/>
                <a:cs typeface="Consolas"/>
                <a:sym typeface="Consolas"/>
              </a:rPr>
              <a:t>// </a:t>
            </a:r>
            <a:r>
              <a:rPr b="1" i="1" lang="en-GB" sz="1600">
                <a:solidFill>
                  <a:srgbClr val="21FFFE"/>
                </a:solidFill>
                <a:latin typeface="Consolas"/>
                <a:ea typeface="Consolas"/>
                <a:cs typeface="Consolas"/>
                <a:sym typeface="Consolas"/>
              </a:rPr>
              <a:t>[1, 2, 3, 4, 5, 6, 7]</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console.log(typeof(count)); </a:t>
            </a:r>
            <a:r>
              <a:rPr b="1" lang="en-GB" sz="1600">
                <a:solidFill>
                  <a:srgbClr val="21FFFE"/>
                </a:solidFill>
                <a:latin typeface="Consolas"/>
                <a:ea typeface="Consolas"/>
                <a:cs typeface="Consolas"/>
                <a:sym typeface="Consolas"/>
              </a:rPr>
              <a:t>// </a:t>
            </a:r>
            <a:r>
              <a:rPr b="1" i="1" lang="en-GB" sz="1600">
                <a:solidFill>
                  <a:srgbClr val="21FFFE"/>
                </a:solidFill>
                <a:latin typeface="Consolas"/>
                <a:ea typeface="Consolas"/>
                <a:cs typeface="Consolas"/>
                <a:sym typeface="Consolas"/>
              </a:rPr>
              <a:t>undefined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LOCAL SCOPE</a:t>
            </a:r>
            <a:endParaRPr b="0" i="0" sz="2700" u="none" cap="none" strike="noStrike">
              <a:solidFill>
                <a:schemeClr val="lt1"/>
              </a:solidFill>
              <a:latin typeface="Questrial"/>
              <a:ea typeface="Questrial"/>
              <a:cs typeface="Questrial"/>
              <a:sym typeface="Questrial"/>
            </a:endParaRPr>
          </a:p>
        </p:txBody>
      </p:sp>
      <p:sp>
        <p:nvSpPr>
          <p:cNvPr id="325" name="Google Shape;325;p37"/>
          <p:cNvSpPr txBox="1"/>
          <p:nvPr>
            <p:ph idx="1" type="body"/>
          </p:nvPr>
        </p:nvSpPr>
        <p:spPr>
          <a:xfrm>
            <a:off x="1297500" y="1339425"/>
            <a:ext cx="7038900" cy="3139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160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Example of </a:t>
            </a:r>
            <a:r>
              <a:rPr b="0" i="0" lang="en-GB" sz="1800" u="none" cap="none" strike="noStrike">
                <a:solidFill>
                  <a:srgbClr val="21FFFE"/>
                </a:solidFill>
                <a:latin typeface="Questrial"/>
                <a:ea typeface="Questrial"/>
                <a:cs typeface="Questrial"/>
                <a:sym typeface="Questrial"/>
              </a:rPr>
              <a:t>local</a:t>
            </a:r>
            <a:r>
              <a:rPr b="0" i="0" lang="en-GB" sz="1800" u="none" cap="none" strike="noStrike">
                <a:solidFill>
                  <a:schemeClr val="lt1"/>
                </a:solidFill>
                <a:latin typeface="Questrial"/>
                <a:ea typeface="Questrial"/>
                <a:cs typeface="Questrial"/>
                <a:sym typeface="Questrial"/>
              </a:rPr>
              <a:t> scope:</a:t>
            </a:r>
            <a:endParaRPr b="0" i="0" sz="1800" u="none" cap="none" strike="noStrike">
              <a:solidFill>
                <a:schemeClr val="lt1"/>
              </a:solidFill>
              <a:latin typeface="Questrial"/>
              <a:ea typeface="Questrial"/>
              <a:cs typeface="Questrial"/>
              <a:sym typeface="Questrial"/>
            </a:endParaRPr>
          </a:p>
        </p:txBody>
      </p:sp>
      <p:sp>
        <p:nvSpPr>
          <p:cNvPr id="326" name="Google Shape;326;p37"/>
          <p:cNvSpPr/>
          <p:nvPr/>
        </p:nvSpPr>
        <p:spPr>
          <a:xfrm>
            <a:off x="1297499" y="1853150"/>
            <a:ext cx="6145200" cy="31392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FBEEC9"/>
                </a:solidFill>
                <a:latin typeface="Consolas"/>
                <a:ea typeface="Consolas"/>
                <a:cs typeface="Consolas"/>
                <a:sym typeface="Consolas"/>
              </a:rPr>
              <a:t>function play() {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for (var x = 1; x &lt; 5; x++)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var y = x * x;</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console.log(x + " " + y);</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a:t>
            </a:r>
            <a:endParaRPr/>
          </a:p>
          <a:p>
            <a:pPr indent="0" lvl="0" marL="0" marR="0" rtl="0" algn="l">
              <a:spcBef>
                <a:spcPts val="0"/>
              </a:spcBef>
              <a:spcAft>
                <a:spcPts val="0"/>
              </a:spcAft>
              <a:buNone/>
            </a:pPr>
            <a:r>
              <a:t/>
            </a:r>
            <a:endParaRPr b="1" sz="180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play();</a:t>
            </a:r>
            <a:endParaRPr/>
          </a:p>
          <a:p>
            <a:pPr indent="0" lvl="0" marL="0" marR="0" rtl="0" algn="l">
              <a:spcBef>
                <a:spcPts val="0"/>
              </a:spcBef>
              <a:spcAft>
                <a:spcPts val="0"/>
              </a:spcAft>
              <a:buNone/>
            </a:pPr>
            <a:r>
              <a:t/>
            </a:r>
            <a:endParaRPr b="1" sz="180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console.log(typeof(x)); </a:t>
            </a:r>
            <a:r>
              <a:rPr b="1" lang="en-GB" sz="1800">
                <a:solidFill>
                  <a:srgbClr val="21FFFE"/>
                </a:solidFill>
                <a:latin typeface="Consolas"/>
                <a:ea typeface="Consolas"/>
                <a:cs typeface="Consolas"/>
                <a:sym typeface="Consolas"/>
              </a:rPr>
              <a:t>// undefined</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console.log(typeof(y)); </a:t>
            </a:r>
            <a:r>
              <a:rPr b="1" lang="en-GB" sz="1800">
                <a:solidFill>
                  <a:srgbClr val="21FFFE"/>
                </a:solidFill>
                <a:latin typeface="Consolas"/>
                <a:ea typeface="Consolas"/>
                <a:cs typeface="Consolas"/>
                <a:sym typeface="Consolas"/>
              </a:rPr>
              <a:t>// undefined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GLOBAL SCOPE</a:t>
            </a:r>
            <a:endParaRPr b="0" i="0" sz="2700" u="none" cap="none" strike="noStrike">
              <a:solidFill>
                <a:schemeClr val="lt1"/>
              </a:solidFill>
              <a:latin typeface="Questrial"/>
              <a:ea typeface="Questrial"/>
              <a:cs typeface="Questrial"/>
              <a:sym typeface="Questrial"/>
            </a:endParaRPr>
          </a:p>
        </p:txBody>
      </p:sp>
      <p:sp>
        <p:nvSpPr>
          <p:cNvPr id="332" name="Google Shape;332;p38"/>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160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Example of </a:t>
            </a:r>
            <a:r>
              <a:rPr b="0" i="0" lang="en-GB" sz="1800" u="none" cap="none" strike="noStrike">
                <a:solidFill>
                  <a:srgbClr val="21FFFE"/>
                </a:solidFill>
                <a:latin typeface="Questrial"/>
                <a:ea typeface="Questrial"/>
                <a:cs typeface="Questrial"/>
                <a:sym typeface="Questrial"/>
              </a:rPr>
              <a:t>global</a:t>
            </a:r>
            <a:r>
              <a:rPr b="0" i="0" lang="en-GB" sz="1800" u="none" cap="none" strike="noStrike">
                <a:solidFill>
                  <a:schemeClr val="lt1"/>
                </a:solidFill>
                <a:latin typeface="Questrial"/>
                <a:ea typeface="Questrial"/>
                <a:cs typeface="Questrial"/>
                <a:sym typeface="Questrial"/>
              </a:rPr>
              <a:t> scope:</a:t>
            </a:r>
            <a:endParaRPr/>
          </a:p>
        </p:txBody>
      </p:sp>
      <p:sp>
        <p:nvSpPr>
          <p:cNvPr id="333" name="Google Shape;333;p38"/>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34" name="Google Shape;334;p38"/>
          <p:cNvSpPr/>
          <p:nvPr/>
        </p:nvSpPr>
        <p:spPr>
          <a:xfrm>
            <a:off x="1297500" y="2166150"/>
            <a:ext cx="6538800" cy="2308200"/>
          </a:xfrm>
          <a:prstGeom prst="rect">
            <a:avLst/>
          </a:prstGeom>
          <a:solidFill>
            <a:srgbClr val="BFD8EA">
              <a:alpha val="24705"/>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FBEEC9"/>
                </a:solidFill>
                <a:latin typeface="Consolas"/>
                <a:ea typeface="Consolas"/>
                <a:cs typeface="Consolas"/>
                <a:sym typeface="Consolas"/>
              </a:rPr>
              <a:t>for (var x = 1; x &lt; 5; x++)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var y = x * x;</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console.log(x + " " + y);</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a:t>
            </a:r>
            <a:endParaRPr/>
          </a:p>
          <a:p>
            <a:pPr indent="0" lvl="0" marL="0" marR="0" rtl="0" algn="l">
              <a:spcBef>
                <a:spcPts val="0"/>
              </a:spcBef>
              <a:spcAft>
                <a:spcPts val="0"/>
              </a:spcAft>
              <a:buNone/>
            </a:pPr>
            <a:r>
              <a:t/>
            </a:r>
            <a:endParaRPr b="1" sz="180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console.log("x=" + x + " y=" + y); </a:t>
            </a:r>
            <a:r>
              <a:rPr b="1" lang="en-GB" sz="1800">
                <a:solidFill>
                  <a:srgbClr val="21FFFE"/>
                </a:solidFill>
                <a:latin typeface="Consolas"/>
                <a:ea typeface="Consolas"/>
                <a:cs typeface="Consolas"/>
                <a:sym typeface="Consolas"/>
              </a:rPr>
              <a:t>// x=5 y=16</a:t>
            </a:r>
            <a:endParaRPr/>
          </a:p>
          <a:p>
            <a:pPr indent="0" lvl="0" marL="0" marR="0" rtl="0" algn="l">
              <a:spcBef>
                <a:spcPts val="0"/>
              </a:spcBef>
              <a:spcAft>
                <a:spcPts val="0"/>
              </a:spcAft>
              <a:buNone/>
            </a:pPr>
            <a:r>
              <a:t/>
            </a:r>
            <a:endParaRPr b="1" sz="180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800">
                <a:solidFill>
                  <a:srgbClr val="21FFFE"/>
                </a:solidFill>
                <a:latin typeface="Consolas"/>
                <a:ea typeface="Consolas"/>
                <a:cs typeface="Consolas"/>
                <a:sym typeface="Consolas"/>
              </a:rPr>
              <a:t>// Now "x" and "y" are global variables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HIDING VARIABLES THROUGH IIFE </a:t>
            </a:r>
            <a:endParaRPr/>
          </a:p>
        </p:txBody>
      </p:sp>
      <p:sp>
        <p:nvSpPr>
          <p:cNvPr id="340" name="Google Shape;340;p39"/>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Immediately-Invoked Function Expression (IIFE)</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 JavaScript block of code that hides variables</a:t>
            </a:r>
            <a:endParaRPr/>
          </a:p>
          <a:p>
            <a:pPr indent="-171450" lvl="1" marL="514350" marR="0" rtl="0" algn="l">
              <a:lnSpc>
                <a:spcPct val="12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Prevents polluting the global scope</a:t>
            </a:r>
            <a:endParaRPr/>
          </a:p>
        </p:txBody>
      </p:sp>
      <p:sp>
        <p:nvSpPr>
          <p:cNvPr id="341" name="Google Shape;341;p3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42" name="Google Shape;342;p39"/>
          <p:cNvSpPr/>
          <p:nvPr/>
        </p:nvSpPr>
        <p:spPr>
          <a:xfrm>
            <a:off x="856060" y="2849526"/>
            <a:ext cx="7612247" cy="2123658"/>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50">
                <a:solidFill>
                  <a:srgbClr val="FBEEC9"/>
                </a:solidFill>
                <a:latin typeface="Consolas"/>
                <a:ea typeface="Consolas"/>
                <a:cs typeface="Consolas"/>
                <a:sym typeface="Consolas"/>
              </a:rPr>
              <a:t>(function() {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for (var x = 1; x &lt; 5; x++)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var y = x * x;</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console.log(x + " " + y);</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a:t>
            </a:r>
            <a:endParaRPr/>
          </a:p>
          <a:p>
            <a:pPr indent="0" lvl="0" marL="0" marR="0" rtl="0" algn="l">
              <a:spcBef>
                <a:spcPts val="0"/>
              </a:spcBef>
              <a:spcAft>
                <a:spcPts val="0"/>
              </a:spcAft>
              <a:buNone/>
            </a:pPr>
            <a:r>
              <a:t/>
            </a:r>
            <a:endParaRPr b="1" sz="165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console.log(typeof(x) + " " + typeof(y)); </a:t>
            </a:r>
            <a:r>
              <a:rPr b="1" lang="en-GB" sz="1650">
                <a:solidFill>
                  <a:srgbClr val="21FFFE"/>
                </a:solidFill>
                <a:latin typeface="Consolas"/>
                <a:ea typeface="Consolas"/>
                <a:cs typeface="Consolas"/>
                <a:sym typeface="Consolas"/>
              </a:rPr>
              <a:t>// undefined undefined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1297500" y="12460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FUNCTIONS IN JS CAN BE NESTED</a:t>
            </a:r>
            <a:endParaRPr/>
          </a:p>
        </p:txBody>
      </p:sp>
      <p:sp>
        <p:nvSpPr>
          <p:cNvPr id="348" name="Google Shape;348;p40"/>
          <p:cNvSpPr txBox="1"/>
          <p:nvPr>
            <p:ph idx="1" type="body"/>
          </p:nvPr>
        </p:nvSpPr>
        <p:spPr>
          <a:xfrm>
            <a:off x="1297500" y="984850"/>
            <a:ext cx="7038900" cy="3493800"/>
          </a:xfrm>
          <a:prstGeom prst="rect">
            <a:avLst/>
          </a:prstGeom>
          <a:noFill/>
          <a:ln>
            <a:noFill/>
          </a:ln>
        </p:spPr>
        <p:txBody>
          <a:bodyPr anchorCtr="0" anchor="t" bIns="45700" lIns="91425" spcFirstLastPara="1" rIns="91425" wrap="square" tIns="45700">
            <a:noAutofit/>
          </a:bodyPr>
          <a:lstStyle/>
          <a:p>
            <a:pPr indent="-139700" lvl="0" marL="171450" marR="0" rtl="0" algn="l">
              <a:lnSpc>
                <a:spcPct val="100000"/>
              </a:lnSpc>
              <a:spcBef>
                <a:spcPts val="0"/>
              </a:spcBef>
              <a:spcAft>
                <a:spcPts val="0"/>
              </a:spcAft>
              <a:buClr>
                <a:schemeClr val="lt1"/>
              </a:buClr>
              <a:buSzPts val="2500"/>
              <a:buFont typeface="Arial"/>
              <a:buChar char="•"/>
            </a:pPr>
            <a:r>
              <a:rPr b="0" i="0" lang="en-GB" sz="1900" u="none" cap="none" strike="noStrike">
                <a:solidFill>
                  <a:schemeClr val="lt1"/>
                </a:solidFill>
                <a:latin typeface="Questrial"/>
                <a:ea typeface="Questrial"/>
                <a:cs typeface="Questrial"/>
                <a:sym typeface="Questrial"/>
              </a:rPr>
              <a:t>Functions in JS can hold other functions</a:t>
            </a:r>
            <a:endParaRPr sz="800"/>
          </a:p>
          <a:p>
            <a:pPr indent="-139700" lvl="1" marL="514350" marR="0" rtl="0" algn="l">
              <a:lnSpc>
                <a:spcPct val="100000"/>
              </a:lnSpc>
              <a:spcBef>
                <a:spcPts val="375"/>
              </a:spcBef>
              <a:spcAft>
                <a:spcPts val="1600"/>
              </a:spcAft>
              <a:buClr>
                <a:schemeClr val="lt1"/>
              </a:buClr>
              <a:buSzPts val="2313"/>
              <a:buFont typeface="Arial"/>
              <a:buChar char="•"/>
            </a:pPr>
            <a:r>
              <a:rPr b="0" i="0" lang="en-GB" sz="1750" u="none" cap="none" strike="noStrike">
                <a:solidFill>
                  <a:schemeClr val="lt1"/>
                </a:solidFill>
                <a:latin typeface="Questrial"/>
                <a:ea typeface="Questrial"/>
                <a:cs typeface="Questrial"/>
                <a:sym typeface="Questrial"/>
              </a:rPr>
              <a:t>Inner functions can access the variables hold in their parent</a:t>
            </a:r>
            <a:endParaRPr sz="600"/>
          </a:p>
        </p:txBody>
      </p:sp>
      <p:sp>
        <p:nvSpPr>
          <p:cNvPr id="349" name="Google Shape;349;p4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50" name="Google Shape;350;p40"/>
          <p:cNvSpPr/>
          <p:nvPr/>
        </p:nvSpPr>
        <p:spPr>
          <a:xfrm>
            <a:off x="663207" y="1945155"/>
            <a:ext cx="7737843" cy="3116238"/>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50">
                <a:solidFill>
                  <a:srgbClr val="FBEEC9"/>
                </a:solidFill>
                <a:latin typeface="Consolas"/>
                <a:ea typeface="Consolas"/>
                <a:cs typeface="Consolas"/>
                <a:sym typeface="Consolas"/>
              </a:rPr>
              <a:t>function getWordsUppercase(str)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var words = extractWords(str);</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var wordsUppercase =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words.forEach(function(w) {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wordsUppercase.push(w.toUpperCase());</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return wordsUppercase;</a:t>
            </a:r>
            <a:endParaRPr/>
          </a:p>
          <a:p>
            <a:pPr indent="0" lvl="0" marL="0" marR="0" rtl="0" algn="l">
              <a:spcBef>
                <a:spcPts val="900"/>
              </a:spcBef>
              <a:spcAft>
                <a:spcPts val="0"/>
              </a:spcAft>
              <a:buNone/>
            </a:pPr>
            <a:r>
              <a:rPr b="1" lang="en-GB" sz="1650">
                <a:solidFill>
                  <a:srgbClr val="FBEEC9"/>
                </a:solidFill>
                <a:latin typeface="Consolas"/>
                <a:ea typeface="Consolas"/>
                <a:cs typeface="Consolas"/>
                <a:sym typeface="Consolas"/>
              </a:rPr>
              <a:t>  function extractWords(str) { return str.split(/\s+/);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a:t>
            </a:r>
            <a:endParaRPr/>
          </a:p>
          <a:p>
            <a:pPr indent="0" lvl="0" marL="0" marR="0" rtl="0" algn="l">
              <a:spcBef>
                <a:spcPts val="900"/>
              </a:spcBef>
              <a:spcAft>
                <a:spcPts val="0"/>
              </a:spcAft>
              <a:buNone/>
            </a:pPr>
            <a:r>
              <a:rPr b="1" lang="en-GB" sz="1650">
                <a:solidFill>
                  <a:srgbClr val="FBEEC9"/>
                </a:solidFill>
                <a:latin typeface="Consolas"/>
                <a:ea typeface="Consolas"/>
                <a:cs typeface="Consolas"/>
                <a:sym typeface="Consolas"/>
              </a:rPr>
              <a:t>getWordsUppercase("Hi, how are you?"); </a:t>
            </a:r>
            <a:r>
              <a:rPr b="1" lang="en-GB" sz="1650">
                <a:solidFill>
                  <a:srgbClr val="21FFFE"/>
                </a:solidFill>
                <a:latin typeface="Questrial"/>
                <a:ea typeface="Questrial"/>
                <a:cs typeface="Questrial"/>
                <a:sym typeface="Questrial"/>
              </a:rPr>
              <a:t>// ["HI", "HOW", "ARE",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USING "THIS" KEYWORD</a:t>
            </a:r>
            <a:endParaRPr/>
          </a:p>
        </p:txBody>
      </p:sp>
      <p:sp>
        <p:nvSpPr>
          <p:cNvPr id="356" name="Google Shape;356;p41"/>
          <p:cNvSpPr txBox="1"/>
          <p:nvPr>
            <p:ph idx="1" type="body"/>
          </p:nvPr>
        </p:nvSpPr>
        <p:spPr>
          <a:xfrm>
            <a:off x="1297500" y="1184200"/>
            <a:ext cx="7038900" cy="3294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3000"/>
              <a:buFont typeface="Arial"/>
              <a:buChar char="•"/>
            </a:pPr>
            <a:r>
              <a:rPr b="0" baseline="-25000" i="0" lang="en-GB" sz="2400" u="none" cap="none" strike="noStrike">
                <a:solidFill>
                  <a:schemeClr val="lt1"/>
                </a:solidFill>
                <a:latin typeface="Questrial"/>
                <a:ea typeface="Questrial"/>
                <a:cs typeface="Questrial"/>
                <a:sym typeface="Questrial"/>
              </a:rPr>
              <a:t>Functions have their own scope, which is preserved between calls</a:t>
            </a:r>
            <a:endParaRPr baseline="-25000"/>
          </a:p>
          <a:p>
            <a:pPr indent="-171450" lvl="1" marL="514350" marR="0" rtl="0" algn="l">
              <a:lnSpc>
                <a:spcPct val="100000"/>
              </a:lnSpc>
              <a:spcBef>
                <a:spcPts val="375"/>
              </a:spcBef>
              <a:spcAft>
                <a:spcPts val="1600"/>
              </a:spcAft>
              <a:buClr>
                <a:schemeClr val="lt1"/>
              </a:buClr>
              <a:buSzPts val="2813"/>
              <a:buFont typeface="Arial"/>
              <a:buChar char="•"/>
            </a:pPr>
            <a:r>
              <a:rPr b="0" baseline="-25000" i="0" lang="en-GB" sz="2250" u="none" cap="none" strike="noStrike">
                <a:solidFill>
                  <a:schemeClr val="lt1"/>
                </a:solidFill>
                <a:latin typeface="Questrial"/>
                <a:ea typeface="Questrial"/>
                <a:cs typeface="Questrial"/>
                <a:sym typeface="Questrial"/>
              </a:rPr>
              <a:t>Accessible through the "</a:t>
            </a:r>
            <a:r>
              <a:rPr b="1" baseline="-25000" i="0" lang="en-GB" sz="2250" u="none" cap="none" strike="noStrike">
                <a:solidFill>
                  <a:srgbClr val="21FFFE"/>
                </a:solidFill>
                <a:latin typeface="Consolas"/>
                <a:ea typeface="Consolas"/>
                <a:cs typeface="Consolas"/>
                <a:sym typeface="Consolas"/>
              </a:rPr>
              <a:t>this</a:t>
            </a:r>
            <a:r>
              <a:rPr b="0" baseline="-25000" i="0" lang="en-GB" sz="2250" u="none" cap="none" strike="noStrike">
                <a:solidFill>
                  <a:schemeClr val="lt1"/>
                </a:solidFill>
                <a:latin typeface="Questrial"/>
                <a:ea typeface="Questrial"/>
                <a:cs typeface="Questrial"/>
                <a:sym typeface="Questrial"/>
              </a:rPr>
              <a:t>" keyword</a:t>
            </a:r>
            <a:endParaRPr b="0" baseline="-25000" i="0" sz="2100" u="none" cap="none" strike="noStrike">
              <a:solidFill>
                <a:schemeClr val="lt1"/>
              </a:solidFill>
              <a:latin typeface="Questrial"/>
              <a:ea typeface="Questrial"/>
              <a:cs typeface="Questrial"/>
              <a:sym typeface="Questrial"/>
            </a:endParaRPr>
          </a:p>
        </p:txBody>
      </p:sp>
      <p:sp>
        <p:nvSpPr>
          <p:cNvPr id="357" name="Google Shape;357;p4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58" name="Google Shape;358;p41"/>
          <p:cNvSpPr/>
          <p:nvPr/>
        </p:nvSpPr>
        <p:spPr>
          <a:xfrm>
            <a:off x="663206" y="2490133"/>
            <a:ext cx="7737900" cy="9003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function appendValue(value) {</a:t>
            </a:r>
            <a:endParaRPr/>
          </a:p>
          <a:p>
            <a:pPr indent="0" lvl="0" marL="0" marR="0" rtl="0" algn="l">
              <a:spcBef>
                <a:spcPts val="0"/>
              </a:spcBef>
              <a:spcAft>
                <a:spcPts val="0"/>
              </a:spcAft>
              <a:buNone/>
            </a:pPr>
            <a:r>
              <a:rPr b="1" lang="en-GB" sz="1050">
                <a:solidFill>
                  <a:srgbClr val="FBEEC9"/>
                </a:solidFill>
                <a:latin typeface="Consolas"/>
                <a:ea typeface="Consolas"/>
                <a:cs typeface="Consolas"/>
                <a:sym typeface="Consolas"/>
              </a:rPr>
              <a:t>    if (!this.arr) { this.arr = []; }</a:t>
            </a:r>
            <a:endParaRPr/>
          </a:p>
          <a:p>
            <a:pPr indent="0" lvl="0" marL="0" marR="0" rtl="0" algn="l">
              <a:spcBef>
                <a:spcPts val="0"/>
              </a:spcBef>
              <a:spcAft>
                <a:spcPts val="0"/>
              </a:spcAft>
              <a:buNone/>
            </a:pPr>
            <a:r>
              <a:rPr b="1" lang="en-GB" sz="1050">
                <a:solidFill>
                  <a:srgbClr val="FBEEC9"/>
                </a:solidFill>
                <a:latin typeface="Consolas"/>
                <a:ea typeface="Consolas"/>
                <a:cs typeface="Consolas"/>
                <a:sym typeface="Consolas"/>
              </a:rPr>
              <a:t>    this.arr.push(value);</a:t>
            </a:r>
            <a:endParaRPr/>
          </a:p>
          <a:p>
            <a:pPr indent="0" lvl="0" marL="0" marR="0" rtl="0" algn="l">
              <a:spcBef>
                <a:spcPts val="0"/>
              </a:spcBef>
              <a:spcAft>
                <a:spcPts val="0"/>
              </a:spcAft>
              <a:buNone/>
            </a:pPr>
            <a:r>
              <a:rPr b="1" lang="en-GB" sz="1050">
                <a:solidFill>
                  <a:srgbClr val="FBEEC9"/>
                </a:solidFill>
                <a:latin typeface="Consolas"/>
                <a:ea typeface="Consolas"/>
                <a:cs typeface="Consolas"/>
                <a:sym typeface="Consolas"/>
              </a:rPr>
              <a:t>    return this.arr;</a:t>
            </a:r>
            <a:endParaRPr/>
          </a:p>
          <a:p>
            <a:pPr indent="0" lvl="0" marL="0" marR="0" rtl="0" algn="l">
              <a:spcBef>
                <a:spcPts val="0"/>
              </a:spcBef>
              <a:spcAft>
                <a:spcPts val="0"/>
              </a:spcAft>
              <a:buNone/>
            </a:pPr>
            <a:r>
              <a:rPr b="1" lang="en-GB" sz="1050">
                <a:solidFill>
                  <a:srgbClr val="FBEEC9"/>
                </a:solidFill>
                <a:latin typeface="Consolas"/>
                <a:ea typeface="Consolas"/>
                <a:cs typeface="Consolas"/>
                <a:sym typeface="Consolas"/>
              </a:rPr>
              <a:t>}</a:t>
            </a:r>
            <a:endParaRPr b="1" sz="1050">
              <a:solidFill>
                <a:srgbClr val="FBEEC9"/>
              </a:solidFill>
              <a:latin typeface="Questrial"/>
              <a:ea typeface="Questrial"/>
              <a:cs typeface="Questrial"/>
              <a:sym typeface="Questrial"/>
            </a:endParaRPr>
          </a:p>
        </p:txBody>
      </p:sp>
      <p:sp>
        <p:nvSpPr>
          <p:cNvPr id="359" name="Google Shape;359;p41"/>
          <p:cNvSpPr/>
          <p:nvPr/>
        </p:nvSpPr>
        <p:spPr>
          <a:xfrm>
            <a:off x="663207" y="3494900"/>
            <a:ext cx="7737843" cy="253916"/>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appendValue(5); </a:t>
            </a:r>
            <a:r>
              <a:rPr b="1" lang="en-GB" sz="1050">
                <a:solidFill>
                  <a:srgbClr val="21FFFE"/>
                </a:solidFill>
                <a:latin typeface="Consolas"/>
                <a:ea typeface="Consolas"/>
                <a:cs typeface="Consolas"/>
                <a:sym typeface="Consolas"/>
              </a:rPr>
              <a:t>// [5]</a:t>
            </a:r>
            <a:endParaRPr b="1" sz="1050">
              <a:solidFill>
                <a:srgbClr val="21FFFE"/>
              </a:solidFill>
              <a:latin typeface="Questrial"/>
              <a:ea typeface="Questrial"/>
              <a:cs typeface="Questrial"/>
              <a:sym typeface="Questrial"/>
            </a:endParaRPr>
          </a:p>
        </p:txBody>
      </p:sp>
      <p:sp>
        <p:nvSpPr>
          <p:cNvPr id="360" name="Google Shape;360;p41"/>
          <p:cNvSpPr/>
          <p:nvPr/>
        </p:nvSpPr>
        <p:spPr>
          <a:xfrm>
            <a:off x="663205" y="3840970"/>
            <a:ext cx="7737843" cy="253916"/>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appendValue(10); </a:t>
            </a:r>
            <a:r>
              <a:rPr b="1" lang="en-GB" sz="1050">
                <a:solidFill>
                  <a:srgbClr val="21FFFE"/>
                </a:solidFill>
                <a:latin typeface="Consolas"/>
                <a:ea typeface="Consolas"/>
                <a:cs typeface="Consolas"/>
                <a:sym typeface="Consolas"/>
              </a:rPr>
              <a:t>// [5, 10]</a:t>
            </a:r>
            <a:endParaRPr b="1" sz="1050">
              <a:solidFill>
                <a:srgbClr val="21FFFE"/>
              </a:solidFill>
              <a:latin typeface="Questrial"/>
              <a:ea typeface="Questrial"/>
              <a:cs typeface="Questrial"/>
              <a:sym typeface="Questrial"/>
            </a:endParaRPr>
          </a:p>
        </p:txBody>
      </p:sp>
      <p:sp>
        <p:nvSpPr>
          <p:cNvPr id="361" name="Google Shape;361;p41"/>
          <p:cNvSpPr/>
          <p:nvPr/>
        </p:nvSpPr>
        <p:spPr>
          <a:xfrm>
            <a:off x="663205" y="4199407"/>
            <a:ext cx="7737843" cy="253916"/>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appendValue('hi'); </a:t>
            </a:r>
            <a:r>
              <a:rPr b="1" lang="en-GB" sz="1050">
                <a:solidFill>
                  <a:srgbClr val="21FFFE"/>
                </a:solidFill>
                <a:latin typeface="Consolas"/>
                <a:ea typeface="Consolas"/>
                <a:cs typeface="Consolas"/>
                <a:sym typeface="Consolas"/>
              </a:rPr>
              <a:t>// [5, 10, "hi"]</a:t>
            </a:r>
            <a:endParaRPr b="1" sz="1050">
              <a:solidFill>
                <a:srgbClr val="21FFFE"/>
              </a:solidFill>
              <a:latin typeface="Questrial"/>
              <a:ea typeface="Questrial"/>
              <a:cs typeface="Questrial"/>
              <a:sym typeface="Quest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2"/>
          <p:cNvSpPr txBox="1"/>
          <p:nvPr>
            <p:ph type="ctrTitle"/>
          </p:nvPr>
        </p:nvSpPr>
        <p:spPr>
          <a:xfrm>
            <a:off x="3000374" y="1940450"/>
            <a:ext cx="5532600" cy="705900"/>
          </a:xfrm>
          <a:prstGeom prst="rect">
            <a:avLst/>
          </a:prstGeom>
          <a:noFill/>
          <a:ln>
            <a:noFill/>
          </a:ln>
        </p:spPr>
        <p:txBody>
          <a:bodyPr anchorCtr="0" anchor="b" bIns="45700" lIns="91425" spcFirstLastPara="1" rIns="91425" wrap="square" tIns="45700">
            <a:noAutofit/>
          </a:bodyPr>
          <a:lstStyle/>
          <a:p>
            <a:pPr indent="0" lvl="0" marL="0" marR="0" rtl="0" algn="l">
              <a:lnSpc>
                <a:spcPct val="11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FUNCTION OVERLOADING</a:t>
            </a:r>
            <a:endParaRPr b="0" i="0" sz="3600" u="none" cap="none" strike="noStrike">
              <a:solidFill>
                <a:schemeClr val="lt1"/>
              </a:solidFill>
              <a:latin typeface="Questrial"/>
              <a:ea typeface="Questrial"/>
              <a:cs typeface="Questrial"/>
              <a:sym typeface="Questrial"/>
            </a:endParaRPr>
          </a:p>
        </p:txBody>
      </p:sp>
      <p:sp>
        <p:nvSpPr>
          <p:cNvPr id="370" name="Google Shape;370;p42"/>
          <p:cNvSpPr txBox="1"/>
          <p:nvPr>
            <p:ph idx="1" type="subTitle"/>
          </p:nvPr>
        </p:nvSpPr>
        <p:spPr>
          <a:xfrm>
            <a:off x="3000374" y="2646250"/>
            <a:ext cx="5656800" cy="596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MULTIPLE FUNCTIONS WITH THE SAME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WHAT IS A FUNCTION?</a:t>
            </a:r>
            <a:endParaRPr b="0" i="0" sz="2700" u="none" cap="none" strike="noStrike">
              <a:solidFill>
                <a:schemeClr val="lt1"/>
              </a:solidFill>
              <a:latin typeface="Questrial"/>
              <a:ea typeface="Questrial"/>
              <a:cs typeface="Questrial"/>
              <a:sym typeface="Questrial"/>
            </a:endParaRPr>
          </a:p>
        </p:txBody>
      </p:sp>
      <p:sp>
        <p:nvSpPr>
          <p:cNvPr id="157" name="Google Shape;157;p16"/>
          <p:cNvSpPr txBox="1"/>
          <p:nvPr>
            <p:ph idx="1" type="body"/>
          </p:nvPr>
        </p:nvSpPr>
        <p:spPr>
          <a:xfrm>
            <a:off x="1297500" y="1184200"/>
            <a:ext cx="7038900" cy="3294600"/>
          </a:xfrm>
          <a:prstGeom prst="rect">
            <a:avLst/>
          </a:prstGeom>
          <a:noFill/>
          <a:ln>
            <a:noFill/>
          </a:ln>
        </p:spPr>
        <p:txBody>
          <a:bodyPr anchorCtr="0" anchor="t" bIns="45700" lIns="91425" spcFirstLastPara="1" rIns="91425" wrap="square" tIns="45700">
            <a:noAutofit/>
          </a:bodyPr>
          <a:lstStyle/>
          <a:p>
            <a:pPr indent="-127000" lvl="0" marL="171450" marR="0" rtl="0" algn="l">
              <a:lnSpc>
                <a:spcPct val="150000"/>
              </a:lnSpc>
              <a:spcBef>
                <a:spcPts val="0"/>
              </a:spcBef>
              <a:spcAft>
                <a:spcPts val="0"/>
              </a:spcAft>
              <a:buClr>
                <a:schemeClr val="lt1"/>
              </a:buClr>
              <a:buSzPts val="1800"/>
              <a:buFont typeface="Arial"/>
              <a:buChar char="•"/>
            </a:pPr>
            <a:r>
              <a:rPr b="0" i="0" lang="en-GB" sz="1300" u="none" cap="none" strike="noStrike">
                <a:solidFill>
                  <a:schemeClr val="lt1"/>
                </a:solidFill>
                <a:latin typeface="Questrial"/>
                <a:ea typeface="Questrial"/>
                <a:cs typeface="Questrial"/>
                <a:sym typeface="Questrial"/>
              </a:rPr>
              <a:t>A </a:t>
            </a:r>
            <a:r>
              <a:rPr b="0" i="0" lang="en-GB" sz="1300" u="none" cap="none" strike="noStrike">
                <a:solidFill>
                  <a:srgbClr val="21FFFE"/>
                </a:solidFill>
                <a:latin typeface="Questrial"/>
                <a:ea typeface="Questrial"/>
                <a:cs typeface="Questrial"/>
                <a:sym typeface="Questrial"/>
              </a:rPr>
              <a:t>function</a:t>
            </a:r>
            <a:r>
              <a:rPr b="0" i="0" lang="en-GB" sz="1300" u="none" cap="none" strike="noStrike">
                <a:solidFill>
                  <a:schemeClr val="lt1"/>
                </a:solidFill>
                <a:latin typeface="Questrial"/>
                <a:ea typeface="Questrial"/>
                <a:cs typeface="Questrial"/>
                <a:sym typeface="Questrial"/>
              </a:rPr>
              <a:t> is a reusable block of code</a:t>
            </a:r>
            <a:endParaRPr sz="1100"/>
          </a:p>
          <a:p>
            <a:pPr indent="-127000" lvl="1" marL="514350" marR="0" rtl="0" algn="l">
              <a:lnSpc>
                <a:spcPct val="166666"/>
              </a:lnSpc>
              <a:spcBef>
                <a:spcPts val="375"/>
              </a:spcBef>
              <a:spcAft>
                <a:spcPts val="0"/>
              </a:spcAft>
              <a:buClr>
                <a:schemeClr val="lt1"/>
              </a:buClr>
              <a:buSzPts val="1550"/>
              <a:buFont typeface="Arial"/>
              <a:buChar char="•"/>
            </a:pPr>
            <a:r>
              <a:rPr b="0" i="0" lang="en-GB" sz="1100" u="none" cap="none" strike="noStrike">
                <a:solidFill>
                  <a:schemeClr val="lt1"/>
                </a:solidFill>
                <a:latin typeface="Questrial"/>
                <a:ea typeface="Questrial"/>
                <a:cs typeface="Questrial"/>
                <a:sym typeface="Questrial"/>
              </a:rPr>
              <a:t>Designed to perform a particular task</a:t>
            </a:r>
            <a:endParaRPr sz="800"/>
          </a:p>
          <a:p>
            <a:pPr indent="-127000" lvl="1" marL="514350" marR="0" rtl="0" algn="l">
              <a:lnSpc>
                <a:spcPct val="166666"/>
              </a:lnSpc>
              <a:spcBef>
                <a:spcPts val="375"/>
              </a:spcBef>
              <a:spcAft>
                <a:spcPts val="0"/>
              </a:spcAft>
              <a:buClr>
                <a:schemeClr val="lt1"/>
              </a:buClr>
              <a:buSzPts val="1550"/>
              <a:buFont typeface="Arial"/>
              <a:buChar char="•"/>
            </a:pPr>
            <a:r>
              <a:rPr b="0" i="0" lang="en-GB" sz="1100" u="none" cap="none" strike="noStrike">
                <a:solidFill>
                  <a:schemeClr val="lt1"/>
                </a:solidFill>
                <a:latin typeface="Questrial"/>
                <a:ea typeface="Questrial"/>
                <a:cs typeface="Questrial"/>
                <a:sym typeface="Questrial"/>
              </a:rPr>
              <a:t>Can be </a:t>
            </a:r>
            <a:r>
              <a:rPr b="0" i="0" lang="en-GB" sz="1100" u="none" cap="none" strike="noStrike">
                <a:solidFill>
                  <a:srgbClr val="21FFFE"/>
                </a:solidFill>
                <a:latin typeface="Questrial"/>
                <a:ea typeface="Questrial"/>
                <a:cs typeface="Questrial"/>
                <a:sym typeface="Questrial"/>
              </a:rPr>
              <a:t>invoked</a:t>
            </a:r>
            <a:r>
              <a:rPr b="0" i="0" lang="en-GB" sz="1100" u="none" cap="none" strike="noStrike">
                <a:solidFill>
                  <a:schemeClr val="lt1"/>
                </a:solidFill>
                <a:latin typeface="Questrial"/>
                <a:ea typeface="Questrial"/>
                <a:cs typeface="Questrial"/>
                <a:sym typeface="Questrial"/>
              </a:rPr>
              <a:t> from other code</a:t>
            </a:r>
            <a:endParaRPr sz="800"/>
          </a:p>
          <a:p>
            <a:pPr indent="-127000" lvl="1" marL="514350" marR="0" rtl="0" algn="l">
              <a:lnSpc>
                <a:spcPct val="166666"/>
              </a:lnSpc>
              <a:spcBef>
                <a:spcPts val="375"/>
              </a:spcBef>
              <a:spcAft>
                <a:spcPts val="0"/>
              </a:spcAft>
              <a:buClr>
                <a:schemeClr val="lt1"/>
              </a:buClr>
              <a:buSzPts val="1550"/>
              <a:buFont typeface="Arial"/>
              <a:buChar char="•"/>
            </a:pPr>
            <a:r>
              <a:rPr b="0" i="0" lang="en-GB" sz="1100" u="none" cap="none" strike="noStrike">
                <a:solidFill>
                  <a:schemeClr val="lt1"/>
                </a:solidFill>
                <a:latin typeface="Questrial"/>
                <a:ea typeface="Questrial"/>
                <a:cs typeface="Questrial"/>
                <a:sym typeface="Questrial"/>
              </a:rPr>
              <a:t>Usually has a </a:t>
            </a:r>
            <a:r>
              <a:rPr b="0" i="0" lang="en-GB" sz="1100" u="none" cap="none" strike="noStrike">
                <a:solidFill>
                  <a:srgbClr val="21FFFE"/>
                </a:solidFill>
                <a:latin typeface="Questrial"/>
                <a:ea typeface="Questrial"/>
                <a:cs typeface="Questrial"/>
                <a:sym typeface="Questrial"/>
              </a:rPr>
              <a:t>name</a:t>
            </a:r>
            <a:endParaRPr sz="800"/>
          </a:p>
          <a:p>
            <a:pPr indent="-127000" lvl="1" marL="514350" marR="0" rtl="0" algn="l">
              <a:lnSpc>
                <a:spcPct val="166666"/>
              </a:lnSpc>
              <a:spcBef>
                <a:spcPts val="375"/>
              </a:spcBef>
              <a:spcAft>
                <a:spcPts val="0"/>
              </a:spcAft>
              <a:buClr>
                <a:schemeClr val="lt1"/>
              </a:buClr>
              <a:buSzPts val="1550"/>
              <a:buFont typeface="Arial"/>
              <a:buChar char="•"/>
            </a:pPr>
            <a:r>
              <a:rPr b="0" i="0" lang="en-GB" sz="1100" u="none" cap="none" strike="noStrike">
                <a:solidFill>
                  <a:schemeClr val="lt1"/>
                </a:solidFill>
                <a:latin typeface="Questrial"/>
                <a:ea typeface="Questrial"/>
                <a:cs typeface="Questrial"/>
                <a:sym typeface="Questrial"/>
              </a:rPr>
              <a:t>Can </a:t>
            </a:r>
            <a:r>
              <a:rPr b="0" i="0" lang="en-GB" sz="1100" u="none" cap="none" strike="noStrike">
                <a:solidFill>
                  <a:srgbClr val="DEEBF4"/>
                </a:solidFill>
                <a:latin typeface="Questrial"/>
                <a:ea typeface="Questrial"/>
                <a:cs typeface="Questrial"/>
                <a:sym typeface="Questrial"/>
              </a:rPr>
              <a:t>take </a:t>
            </a:r>
            <a:r>
              <a:rPr b="0" i="0" lang="en-GB" sz="1100" u="none" cap="none" strike="noStrike">
                <a:solidFill>
                  <a:srgbClr val="21FFFE"/>
                </a:solidFill>
                <a:latin typeface="Questrial"/>
                <a:ea typeface="Questrial"/>
                <a:cs typeface="Questrial"/>
                <a:sym typeface="Questrial"/>
              </a:rPr>
              <a:t>parameters</a:t>
            </a:r>
            <a:r>
              <a:rPr b="0" i="0" lang="en-GB" sz="1100" u="none" cap="none" strike="noStrike">
                <a:solidFill>
                  <a:srgbClr val="DEEBF4"/>
                </a:solidFill>
                <a:latin typeface="Questrial"/>
                <a:ea typeface="Questrial"/>
                <a:cs typeface="Questrial"/>
                <a:sym typeface="Questrial"/>
              </a:rPr>
              <a:t> </a:t>
            </a:r>
            <a:r>
              <a:rPr b="0" i="0" lang="en-GB" sz="1100" u="none" cap="none" strike="noStrike">
                <a:solidFill>
                  <a:schemeClr val="lt1"/>
                </a:solidFill>
                <a:latin typeface="Questrial"/>
                <a:ea typeface="Questrial"/>
                <a:cs typeface="Questrial"/>
                <a:sym typeface="Questrial"/>
              </a:rPr>
              <a:t>and </a:t>
            </a:r>
            <a:r>
              <a:rPr b="0" i="0" lang="en-GB" sz="1100" u="none" cap="none" strike="noStrike">
                <a:solidFill>
                  <a:srgbClr val="21FFFE"/>
                </a:solidFill>
                <a:latin typeface="Questrial"/>
                <a:ea typeface="Questrial"/>
                <a:cs typeface="Questrial"/>
                <a:sym typeface="Questrial"/>
              </a:rPr>
              <a:t>return a value</a:t>
            </a:r>
            <a:endParaRPr sz="800"/>
          </a:p>
          <a:p>
            <a:pPr indent="-127000" lvl="0" marL="171450" marR="0" rtl="0" algn="l">
              <a:lnSpc>
                <a:spcPct val="150000"/>
              </a:lnSpc>
              <a:spcBef>
                <a:spcPts val="750"/>
              </a:spcBef>
              <a:spcAft>
                <a:spcPts val="0"/>
              </a:spcAft>
              <a:buClr>
                <a:schemeClr val="lt1"/>
              </a:buClr>
              <a:buSzPts val="1800"/>
              <a:buFont typeface="Arial"/>
              <a:buChar char="•"/>
            </a:pPr>
            <a:r>
              <a:rPr b="0" i="0" lang="en-GB" sz="1300" u="none" cap="none" strike="noStrike">
                <a:solidFill>
                  <a:schemeClr val="lt1"/>
                </a:solidFill>
                <a:latin typeface="Questrial"/>
                <a:ea typeface="Questrial"/>
                <a:cs typeface="Questrial"/>
                <a:sym typeface="Questrial"/>
              </a:rPr>
              <a:t>Functions allow breaking a large program into smaller pieces</a:t>
            </a:r>
            <a:endParaRPr sz="1100"/>
          </a:p>
          <a:p>
            <a:pPr indent="-12700" lvl="0" marL="171450" marR="0" rtl="0" algn="l">
              <a:lnSpc>
                <a:spcPct val="120000"/>
              </a:lnSpc>
              <a:spcBef>
                <a:spcPts val="750"/>
              </a:spcBef>
              <a:spcAft>
                <a:spcPts val="1600"/>
              </a:spcAft>
              <a:buClr>
                <a:schemeClr val="lt1"/>
              </a:buClr>
              <a:buSzPts val="2500"/>
              <a:buFont typeface="Arial"/>
              <a:buNone/>
            </a:pPr>
            <a:r>
              <a:t/>
            </a:r>
            <a:endParaRPr b="0" i="0" sz="1300" u="none" cap="none" strike="noStrike">
              <a:solidFill>
                <a:schemeClr val="lt1"/>
              </a:solidFill>
              <a:latin typeface="Questrial"/>
              <a:ea typeface="Questrial"/>
              <a:cs typeface="Questrial"/>
              <a:sym typeface="Questrial"/>
            </a:endParaRPr>
          </a:p>
        </p:txBody>
      </p:sp>
      <p:sp>
        <p:nvSpPr>
          <p:cNvPr id="158" name="Google Shape;158;p1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159" name="Google Shape;159;p16"/>
          <p:cNvSpPr/>
          <p:nvPr/>
        </p:nvSpPr>
        <p:spPr>
          <a:xfrm>
            <a:off x="1005825" y="3923425"/>
            <a:ext cx="6904800" cy="1076100"/>
          </a:xfrm>
          <a:prstGeom prst="rect">
            <a:avLst/>
          </a:prstGeom>
          <a:solidFill>
            <a:srgbClr val="BFD8EA">
              <a:alpha val="24705"/>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function triangleArea(width, height) {	</a:t>
            </a:r>
            <a:endParaRPr/>
          </a:p>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    return width * height / 2;</a:t>
            </a:r>
            <a:endParaRPr/>
          </a:p>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FUNCTION OVERLOADING</a:t>
            </a:r>
            <a:endParaRPr b="0" i="0" sz="2700" u="none" cap="none" strike="noStrike">
              <a:solidFill>
                <a:schemeClr val="lt1"/>
              </a:solidFill>
              <a:latin typeface="Questrial"/>
              <a:ea typeface="Questrial"/>
              <a:cs typeface="Questrial"/>
              <a:sym typeface="Questrial"/>
            </a:endParaRPr>
          </a:p>
        </p:txBody>
      </p:sp>
      <p:sp>
        <p:nvSpPr>
          <p:cNvPr id="376" name="Google Shape;376;p43"/>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JavaScript does not support </a:t>
            </a:r>
            <a:r>
              <a:rPr b="0" i="0" lang="en-GB" sz="1800" u="none" cap="none" strike="noStrike">
                <a:solidFill>
                  <a:srgbClr val="21FFFE"/>
                </a:solidFill>
                <a:latin typeface="Questrial"/>
                <a:ea typeface="Questrial"/>
                <a:cs typeface="Questrial"/>
                <a:sym typeface="Questrial"/>
              </a:rPr>
              <a:t>function overloading</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i.e. only one function with a specified name can exists in the same scope</a:t>
            </a:r>
            <a:endParaRPr/>
          </a:p>
          <a:p>
            <a:pPr indent="0" lvl="1" marL="267891"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0" lvl="1" marL="267891"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0" lvl="1" marL="267891"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0" lvl="1" marL="267891"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0" lvl="0" marL="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377" name="Google Shape;377;p43"/>
          <p:cNvSpPr/>
          <p:nvPr/>
        </p:nvSpPr>
        <p:spPr>
          <a:xfrm>
            <a:off x="856060" y="2532286"/>
            <a:ext cx="7954483" cy="2262158"/>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FBEEC9"/>
                </a:solidFill>
                <a:latin typeface="Consolas"/>
                <a:ea typeface="Consolas"/>
                <a:cs typeface="Consolas"/>
                <a:sym typeface="Consolas"/>
              </a:rPr>
              <a:t>function print(number)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console.log('Number: ' + number);</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a:t>
            </a:r>
            <a:endParaRPr/>
          </a:p>
          <a:p>
            <a:pPr indent="0" lvl="0" marL="0" marR="0" rtl="0" algn="l">
              <a:spcBef>
                <a:spcPts val="900"/>
              </a:spcBef>
              <a:spcAft>
                <a:spcPts val="0"/>
              </a:spcAft>
              <a:buNone/>
            </a:pPr>
            <a:r>
              <a:rPr b="1" lang="en-GB" sz="1800">
                <a:solidFill>
                  <a:srgbClr val="FBEEC9"/>
                </a:solidFill>
                <a:latin typeface="Consolas"/>
                <a:ea typeface="Consolas"/>
                <a:cs typeface="Consolas"/>
                <a:sym typeface="Consolas"/>
              </a:rPr>
              <a:t>function print(number, text)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console.log('Number: ' + number + '\nText: ' + text);</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a:t>
            </a:r>
            <a:endParaRPr/>
          </a:p>
          <a:p>
            <a:pPr indent="0" lvl="1" marL="457200" marR="0" rtl="0" algn="l">
              <a:spcBef>
                <a:spcPts val="900"/>
              </a:spcBef>
              <a:spcAft>
                <a:spcPts val="0"/>
              </a:spcAft>
              <a:buNone/>
            </a:pPr>
            <a:r>
              <a:rPr b="1" i="0" lang="en-GB" sz="1800" u="none" cap="none" strike="noStrike">
                <a:solidFill>
                  <a:srgbClr val="FBEEC9"/>
                </a:solidFill>
                <a:latin typeface="Consolas"/>
                <a:ea typeface="Consolas"/>
                <a:cs typeface="Consolas"/>
                <a:sym typeface="Consolas"/>
              </a:rPr>
              <a:t>print(2); // The second print() overwrites the first one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DIFFERENT NUMBER OF PARAMETERS</a:t>
            </a:r>
            <a:endParaRPr b="0" i="0" sz="2700" u="none" cap="none" strike="noStrike">
              <a:solidFill>
                <a:schemeClr val="lt1"/>
              </a:solidFill>
              <a:latin typeface="Questrial"/>
              <a:ea typeface="Questrial"/>
              <a:cs typeface="Questrial"/>
              <a:sym typeface="Questrial"/>
            </a:endParaRPr>
          </a:p>
        </p:txBody>
      </p:sp>
      <p:sp>
        <p:nvSpPr>
          <p:cNvPr id="383" name="Google Shape;383;p44"/>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Function overloading by checking the number of arguments:</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384" name="Google Shape;384;p4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85" name="Google Shape;385;p44"/>
          <p:cNvSpPr/>
          <p:nvPr/>
        </p:nvSpPr>
        <p:spPr>
          <a:xfrm>
            <a:off x="856060" y="2149107"/>
            <a:ext cx="8000999" cy="2864887"/>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FBEEC9"/>
                </a:solidFill>
                <a:latin typeface="Consolas"/>
                <a:ea typeface="Consolas"/>
                <a:cs typeface="Consolas"/>
                <a:sym typeface="Consolas"/>
              </a:rPr>
              <a:t>function printText (number, text)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switch (arguments.length)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case 1 : console.log ('Number :' + number); break;</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case 2 :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console.log ('Number :' + number);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console.log ('Text :' + text);</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break;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a:t>
            </a:r>
            <a:endParaRPr/>
          </a:p>
          <a:p>
            <a:pPr indent="0" lvl="0" marL="0" marR="0" rtl="0" algn="l">
              <a:spcBef>
                <a:spcPts val="450"/>
              </a:spcBef>
              <a:spcAft>
                <a:spcPts val="0"/>
              </a:spcAft>
              <a:buNone/>
            </a:pPr>
            <a:r>
              <a:rPr b="1" lang="en-GB" sz="1600">
                <a:solidFill>
                  <a:srgbClr val="FBEEC9"/>
                </a:solidFill>
                <a:latin typeface="Consolas"/>
                <a:ea typeface="Consolas"/>
                <a:cs typeface="Consolas"/>
                <a:sym typeface="Consolas"/>
              </a:rPr>
              <a:t>printText (5); // Logs 5</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printText (5, 'Lorem Ipsum'); // Logs 5 and Lorem Ipsum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DIFFERENT TYPES OF PARAMETERS</a:t>
            </a:r>
            <a:endParaRPr b="0" i="0" sz="2700" u="none" cap="none" strike="noStrike">
              <a:solidFill>
                <a:schemeClr val="lt1"/>
              </a:solidFill>
              <a:latin typeface="Questrial"/>
              <a:ea typeface="Questrial"/>
              <a:cs typeface="Questrial"/>
              <a:sym typeface="Questrial"/>
            </a:endParaRPr>
          </a:p>
        </p:txBody>
      </p:sp>
      <p:sp>
        <p:nvSpPr>
          <p:cNvPr id="391" name="Google Shape;391;p45"/>
          <p:cNvSpPr txBox="1"/>
          <p:nvPr>
            <p:ph idx="1" type="body"/>
          </p:nvPr>
        </p:nvSpPr>
        <p:spPr>
          <a:xfrm>
            <a:off x="1297500" y="1174225"/>
            <a:ext cx="7038900" cy="33045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160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Function overloading by checking the arguments' type:</a:t>
            </a:r>
            <a:endParaRPr b="0" i="0" sz="1800" u="none" cap="none" strike="noStrike">
              <a:solidFill>
                <a:schemeClr val="lt1"/>
              </a:solidFill>
              <a:latin typeface="Questrial"/>
              <a:ea typeface="Questrial"/>
              <a:cs typeface="Questrial"/>
              <a:sym typeface="Questrial"/>
            </a:endParaRPr>
          </a:p>
        </p:txBody>
      </p:sp>
      <p:sp>
        <p:nvSpPr>
          <p:cNvPr id="392" name="Google Shape;392;p45"/>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393" name="Google Shape;393;p45"/>
          <p:cNvSpPr/>
          <p:nvPr/>
        </p:nvSpPr>
        <p:spPr>
          <a:xfrm>
            <a:off x="1000189" y="1657880"/>
            <a:ext cx="7285369" cy="3457357"/>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50">
                <a:solidFill>
                  <a:srgbClr val="FBEEC9"/>
                </a:solidFill>
                <a:latin typeface="Consolas"/>
                <a:ea typeface="Consolas"/>
                <a:cs typeface="Consolas"/>
                <a:sym typeface="Consolas"/>
              </a:rPr>
              <a:t>function printValue (value)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var log = console.log;</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switch (typeof value)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case 'number' : log ('Number: ' + value); break;</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case 'string' : log ('String: ' + value); break;</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case 'object' : log ('Object: ' + value); break;</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case 'boolean' : log ('Number: ' + value); break;</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			  </a:t>
            </a:r>
            <a:endParaRPr/>
          </a:p>
          <a:p>
            <a:pPr indent="0" lvl="0" marL="0" marR="0" rtl="0" algn="l">
              <a:spcBef>
                <a:spcPts val="450"/>
              </a:spcBef>
              <a:spcAft>
                <a:spcPts val="0"/>
              </a:spcAft>
              <a:buNone/>
            </a:pPr>
            <a:r>
              <a:rPr b="1" lang="en-GB" sz="1650">
                <a:solidFill>
                  <a:srgbClr val="FBEEC9"/>
                </a:solidFill>
                <a:latin typeface="Consolas"/>
                <a:ea typeface="Consolas"/>
                <a:cs typeface="Consolas"/>
                <a:sym typeface="Consolas"/>
              </a:rPr>
              <a:t>printValue (5);</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printValue ('Lorem Ipsum');</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printValue ([1, 2, 3, 4]);</a:t>
            </a:r>
            <a:endParaRPr/>
          </a:p>
          <a:p>
            <a:pPr indent="0" lvl="0" marL="0" marR="0" rtl="0" algn="l">
              <a:spcBef>
                <a:spcPts val="0"/>
              </a:spcBef>
              <a:spcAft>
                <a:spcPts val="0"/>
              </a:spcAft>
              <a:buNone/>
            </a:pPr>
            <a:r>
              <a:rPr b="1" lang="en-GB" sz="1650">
                <a:solidFill>
                  <a:srgbClr val="FBEEC9"/>
                </a:solidFill>
                <a:latin typeface="Consolas"/>
                <a:ea typeface="Consolas"/>
                <a:cs typeface="Consolas"/>
                <a:sym typeface="Consolas"/>
              </a:rPr>
              <a:t>printValue (true);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DEFAULT PARAMETERS</a:t>
            </a:r>
            <a:endParaRPr b="0" i="0" sz="2700" u="none" cap="none" strike="noStrike">
              <a:solidFill>
                <a:schemeClr val="lt1"/>
              </a:solidFill>
              <a:latin typeface="Questrial"/>
              <a:ea typeface="Questrial"/>
              <a:cs typeface="Questrial"/>
              <a:sym typeface="Questrial"/>
            </a:endParaRPr>
          </a:p>
        </p:txBody>
      </p:sp>
      <p:sp>
        <p:nvSpPr>
          <p:cNvPr id="399" name="Google Shape;399;p46"/>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rgbClr val="21FFFE"/>
              </a:buClr>
              <a:buSzPts val="2250"/>
              <a:buFont typeface="Arial"/>
              <a:buChar char="•"/>
            </a:pPr>
            <a:r>
              <a:rPr b="0" i="0" lang="en-GB" sz="1800" u="none" cap="none" strike="noStrike">
                <a:solidFill>
                  <a:srgbClr val="21FFFE"/>
                </a:solidFill>
                <a:latin typeface="Questrial"/>
                <a:ea typeface="Questrial"/>
                <a:cs typeface="Questrial"/>
                <a:sym typeface="Questrial"/>
              </a:rPr>
              <a:t>Default parameters </a:t>
            </a:r>
            <a:r>
              <a:rPr b="0" i="0" lang="en-GB" sz="1800" u="none" cap="none" strike="noStrike">
                <a:solidFill>
                  <a:schemeClr val="lt1"/>
                </a:solidFill>
                <a:latin typeface="Questrial"/>
                <a:ea typeface="Questrial"/>
                <a:cs typeface="Questrial"/>
                <a:sym typeface="Questrial"/>
              </a:rPr>
              <a:t>are checked in the function body</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If the parameter is not present → assign a value</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400" name="Google Shape;400;p4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401" name="Google Shape;401;p46"/>
          <p:cNvSpPr/>
          <p:nvPr/>
        </p:nvSpPr>
        <p:spPr>
          <a:xfrm>
            <a:off x="856060" y="2535371"/>
            <a:ext cx="6214591" cy="2031325"/>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Only the str parameter is required</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function substring (str, start, end)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start = start || 0;</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end = end || str.length;</a:t>
            </a:r>
            <a:endParaRPr/>
          </a:p>
          <a:p>
            <a:pPr indent="0" lvl="0" marL="0" marR="0" rtl="0" algn="l">
              <a:spcBef>
                <a:spcPts val="0"/>
              </a:spcBef>
              <a:spcAft>
                <a:spcPts val="0"/>
              </a:spcAft>
              <a:buNone/>
            </a:pPr>
            <a:r>
              <a:t/>
            </a:r>
            <a:endParaRPr b="1" sz="180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  // function code comes here …</a:t>
            </a:r>
            <a:endParaRPr/>
          </a:p>
          <a:p>
            <a:pPr indent="0" lvl="0" marL="0" marR="0" rtl="0" algn="l">
              <a:spcBef>
                <a:spcPts val="0"/>
              </a:spcBef>
              <a:spcAft>
                <a:spcPts val="0"/>
              </a:spcAft>
              <a:buNone/>
            </a:pPr>
            <a:r>
              <a:rPr b="1" lang="en-GB" sz="1800">
                <a:solidFill>
                  <a:srgbClr val="FBEEC9"/>
                </a:solidFill>
                <a:latin typeface="Consolas"/>
                <a:ea typeface="Consolas"/>
                <a:cs typeface="Consolas"/>
                <a:sym typeface="Consola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ctrTitle"/>
          </p:nvPr>
        </p:nvSpPr>
        <p:spPr>
          <a:xfrm>
            <a:off x="3080126" y="1825175"/>
            <a:ext cx="47097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OBJECT TYPES AND OBJECTS</a:t>
            </a:r>
            <a:endParaRPr b="0" i="0" sz="3600" u="none" cap="none" strike="noStrike">
              <a:solidFill>
                <a:schemeClr val="lt1"/>
              </a:solidFill>
              <a:latin typeface="Questrial"/>
              <a:ea typeface="Questrial"/>
              <a:cs typeface="Questrial"/>
              <a:sym typeface="Questrial"/>
            </a:endParaRPr>
          </a:p>
        </p:txBody>
      </p:sp>
      <p:sp>
        <p:nvSpPr>
          <p:cNvPr id="407" name="Google Shape;407;p47"/>
          <p:cNvSpPr txBox="1"/>
          <p:nvPr>
            <p:ph idx="1" type="subTitle"/>
          </p:nvPr>
        </p:nvSpPr>
        <p:spPr>
          <a:xfrm>
            <a:off x="3169826" y="2440625"/>
            <a:ext cx="4620000" cy="516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MODELING REAL-WORLD ENTITIES WITH OBJECTS</a:t>
            </a:r>
            <a:endParaRPr b="0" i="0" sz="1500" u="none" cap="none" strike="noStrike">
              <a:solidFill>
                <a:schemeClr val="lt2"/>
              </a:solidFill>
              <a:latin typeface="Questrial"/>
              <a:ea typeface="Questrial"/>
              <a:cs typeface="Questrial"/>
              <a:sym typeface="Quest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WHAT ARE OBJECTS?</a:t>
            </a:r>
            <a:endParaRPr b="0" i="0" sz="2700" u="none" cap="none" strike="noStrike">
              <a:solidFill>
                <a:schemeClr val="lt1"/>
              </a:solidFill>
              <a:latin typeface="Questrial"/>
              <a:ea typeface="Questrial"/>
              <a:cs typeface="Questrial"/>
              <a:sym typeface="Questrial"/>
            </a:endParaRPr>
          </a:p>
        </p:txBody>
      </p:sp>
      <p:sp>
        <p:nvSpPr>
          <p:cNvPr id="413" name="Google Shape;413;p48"/>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1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Software objects model real-world objects or abstract concepts</a:t>
            </a:r>
            <a:endParaRPr/>
          </a:p>
          <a:p>
            <a:pPr indent="-171450" lvl="1" marL="514350" marR="0" rtl="0" algn="l">
              <a:lnSpc>
                <a:spcPct val="11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Examples: </a:t>
            </a:r>
            <a:endParaRPr/>
          </a:p>
          <a:p>
            <a:pPr indent="-171450" lvl="2" marL="857250" marR="0" rtl="0" algn="l">
              <a:lnSpc>
                <a:spcPct val="110000"/>
              </a:lnSpc>
              <a:spcBef>
                <a:spcPts val="375"/>
              </a:spcBef>
              <a:spcAft>
                <a:spcPts val="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bank, account, customer, dog, bicycle, queue </a:t>
            </a:r>
            <a:endParaRPr/>
          </a:p>
          <a:p>
            <a:pPr indent="-171450" lvl="0" marL="171450" marR="0" rtl="0" algn="l">
              <a:lnSpc>
                <a:spcPct val="11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Real-world </a:t>
            </a:r>
            <a:r>
              <a:rPr b="0" i="0" lang="en-GB" sz="1800" u="none" cap="none" strike="noStrike">
                <a:solidFill>
                  <a:srgbClr val="21FFFE"/>
                </a:solidFill>
                <a:latin typeface="Questrial"/>
                <a:ea typeface="Questrial"/>
                <a:cs typeface="Questrial"/>
                <a:sym typeface="Questrial"/>
              </a:rPr>
              <a:t>objects</a:t>
            </a:r>
            <a:r>
              <a:rPr b="0" i="0" lang="en-GB" sz="1800" u="none" cap="none" strike="noStrike">
                <a:solidFill>
                  <a:schemeClr val="lt1"/>
                </a:solidFill>
                <a:latin typeface="Questrial"/>
                <a:ea typeface="Questrial"/>
                <a:cs typeface="Questrial"/>
                <a:sym typeface="Questrial"/>
              </a:rPr>
              <a:t> have </a:t>
            </a:r>
            <a:r>
              <a:rPr b="0" i="0" lang="en-GB" sz="1800" u="none" cap="none" strike="noStrike">
                <a:solidFill>
                  <a:srgbClr val="21FFFE"/>
                </a:solidFill>
                <a:latin typeface="Questrial"/>
                <a:ea typeface="Questrial"/>
                <a:cs typeface="Questrial"/>
                <a:sym typeface="Questrial"/>
              </a:rPr>
              <a:t>state </a:t>
            </a:r>
            <a:r>
              <a:rPr b="0" i="0" lang="en-GB" sz="1800" u="none" cap="none" strike="noStrike">
                <a:solidFill>
                  <a:schemeClr val="lt1"/>
                </a:solidFill>
                <a:latin typeface="Questrial"/>
                <a:ea typeface="Questrial"/>
                <a:cs typeface="Questrial"/>
                <a:sym typeface="Questrial"/>
              </a:rPr>
              <a:t>and </a:t>
            </a:r>
            <a:r>
              <a:rPr b="0" i="0" lang="en-GB" sz="1800" u="none" cap="none" strike="noStrike">
                <a:solidFill>
                  <a:srgbClr val="21FFFE"/>
                </a:solidFill>
                <a:latin typeface="Questrial"/>
                <a:ea typeface="Questrial"/>
                <a:cs typeface="Questrial"/>
                <a:sym typeface="Questrial"/>
              </a:rPr>
              <a:t>behavior</a:t>
            </a:r>
            <a:endParaRPr/>
          </a:p>
          <a:p>
            <a:pPr indent="-171450" lvl="1" marL="514350" marR="0" rtl="0" algn="l">
              <a:lnSpc>
                <a:spcPct val="11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Account' state: </a:t>
            </a:r>
            <a:endParaRPr/>
          </a:p>
          <a:p>
            <a:pPr indent="-171450" lvl="2" marL="857250" marR="0" rtl="0" algn="l">
              <a:lnSpc>
                <a:spcPct val="110000"/>
              </a:lnSpc>
              <a:spcBef>
                <a:spcPts val="375"/>
              </a:spcBef>
              <a:spcAft>
                <a:spcPts val="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holder, balance, type</a:t>
            </a:r>
            <a:endParaRPr/>
          </a:p>
          <a:p>
            <a:pPr indent="-171450" lvl="1" marL="514350" marR="0" rtl="0" algn="l">
              <a:lnSpc>
                <a:spcPct val="11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Account' behavior: </a:t>
            </a:r>
            <a:endParaRPr/>
          </a:p>
          <a:p>
            <a:pPr indent="-171450" lvl="2" marL="857250" marR="0" rtl="0" algn="l">
              <a:lnSpc>
                <a:spcPct val="110000"/>
              </a:lnSpc>
              <a:spcBef>
                <a:spcPts val="375"/>
              </a:spcBef>
              <a:spcAft>
                <a:spcPts val="160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withdraw, deposit, suspend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WHAT ARE OBJECTS? (2)</a:t>
            </a:r>
            <a:endParaRPr b="0" i="0" sz="2700" u="none" cap="none" strike="noStrike">
              <a:solidFill>
                <a:schemeClr val="lt1"/>
              </a:solidFill>
              <a:latin typeface="Questrial"/>
              <a:ea typeface="Questrial"/>
              <a:cs typeface="Questrial"/>
              <a:sym typeface="Questrial"/>
            </a:endParaRPr>
          </a:p>
        </p:txBody>
      </p:sp>
      <p:sp>
        <p:nvSpPr>
          <p:cNvPr id="419" name="Google Shape;419;p49"/>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How do software objects implement real-world objects?</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Use </a:t>
            </a:r>
            <a:r>
              <a:rPr b="0" i="0" lang="en-GB" sz="1500" u="none" cap="none" strike="noStrike">
                <a:solidFill>
                  <a:srgbClr val="21FFFE"/>
                </a:solidFill>
                <a:latin typeface="Questrial"/>
                <a:ea typeface="Questrial"/>
                <a:cs typeface="Questrial"/>
                <a:sym typeface="Questrial"/>
              </a:rPr>
              <a:t>variables</a:t>
            </a:r>
            <a:r>
              <a:rPr b="0" i="0" lang="en-GB" sz="1500" u="none" cap="none" strike="noStrike">
                <a:solidFill>
                  <a:schemeClr val="lt1"/>
                </a:solidFill>
                <a:latin typeface="Questrial"/>
                <a:ea typeface="Questrial"/>
                <a:cs typeface="Questrial"/>
                <a:sym typeface="Questrial"/>
              </a:rPr>
              <a:t> / </a:t>
            </a:r>
            <a:r>
              <a:rPr b="0" i="0" lang="en-GB" sz="1500" u="none" cap="none" strike="noStrike">
                <a:solidFill>
                  <a:srgbClr val="21FFFE"/>
                </a:solidFill>
                <a:latin typeface="Questrial"/>
                <a:ea typeface="Questrial"/>
                <a:cs typeface="Questrial"/>
                <a:sym typeface="Questrial"/>
              </a:rPr>
              <a:t>data</a:t>
            </a:r>
            <a:r>
              <a:rPr b="0" i="0" lang="en-GB" sz="1500" u="none" cap="none" strike="noStrike">
                <a:solidFill>
                  <a:schemeClr val="lt1"/>
                </a:solidFill>
                <a:latin typeface="Questrial"/>
                <a:ea typeface="Questrial"/>
                <a:cs typeface="Questrial"/>
                <a:sym typeface="Questrial"/>
              </a:rPr>
              <a:t> to implement </a:t>
            </a:r>
            <a:r>
              <a:rPr b="0" i="0" lang="en-GB" sz="1500" u="none" cap="none" strike="noStrike">
                <a:solidFill>
                  <a:srgbClr val="21FFFE"/>
                </a:solidFill>
                <a:latin typeface="Questrial"/>
                <a:ea typeface="Questrial"/>
                <a:cs typeface="Questrial"/>
                <a:sym typeface="Questrial"/>
              </a:rPr>
              <a:t>state</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Use </a:t>
            </a:r>
            <a:r>
              <a:rPr b="0" i="0" lang="en-GB" sz="1500" u="none" cap="none" strike="noStrike">
                <a:solidFill>
                  <a:srgbClr val="21FFFE"/>
                </a:solidFill>
                <a:latin typeface="Questrial"/>
                <a:ea typeface="Questrial"/>
                <a:cs typeface="Questrial"/>
                <a:sym typeface="Questrial"/>
              </a:rPr>
              <a:t>methods</a:t>
            </a:r>
            <a:r>
              <a:rPr b="0" i="0" lang="en-GB" sz="1500" u="none" cap="none" strike="noStrike">
                <a:solidFill>
                  <a:schemeClr val="lt1"/>
                </a:solidFill>
                <a:latin typeface="Questrial"/>
                <a:ea typeface="Questrial"/>
                <a:cs typeface="Questrial"/>
                <a:sym typeface="Questrial"/>
              </a:rPr>
              <a:t> / </a:t>
            </a:r>
            <a:r>
              <a:rPr b="0" i="0" lang="en-GB" sz="1500" u="none" cap="none" strike="noStrike">
                <a:solidFill>
                  <a:srgbClr val="21FFFE"/>
                </a:solidFill>
                <a:latin typeface="Questrial"/>
                <a:ea typeface="Questrial"/>
                <a:cs typeface="Questrial"/>
                <a:sym typeface="Questrial"/>
              </a:rPr>
              <a:t>functions</a:t>
            </a:r>
            <a:r>
              <a:rPr b="0" i="0" lang="en-GB" sz="1500" u="none" cap="none" strike="noStrike">
                <a:solidFill>
                  <a:schemeClr val="lt1"/>
                </a:solidFill>
                <a:latin typeface="Questrial"/>
                <a:ea typeface="Questrial"/>
                <a:cs typeface="Questrial"/>
                <a:sym typeface="Questrial"/>
              </a:rPr>
              <a:t> to implement </a:t>
            </a:r>
            <a:r>
              <a:rPr b="0" i="0" lang="en-GB" sz="1500" u="none" cap="none" strike="noStrike">
                <a:solidFill>
                  <a:srgbClr val="21FFFE"/>
                </a:solidFill>
                <a:latin typeface="Questrial"/>
                <a:ea typeface="Questrial"/>
                <a:cs typeface="Questrial"/>
                <a:sym typeface="Questrial"/>
              </a:rPr>
              <a:t>behavior</a:t>
            </a:r>
            <a:endParaRPr/>
          </a:p>
          <a:p>
            <a:pPr indent="-171450" lvl="0" marL="171450" marR="0" rtl="0" algn="l">
              <a:lnSpc>
                <a:spcPct val="100000"/>
              </a:lnSpc>
              <a:spcBef>
                <a:spcPts val="750"/>
              </a:spcBef>
              <a:spcAft>
                <a:spcPts val="160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An object is a software bundle of variables and related functions</a:t>
            </a:r>
            <a:endParaRPr b="0" i="0" sz="1800" u="none" cap="none" strike="noStrike">
              <a:solidFill>
                <a:schemeClr val="lt1"/>
              </a:solidFill>
              <a:latin typeface="Questrial"/>
              <a:ea typeface="Questrial"/>
              <a:cs typeface="Questrial"/>
              <a:sym typeface="Questrial"/>
            </a:endParaRPr>
          </a:p>
        </p:txBody>
      </p:sp>
      <p:sp>
        <p:nvSpPr>
          <p:cNvPr id="420" name="Google Shape;420;p4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421" name="Google Shape;421;p49"/>
          <p:cNvSpPr/>
          <p:nvPr/>
        </p:nvSpPr>
        <p:spPr>
          <a:xfrm>
            <a:off x="857250" y="2971800"/>
            <a:ext cx="2921673" cy="432887"/>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ctr">
              <a:lnSpc>
                <a:spcPct val="127272"/>
              </a:lnSpc>
              <a:spcBef>
                <a:spcPts val="0"/>
              </a:spcBef>
              <a:spcAft>
                <a:spcPts val="0"/>
              </a:spcAft>
              <a:buNone/>
            </a:pPr>
            <a:r>
              <a:rPr b="1" lang="en-GB" sz="1650">
                <a:solidFill>
                  <a:schemeClr val="lt2"/>
                </a:solidFill>
                <a:latin typeface="Consolas"/>
                <a:ea typeface="Consolas"/>
                <a:cs typeface="Consolas"/>
                <a:sym typeface="Consolas"/>
              </a:rPr>
              <a:t>account</a:t>
            </a:r>
            <a:endParaRPr/>
          </a:p>
        </p:txBody>
      </p:sp>
      <p:sp>
        <p:nvSpPr>
          <p:cNvPr id="422" name="Google Shape;422;p49"/>
          <p:cNvSpPr/>
          <p:nvPr/>
        </p:nvSpPr>
        <p:spPr>
          <a:xfrm>
            <a:off x="857250" y="3404708"/>
            <a:ext cx="2921673" cy="702191"/>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owner: "Peter"</a:t>
            </a:r>
            <a:endParaRPr/>
          </a:p>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balance: 350.00</a:t>
            </a:r>
            <a:endParaRPr/>
          </a:p>
        </p:txBody>
      </p:sp>
      <p:sp>
        <p:nvSpPr>
          <p:cNvPr id="423" name="Google Shape;423;p49"/>
          <p:cNvSpPr/>
          <p:nvPr/>
        </p:nvSpPr>
        <p:spPr>
          <a:xfrm>
            <a:off x="857250" y="4107319"/>
            <a:ext cx="2921673" cy="702191"/>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function deposit(sum)</a:t>
            </a:r>
            <a:endParaRPr/>
          </a:p>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function withdraw(sum)</a:t>
            </a:r>
            <a:endParaRPr/>
          </a:p>
        </p:txBody>
      </p:sp>
      <p:sp>
        <p:nvSpPr>
          <p:cNvPr id="424" name="Google Shape;424;p49"/>
          <p:cNvSpPr/>
          <p:nvPr/>
        </p:nvSpPr>
        <p:spPr>
          <a:xfrm>
            <a:off x="3856546" y="3404687"/>
            <a:ext cx="326591" cy="702213"/>
          </a:xfrm>
          <a:prstGeom prst="rightBrace">
            <a:avLst>
              <a:gd fmla="val 20725" name="adj1"/>
              <a:gd fmla="val 50000" name="adj2"/>
            </a:avLst>
          </a:prstGeom>
          <a:noFill/>
          <a:ln cap="flat" cmpd="sng" w="25400">
            <a:solidFill>
              <a:srgbClr val="DEEBF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050">
              <a:solidFill>
                <a:schemeClr val="lt1"/>
              </a:solidFill>
              <a:latin typeface="Questrial"/>
              <a:ea typeface="Questrial"/>
              <a:cs typeface="Questrial"/>
              <a:sym typeface="Questrial"/>
            </a:endParaRPr>
          </a:p>
        </p:txBody>
      </p:sp>
      <p:sp>
        <p:nvSpPr>
          <p:cNvPr id="425" name="Google Shape;425;p49"/>
          <p:cNvSpPr txBox="1"/>
          <p:nvPr/>
        </p:nvSpPr>
        <p:spPr>
          <a:xfrm>
            <a:off x="4219815" y="3536502"/>
            <a:ext cx="1609486" cy="4154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100">
                <a:solidFill>
                  <a:schemeClr val="lt1"/>
                </a:solidFill>
                <a:latin typeface="Questrial"/>
                <a:ea typeface="Questrial"/>
                <a:cs typeface="Questrial"/>
                <a:sym typeface="Questrial"/>
              </a:rPr>
              <a:t>state (data)</a:t>
            </a:r>
            <a:endParaRPr/>
          </a:p>
        </p:txBody>
      </p:sp>
      <p:sp>
        <p:nvSpPr>
          <p:cNvPr id="426" name="Google Shape;426;p49"/>
          <p:cNvSpPr/>
          <p:nvPr/>
        </p:nvSpPr>
        <p:spPr>
          <a:xfrm>
            <a:off x="3856546" y="4098387"/>
            <a:ext cx="326591" cy="702213"/>
          </a:xfrm>
          <a:prstGeom prst="rightBrace">
            <a:avLst>
              <a:gd fmla="val 20725" name="adj1"/>
              <a:gd fmla="val 50000" name="adj2"/>
            </a:avLst>
          </a:prstGeom>
          <a:noFill/>
          <a:ln cap="flat" cmpd="sng" w="25400">
            <a:solidFill>
              <a:srgbClr val="DEEBF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050">
              <a:solidFill>
                <a:schemeClr val="lt1"/>
              </a:solidFill>
              <a:latin typeface="Questrial"/>
              <a:ea typeface="Questrial"/>
              <a:cs typeface="Questrial"/>
              <a:sym typeface="Questrial"/>
            </a:endParaRPr>
          </a:p>
        </p:txBody>
      </p:sp>
      <p:sp>
        <p:nvSpPr>
          <p:cNvPr id="427" name="Google Shape;427;p49"/>
          <p:cNvSpPr txBox="1"/>
          <p:nvPr/>
        </p:nvSpPr>
        <p:spPr>
          <a:xfrm>
            <a:off x="4219815" y="4240438"/>
            <a:ext cx="2409586"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100">
                <a:solidFill>
                  <a:srgbClr val="21FFFE"/>
                </a:solidFill>
                <a:latin typeface="Questrial"/>
                <a:ea typeface="Questrial"/>
                <a:cs typeface="Questrial"/>
                <a:sym typeface="Questrial"/>
              </a:rPr>
              <a:t>behavior </a:t>
            </a:r>
            <a:r>
              <a:rPr lang="en-GB" sz="2100">
                <a:solidFill>
                  <a:schemeClr val="lt1"/>
                </a:solidFill>
                <a:latin typeface="Questrial"/>
                <a:ea typeface="Questrial"/>
                <a:cs typeface="Questrial"/>
                <a:sym typeface="Questrial"/>
              </a:rPr>
              <a:t>(functions)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1354925" y="1344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OBJECTS REPRESENT</a:t>
            </a:r>
            <a:endParaRPr b="0" i="0" sz="2700" u="none" cap="none" strike="noStrike">
              <a:solidFill>
                <a:schemeClr val="lt1"/>
              </a:solidFill>
              <a:latin typeface="Questrial"/>
              <a:ea typeface="Questrial"/>
              <a:cs typeface="Questrial"/>
              <a:sym typeface="Questrial"/>
            </a:endParaRPr>
          </a:p>
        </p:txBody>
      </p:sp>
      <p:sp>
        <p:nvSpPr>
          <p:cNvPr id="433" name="Google Shape;433;p5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434" name="Google Shape;434;p50"/>
          <p:cNvSpPr txBox="1"/>
          <p:nvPr/>
        </p:nvSpPr>
        <p:spPr>
          <a:xfrm>
            <a:off x="1354932" y="971551"/>
            <a:ext cx="5429250" cy="38087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GB" sz="2100">
                <a:solidFill>
                  <a:srgbClr val="21FFFE"/>
                </a:solidFill>
                <a:latin typeface="Questrial"/>
                <a:ea typeface="Questrial"/>
                <a:cs typeface="Questrial"/>
                <a:sym typeface="Questrial"/>
              </a:rPr>
              <a:t> checks</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 people</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 shopping list</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 numbers</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 characters</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 queues</a:t>
            </a:r>
            <a:endParaRPr/>
          </a:p>
          <a:p>
            <a:pPr indent="0" lvl="0" marL="0" marR="0" rtl="0" algn="l">
              <a:lnSpc>
                <a:spcPct val="100000"/>
              </a:lnSpc>
              <a:spcBef>
                <a:spcPts val="1050"/>
              </a:spcBef>
              <a:spcAft>
                <a:spcPts val="0"/>
              </a:spcAft>
              <a:buNone/>
            </a:pPr>
            <a:r>
              <a:rPr b="1" lang="en-GB" sz="2100">
                <a:solidFill>
                  <a:srgbClr val="21FFFE"/>
                </a:solidFill>
                <a:latin typeface="Questrial"/>
                <a:ea typeface="Questrial"/>
                <a:cs typeface="Questrial"/>
                <a:sym typeface="Questrial"/>
              </a:rPr>
              <a:t> arrays</a:t>
            </a:r>
            <a:endParaRPr/>
          </a:p>
        </p:txBody>
      </p:sp>
      <p:sp>
        <p:nvSpPr>
          <p:cNvPr id="435" name="Google Shape;435;p50"/>
          <p:cNvSpPr/>
          <p:nvPr/>
        </p:nvSpPr>
        <p:spPr>
          <a:xfrm>
            <a:off x="3671888" y="1048562"/>
            <a:ext cx="457200" cy="1207294"/>
          </a:xfrm>
          <a:prstGeom prst="rightBrace">
            <a:avLst>
              <a:gd fmla="val 20725" name="adj1"/>
              <a:gd fmla="val 50000" name="adj2"/>
            </a:avLst>
          </a:prstGeom>
          <a:noFill/>
          <a:ln cap="flat" cmpd="sng" w="25400">
            <a:solidFill>
              <a:srgbClr val="DEEBF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050">
              <a:solidFill>
                <a:schemeClr val="lt1"/>
              </a:solidFill>
              <a:latin typeface="Questrial"/>
              <a:ea typeface="Questrial"/>
              <a:cs typeface="Questrial"/>
              <a:sym typeface="Questrial"/>
            </a:endParaRPr>
          </a:p>
        </p:txBody>
      </p:sp>
      <p:sp>
        <p:nvSpPr>
          <p:cNvPr id="436" name="Google Shape;436;p50"/>
          <p:cNvSpPr/>
          <p:nvPr/>
        </p:nvSpPr>
        <p:spPr>
          <a:xfrm>
            <a:off x="3544491" y="2978972"/>
            <a:ext cx="685800" cy="1645444"/>
          </a:xfrm>
          <a:prstGeom prst="rightBrace">
            <a:avLst>
              <a:gd fmla="val 19994" name="adj1"/>
              <a:gd fmla="val 50000" name="adj2"/>
            </a:avLst>
          </a:prstGeom>
          <a:noFill/>
          <a:ln cap="flat" cmpd="sng" w="25400">
            <a:solidFill>
              <a:srgbClr val="DEEBF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050">
              <a:solidFill>
                <a:schemeClr val="lt1"/>
              </a:solidFill>
              <a:latin typeface="Questrial"/>
              <a:ea typeface="Questrial"/>
              <a:cs typeface="Questrial"/>
              <a:sym typeface="Questrial"/>
            </a:endParaRPr>
          </a:p>
        </p:txBody>
      </p:sp>
      <p:sp>
        <p:nvSpPr>
          <p:cNvPr id="437" name="Google Shape;437;p50"/>
          <p:cNvSpPr txBox="1"/>
          <p:nvPr/>
        </p:nvSpPr>
        <p:spPr>
          <a:xfrm>
            <a:off x="4456495" y="1257720"/>
            <a:ext cx="2858705"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400">
                <a:solidFill>
                  <a:schemeClr val="lt1"/>
                </a:solidFill>
                <a:latin typeface="Questrial"/>
                <a:ea typeface="Questrial"/>
                <a:cs typeface="Questrial"/>
                <a:sym typeface="Questrial"/>
              </a:rPr>
              <a:t>Things / concepts from the real world</a:t>
            </a:r>
            <a:endParaRPr/>
          </a:p>
        </p:txBody>
      </p:sp>
      <p:sp>
        <p:nvSpPr>
          <p:cNvPr id="438" name="Google Shape;438;p50"/>
          <p:cNvSpPr txBox="1"/>
          <p:nvPr/>
        </p:nvSpPr>
        <p:spPr>
          <a:xfrm>
            <a:off x="4458891" y="3400960"/>
            <a:ext cx="3084909"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2400">
                <a:solidFill>
                  <a:schemeClr val="lt1"/>
                </a:solidFill>
                <a:latin typeface="Questrial"/>
                <a:ea typeface="Questrial"/>
                <a:cs typeface="Questrial"/>
                <a:sym typeface="Questrial"/>
              </a:rPr>
              <a:t>Things / concepts from the computer world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WHAT IS AN OBJECT TYPE (CLASS)?</a:t>
            </a:r>
            <a:endParaRPr b="0" i="0" sz="2700" u="none" cap="none" strike="noStrike">
              <a:solidFill>
                <a:schemeClr val="lt1"/>
              </a:solidFill>
              <a:latin typeface="Questrial"/>
              <a:ea typeface="Questrial"/>
              <a:cs typeface="Questrial"/>
              <a:sym typeface="Questrial"/>
            </a:endParaRPr>
          </a:p>
        </p:txBody>
      </p:sp>
      <p:sp>
        <p:nvSpPr>
          <p:cNvPr id="444" name="Google Shape;444;p51"/>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500"/>
              <a:buFont typeface="Arial"/>
              <a:buChar char="•"/>
            </a:pPr>
            <a:r>
              <a:rPr b="0" i="0" lang="en-GB" sz="2000" u="none" cap="none" strike="noStrike">
                <a:solidFill>
                  <a:schemeClr val="lt1"/>
                </a:solidFill>
                <a:latin typeface="Questrial"/>
                <a:ea typeface="Questrial"/>
                <a:cs typeface="Questrial"/>
                <a:sym typeface="Questrial"/>
              </a:rPr>
              <a:t>The formal definition of </a:t>
            </a:r>
            <a:r>
              <a:rPr b="0" i="0" lang="en-GB" sz="2000" u="none" cap="none" strike="noStrike">
                <a:solidFill>
                  <a:srgbClr val="DEEBF4"/>
                </a:solidFill>
                <a:latin typeface="Questrial"/>
                <a:ea typeface="Questrial"/>
                <a:cs typeface="Questrial"/>
                <a:sym typeface="Questrial"/>
              </a:rPr>
              <a:t>a object type (class)</a:t>
            </a:r>
            <a:r>
              <a:rPr b="0" i="0" lang="en-GB" sz="2000" u="none" cap="none" strike="noStrike">
                <a:solidFill>
                  <a:schemeClr val="lt1"/>
                </a:solidFill>
                <a:latin typeface="Questrial"/>
                <a:ea typeface="Questrial"/>
                <a:cs typeface="Questrial"/>
                <a:sym typeface="Questrial"/>
              </a:rPr>
              <a:t>:</a:t>
            </a:r>
            <a:endParaRPr/>
          </a:p>
          <a:p>
            <a:pPr indent="-12700" lvl="0" marL="171450" marR="0" rtl="0" algn="l">
              <a:lnSpc>
                <a:spcPct val="165000"/>
              </a:lnSpc>
              <a:spcBef>
                <a:spcPts val="750"/>
              </a:spcBef>
              <a:spcAft>
                <a:spcPts val="0"/>
              </a:spcAft>
              <a:buClr>
                <a:schemeClr val="lt1"/>
              </a:buClr>
              <a:buSzPts val="2500"/>
              <a:buFont typeface="Arial"/>
              <a:buNone/>
            </a:pPr>
            <a:r>
              <a:t/>
            </a:r>
            <a:endParaRPr b="0" i="0" sz="2000" u="none" cap="none" strike="noStrike">
              <a:solidFill>
                <a:schemeClr val="lt1"/>
              </a:solidFill>
              <a:latin typeface="Questrial"/>
              <a:ea typeface="Questrial"/>
              <a:cs typeface="Questrial"/>
              <a:sym typeface="Questrial"/>
            </a:endParaRPr>
          </a:p>
          <a:p>
            <a:pPr indent="-12700" lvl="0" marL="171450" marR="0" rtl="0" algn="l">
              <a:lnSpc>
                <a:spcPct val="165000"/>
              </a:lnSpc>
              <a:spcBef>
                <a:spcPts val="750"/>
              </a:spcBef>
              <a:spcAft>
                <a:spcPts val="0"/>
              </a:spcAft>
              <a:buClr>
                <a:schemeClr val="lt1"/>
              </a:buClr>
              <a:buSzPts val="2500"/>
              <a:buFont typeface="Arial"/>
              <a:buNone/>
            </a:pPr>
            <a:r>
              <a:t/>
            </a:r>
            <a:endParaRPr b="0" i="0" sz="2000" u="none" cap="none" strike="noStrike">
              <a:solidFill>
                <a:schemeClr val="lt1"/>
              </a:solidFill>
              <a:latin typeface="Questrial"/>
              <a:ea typeface="Questrial"/>
              <a:cs typeface="Questrial"/>
              <a:sym typeface="Questrial"/>
            </a:endParaRPr>
          </a:p>
          <a:p>
            <a:pPr indent="-12700" lvl="0" marL="171450" marR="0" rtl="0" algn="l">
              <a:lnSpc>
                <a:spcPct val="165000"/>
              </a:lnSpc>
              <a:spcBef>
                <a:spcPts val="750"/>
              </a:spcBef>
              <a:spcAft>
                <a:spcPts val="0"/>
              </a:spcAft>
              <a:buClr>
                <a:schemeClr val="lt1"/>
              </a:buClr>
              <a:buSzPts val="2500"/>
              <a:buFont typeface="Arial"/>
              <a:buNone/>
            </a:pPr>
            <a:r>
              <a:t/>
            </a:r>
            <a:endParaRPr b="0" i="0" sz="2000" u="none" cap="none" strike="noStrike">
              <a:solidFill>
                <a:schemeClr val="lt1"/>
              </a:solidFill>
              <a:latin typeface="Questrial"/>
              <a:ea typeface="Questrial"/>
              <a:cs typeface="Questrial"/>
              <a:sym typeface="Questrial"/>
            </a:endParaRPr>
          </a:p>
          <a:p>
            <a:pPr indent="-12700" lvl="0" marL="171450" marR="0" rtl="0" algn="l">
              <a:lnSpc>
                <a:spcPct val="165000"/>
              </a:lnSpc>
              <a:spcBef>
                <a:spcPts val="750"/>
              </a:spcBef>
              <a:spcAft>
                <a:spcPts val="0"/>
              </a:spcAft>
              <a:buClr>
                <a:schemeClr val="lt1"/>
              </a:buClr>
              <a:buSzPts val="2500"/>
              <a:buFont typeface="Arial"/>
              <a:buNone/>
            </a:pPr>
            <a:r>
              <a:t/>
            </a:r>
            <a:endParaRPr b="0" i="0" sz="2000" u="none" cap="none" strike="noStrike">
              <a:solidFill>
                <a:schemeClr val="lt1"/>
              </a:solidFill>
              <a:latin typeface="Questrial"/>
              <a:ea typeface="Questrial"/>
              <a:cs typeface="Questrial"/>
              <a:sym typeface="Questrial"/>
            </a:endParaRPr>
          </a:p>
          <a:p>
            <a:pPr indent="-171450" lvl="0" marL="171450" marR="0" rtl="0" algn="r">
              <a:lnSpc>
                <a:spcPct val="100000"/>
              </a:lnSpc>
              <a:spcBef>
                <a:spcPts val="1350"/>
              </a:spcBef>
              <a:spcAft>
                <a:spcPts val="0"/>
              </a:spcAft>
              <a:buClr>
                <a:schemeClr val="lt1"/>
              </a:buClr>
              <a:buSzPts val="2500"/>
              <a:buFont typeface="Arial"/>
              <a:buNone/>
            </a:pPr>
            <a:r>
              <a:rPr b="0" i="0" lang="en-GB" sz="2000" u="none" cap="none" strike="noStrike">
                <a:solidFill>
                  <a:schemeClr val="lt1"/>
                </a:solidFill>
                <a:latin typeface="Questrial"/>
                <a:ea typeface="Questrial"/>
                <a:cs typeface="Questrial"/>
                <a:sym typeface="Questrial"/>
              </a:rPr>
              <a:t>Definition by Google</a:t>
            </a:r>
            <a:endParaRPr/>
          </a:p>
          <a:p>
            <a:pPr indent="-12700" lvl="0" marL="171450" marR="0" rtl="0" algn="l">
              <a:lnSpc>
                <a:spcPct val="120000"/>
              </a:lnSpc>
              <a:spcBef>
                <a:spcPts val="750"/>
              </a:spcBef>
              <a:spcAft>
                <a:spcPts val="1600"/>
              </a:spcAft>
              <a:buClr>
                <a:schemeClr val="lt1"/>
              </a:buClr>
              <a:buSzPts val="2500"/>
              <a:buFont typeface="Arial"/>
              <a:buNone/>
            </a:pPr>
            <a:r>
              <a:t/>
            </a:r>
            <a:endParaRPr b="0" i="0" sz="2000" u="none" cap="none" strike="noStrike">
              <a:solidFill>
                <a:schemeClr val="lt1"/>
              </a:solidFill>
              <a:latin typeface="Questrial"/>
              <a:ea typeface="Questrial"/>
              <a:cs typeface="Questrial"/>
              <a:sym typeface="Questrial"/>
            </a:endParaRPr>
          </a:p>
        </p:txBody>
      </p:sp>
      <p:sp>
        <p:nvSpPr>
          <p:cNvPr id="445" name="Google Shape;445;p5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446" name="Google Shape;446;p51"/>
          <p:cNvSpPr/>
          <p:nvPr/>
        </p:nvSpPr>
        <p:spPr>
          <a:xfrm>
            <a:off x="635296" y="2138095"/>
            <a:ext cx="8046159" cy="1754326"/>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Clr>
                <a:srgbClr val="BFD8EA"/>
              </a:buClr>
              <a:buSzPts val="1890"/>
              <a:buFont typeface="Noto Sans Symbols"/>
              <a:buNone/>
            </a:pPr>
            <a:r>
              <a:rPr b="1" lang="en-GB" sz="2700">
                <a:solidFill>
                  <a:srgbClr val="21FFFE"/>
                </a:solidFill>
                <a:latin typeface="Questrial"/>
                <a:ea typeface="Questrial"/>
                <a:cs typeface="Questrial"/>
                <a:sym typeface="Questrial"/>
              </a:rPr>
              <a:t>Object types </a:t>
            </a:r>
            <a:r>
              <a:rPr b="0" lang="en-GB" sz="2700">
                <a:solidFill>
                  <a:srgbClr val="5BFFFE"/>
                </a:solidFill>
                <a:latin typeface="Questrial"/>
                <a:ea typeface="Questrial"/>
                <a:cs typeface="Questrial"/>
                <a:sym typeface="Questrial"/>
              </a:rPr>
              <a:t>act as templates from which an instance of an object is created at run time. Types define the properties of the object and the functions used to control the object's behavior.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 TYPES</a:t>
            </a:r>
            <a:endParaRPr b="0" i="0" sz="2700" u="none" cap="none" strike="noStrike">
              <a:solidFill>
                <a:schemeClr val="lt1"/>
              </a:solidFill>
              <a:latin typeface="Questrial"/>
              <a:ea typeface="Questrial"/>
              <a:cs typeface="Questrial"/>
              <a:sym typeface="Questrial"/>
            </a:endParaRPr>
          </a:p>
        </p:txBody>
      </p:sp>
      <p:sp>
        <p:nvSpPr>
          <p:cNvPr id="452" name="Google Shape;452;p52"/>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3000"/>
              <a:buFont typeface="Arial"/>
              <a:buChar char="•"/>
            </a:pPr>
            <a:r>
              <a:rPr b="0" i="0" lang="en-GB" sz="2400" u="none" cap="none" strike="noStrike">
                <a:solidFill>
                  <a:schemeClr val="lt1"/>
                </a:solidFill>
                <a:latin typeface="Questrial"/>
                <a:ea typeface="Questrial"/>
                <a:cs typeface="Questrial"/>
                <a:sym typeface="Questrial"/>
              </a:rPr>
              <a:t>Object types provide the structure for </a:t>
            </a:r>
            <a:r>
              <a:rPr b="0" i="0" lang="en-GB" sz="2400" u="none" cap="none" strike="noStrike">
                <a:solidFill>
                  <a:srgbClr val="21FFFE"/>
                </a:solidFill>
                <a:latin typeface="Questrial"/>
                <a:ea typeface="Questrial"/>
                <a:cs typeface="Questrial"/>
                <a:sym typeface="Questrial"/>
              </a:rPr>
              <a:t>objects</a:t>
            </a:r>
            <a:endParaRPr/>
          </a:p>
          <a:p>
            <a:pPr indent="-171450" lvl="1" marL="514350" marR="0" rtl="0" algn="l">
              <a:lnSpc>
                <a:spcPct val="100000"/>
              </a:lnSpc>
              <a:spcBef>
                <a:spcPts val="375"/>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Define their prototype, act as template</a:t>
            </a:r>
            <a:endParaRPr/>
          </a:p>
          <a:p>
            <a:pPr indent="-171450" lvl="0" marL="171450" marR="0" rtl="0" algn="l">
              <a:lnSpc>
                <a:spcPct val="100000"/>
              </a:lnSpc>
              <a:spcBef>
                <a:spcPts val="375"/>
              </a:spcBef>
              <a:spcAft>
                <a:spcPts val="0"/>
              </a:spcAft>
              <a:buClr>
                <a:schemeClr val="lt1"/>
              </a:buClr>
              <a:buSzPts val="3000"/>
              <a:buFont typeface="Arial"/>
              <a:buChar char="•"/>
            </a:pPr>
            <a:r>
              <a:rPr b="0" i="0" lang="en-GB" sz="2400" u="none" cap="none" strike="noStrike">
                <a:solidFill>
                  <a:schemeClr val="lt1"/>
                </a:solidFill>
                <a:latin typeface="Questrial"/>
                <a:ea typeface="Questrial"/>
                <a:cs typeface="Questrial"/>
                <a:sym typeface="Questrial"/>
              </a:rPr>
              <a:t>Object types define:</a:t>
            </a:r>
            <a:endParaRPr/>
          </a:p>
          <a:p>
            <a:pPr indent="-171450" lvl="1" marL="514350" marR="0" rtl="0" algn="l">
              <a:lnSpc>
                <a:spcPct val="100000"/>
              </a:lnSpc>
              <a:spcBef>
                <a:spcPts val="375"/>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Set of </a:t>
            </a:r>
            <a:r>
              <a:rPr b="0" i="0" lang="en-GB" sz="1800" u="none" cap="none" strike="noStrike">
                <a:solidFill>
                  <a:srgbClr val="21FFFE"/>
                </a:solidFill>
                <a:latin typeface="Questrial"/>
                <a:ea typeface="Questrial"/>
                <a:cs typeface="Questrial"/>
                <a:sym typeface="Questrial"/>
              </a:rPr>
              <a:t>attributes</a:t>
            </a:r>
            <a:endParaRPr/>
          </a:p>
          <a:p>
            <a:pPr indent="-171450" lvl="2" marL="857250" marR="0" rtl="0" algn="l">
              <a:lnSpc>
                <a:spcPct val="100000"/>
              </a:lnSpc>
              <a:spcBef>
                <a:spcPts val="375"/>
              </a:spcBef>
              <a:spcAft>
                <a:spcPts val="0"/>
              </a:spcAft>
              <a:buClr>
                <a:schemeClr val="lt1"/>
              </a:buClr>
              <a:buSzPts val="2000"/>
              <a:buFont typeface="Arial"/>
              <a:buChar char="•"/>
            </a:pPr>
            <a:r>
              <a:rPr b="0" i="0" lang="en-GB" sz="1600" u="none" cap="none" strike="noStrike">
                <a:solidFill>
                  <a:schemeClr val="lt1"/>
                </a:solidFill>
                <a:latin typeface="Questrial"/>
                <a:ea typeface="Questrial"/>
                <a:cs typeface="Questrial"/>
                <a:sym typeface="Questrial"/>
              </a:rPr>
              <a:t>Represented by </a:t>
            </a:r>
            <a:r>
              <a:rPr b="0" i="0" lang="en-GB" sz="1600" u="none" cap="none" strike="noStrike">
                <a:solidFill>
                  <a:srgbClr val="21FFFE"/>
                </a:solidFill>
                <a:latin typeface="Questrial"/>
                <a:ea typeface="Questrial"/>
                <a:cs typeface="Questrial"/>
                <a:sym typeface="Questrial"/>
              </a:rPr>
              <a:t>variables</a:t>
            </a:r>
            <a:r>
              <a:rPr b="0" i="0" lang="en-GB" sz="1600" u="none" cap="none" strike="noStrike">
                <a:solidFill>
                  <a:schemeClr val="lt1"/>
                </a:solidFill>
                <a:latin typeface="Questrial"/>
                <a:ea typeface="Questrial"/>
                <a:cs typeface="Questrial"/>
                <a:sym typeface="Questrial"/>
              </a:rPr>
              <a:t> and </a:t>
            </a:r>
            <a:r>
              <a:rPr b="0" i="0" lang="en-GB" sz="1600" u="none" cap="none" strike="noStrike">
                <a:solidFill>
                  <a:srgbClr val="21FFFE"/>
                </a:solidFill>
                <a:latin typeface="Questrial"/>
                <a:ea typeface="Questrial"/>
                <a:cs typeface="Questrial"/>
                <a:sym typeface="Questrial"/>
              </a:rPr>
              <a:t>properties</a:t>
            </a:r>
            <a:endParaRPr/>
          </a:p>
          <a:p>
            <a:pPr indent="-171450" lvl="2" marL="857250" marR="0" rtl="0" algn="l">
              <a:lnSpc>
                <a:spcPct val="100000"/>
              </a:lnSpc>
              <a:spcBef>
                <a:spcPts val="375"/>
              </a:spcBef>
              <a:spcAft>
                <a:spcPts val="0"/>
              </a:spcAft>
              <a:buClr>
                <a:schemeClr val="lt1"/>
              </a:buClr>
              <a:buSzPts val="2000"/>
              <a:buFont typeface="Arial"/>
              <a:buChar char="•"/>
            </a:pPr>
            <a:r>
              <a:rPr b="0" i="0" lang="en-GB" sz="1600" u="none" cap="none" strike="noStrike">
                <a:solidFill>
                  <a:schemeClr val="lt1"/>
                </a:solidFill>
                <a:latin typeface="Questrial"/>
                <a:ea typeface="Questrial"/>
                <a:cs typeface="Questrial"/>
                <a:sym typeface="Questrial"/>
              </a:rPr>
              <a:t>Hold their </a:t>
            </a:r>
            <a:r>
              <a:rPr b="0" i="0" lang="en-GB" sz="1600" u="none" cap="none" strike="noStrike">
                <a:solidFill>
                  <a:srgbClr val="21FFFE"/>
                </a:solidFill>
                <a:latin typeface="Questrial"/>
                <a:ea typeface="Questrial"/>
                <a:cs typeface="Questrial"/>
                <a:sym typeface="Questrial"/>
              </a:rPr>
              <a:t>state</a:t>
            </a:r>
            <a:endParaRPr/>
          </a:p>
          <a:p>
            <a:pPr indent="-171450" lvl="1" marL="514350" marR="0" rtl="0" algn="l">
              <a:lnSpc>
                <a:spcPct val="100000"/>
              </a:lnSpc>
              <a:spcBef>
                <a:spcPts val="375"/>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Set of actions (</a:t>
            </a:r>
            <a:r>
              <a:rPr b="0" i="0" lang="en-GB" sz="1800" u="none" cap="none" strike="noStrike">
                <a:solidFill>
                  <a:srgbClr val="21FFFE"/>
                </a:solidFill>
                <a:latin typeface="Questrial"/>
                <a:ea typeface="Questrial"/>
                <a:cs typeface="Questrial"/>
                <a:sym typeface="Questrial"/>
              </a:rPr>
              <a:t>behavior</a:t>
            </a:r>
            <a:r>
              <a:rPr b="0" i="0" lang="en-GB" sz="1800" u="none" cap="none" strike="noStrike">
                <a:solidFill>
                  <a:schemeClr val="lt1"/>
                </a:solidFill>
                <a:latin typeface="Questrial"/>
                <a:ea typeface="Questrial"/>
                <a:cs typeface="Questrial"/>
                <a:sym typeface="Questrial"/>
              </a:rPr>
              <a:t>)</a:t>
            </a:r>
            <a:endParaRPr b="0" i="0" sz="1800" u="none" cap="none" strike="noStrike">
              <a:solidFill>
                <a:srgbClr val="DEEBF4"/>
              </a:solidFill>
              <a:latin typeface="Questrial"/>
              <a:ea typeface="Questrial"/>
              <a:cs typeface="Questrial"/>
              <a:sym typeface="Questrial"/>
            </a:endParaRPr>
          </a:p>
          <a:p>
            <a:pPr indent="-171450" lvl="2" marL="857250" marR="0" rtl="0" algn="l">
              <a:lnSpc>
                <a:spcPct val="100000"/>
              </a:lnSpc>
              <a:spcBef>
                <a:spcPts val="375"/>
              </a:spcBef>
              <a:spcAft>
                <a:spcPts val="1600"/>
              </a:spcAft>
              <a:buClr>
                <a:schemeClr val="lt1"/>
              </a:buClr>
              <a:buSzPts val="2000"/>
              <a:buFont typeface="Arial"/>
              <a:buChar char="•"/>
            </a:pPr>
            <a:r>
              <a:rPr b="0" i="0" lang="en-GB" sz="1600" u="none" cap="none" strike="noStrike">
                <a:solidFill>
                  <a:schemeClr val="lt1"/>
                </a:solidFill>
                <a:latin typeface="Questrial"/>
                <a:ea typeface="Questrial"/>
                <a:cs typeface="Questrial"/>
                <a:sym typeface="Questrial"/>
              </a:rPr>
              <a:t>Represented by </a:t>
            </a:r>
            <a:r>
              <a:rPr b="0" i="0" lang="en-GB" sz="1600" u="none" cap="none" strike="noStrike">
                <a:solidFill>
                  <a:srgbClr val="21FFFE"/>
                </a:solidFill>
                <a:latin typeface="Questrial"/>
                <a:ea typeface="Questrial"/>
                <a:cs typeface="Questrial"/>
                <a:sym typeface="Questrial"/>
              </a:rPr>
              <a:t>methods/functions</a:t>
            </a:r>
            <a:endParaRPr b="0" i="0" sz="1600" u="none" cap="none" strike="noStrike">
              <a:solidFill>
                <a:schemeClr val="lt1"/>
              </a:solidFill>
              <a:latin typeface="Questrial"/>
              <a:ea typeface="Questrial"/>
              <a:cs typeface="Questrial"/>
              <a:sym typeface="Questrial"/>
            </a:endParaRPr>
          </a:p>
        </p:txBody>
      </p:sp>
      <p:sp>
        <p:nvSpPr>
          <p:cNvPr id="453" name="Google Shape;453;p5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WHY TO USE FUNCTIONS?</a:t>
            </a:r>
            <a:endParaRPr b="0" i="0" sz="2700" u="none" cap="none" strike="noStrike">
              <a:solidFill>
                <a:schemeClr val="lt1"/>
              </a:solidFill>
              <a:latin typeface="Questrial"/>
              <a:ea typeface="Questrial"/>
              <a:cs typeface="Questrial"/>
              <a:sym typeface="Questrial"/>
            </a:endParaRPr>
          </a:p>
        </p:txBody>
      </p:sp>
      <p:sp>
        <p:nvSpPr>
          <p:cNvPr id="168" name="Google Shape;168;p17"/>
          <p:cNvSpPr txBox="1"/>
          <p:nvPr>
            <p:ph idx="1" type="body"/>
          </p:nvPr>
        </p:nvSpPr>
        <p:spPr>
          <a:xfrm>
            <a:off x="1297500" y="1258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lt1"/>
              </a:buClr>
              <a:buSzPts val="3238"/>
              <a:buFont typeface="Arial"/>
              <a:buChar char="•"/>
            </a:pPr>
            <a:r>
              <a:rPr b="0" i="0" lang="en-GB" sz="2590" u="none" cap="none" strike="noStrike">
                <a:solidFill>
                  <a:schemeClr val="lt1"/>
                </a:solidFill>
                <a:latin typeface="Questrial"/>
                <a:ea typeface="Questrial"/>
                <a:cs typeface="Questrial"/>
                <a:sym typeface="Questrial"/>
              </a:rPr>
              <a:t>More </a:t>
            </a:r>
            <a:r>
              <a:rPr b="0" i="0" lang="en-GB" sz="2590" u="none" cap="none" strike="noStrike">
                <a:solidFill>
                  <a:srgbClr val="21FFFE"/>
                </a:solidFill>
                <a:latin typeface="Questrial"/>
                <a:ea typeface="Questrial"/>
                <a:cs typeface="Questrial"/>
                <a:sym typeface="Questrial"/>
              </a:rPr>
              <a:t>manageable code</a:t>
            </a:r>
            <a:endParaRPr/>
          </a:p>
          <a:p>
            <a:pPr indent="-171450" lvl="1" marL="514350" marR="0" rtl="0" algn="l">
              <a:lnSpc>
                <a:spcPct val="90000"/>
              </a:lnSpc>
              <a:spcBef>
                <a:spcPts val="375"/>
              </a:spcBef>
              <a:spcAft>
                <a:spcPts val="0"/>
              </a:spcAft>
              <a:buClr>
                <a:srgbClr val="DEEBF4"/>
              </a:buClr>
              <a:buSzPts val="2313"/>
              <a:buFont typeface="Arial"/>
              <a:buChar char="•"/>
            </a:pPr>
            <a:r>
              <a:rPr b="0" i="0" lang="en-GB" sz="1850" u="none" cap="none" strike="noStrike">
                <a:solidFill>
                  <a:srgbClr val="DEEBF4"/>
                </a:solidFill>
                <a:latin typeface="Questrial"/>
                <a:ea typeface="Questrial"/>
                <a:cs typeface="Questrial"/>
                <a:sym typeface="Questrial"/>
              </a:rPr>
              <a:t>Split large</a:t>
            </a:r>
            <a:r>
              <a:rPr b="0" i="0" lang="en-GB" sz="1850" u="none" cap="none" strike="noStrike">
                <a:solidFill>
                  <a:schemeClr val="lt1"/>
                </a:solidFill>
                <a:latin typeface="Questrial"/>
                <a:ea typeface="Questrial"/>
                <a:cs typeface="Questrial"/>
                <a:sym typeface="Questrial"/>
              </a:rPr>
              <a:t> problems into </a:t>
            </a:r>
            <a:r>
              <a:rPr b="0" i="0" lang="en-GB" sz="1850" u="none" cap="none" strike="noStrike">
                <a:solidFill>
                  <a:srgbClr val="DEEBF4"/>
                </a:solidFill>
                <a:latin typeface="Questrial"/>
                <a:ea typeface="Questrial"/>
                <a:cs typeface="Questrial"/>
                <a:sym typeface="Questrial"/>
              </a:rPr>
              <a:t>smaller pieces</a:t>
            </a:r>
            <a:endParaRPr/>
          </a:p>
          <a:p>
            <a:pPr indent="-171450" lvl="1" marL="514350" marR="0" rtl="0" algn="l">
              <a:lnSpc>
                <a:spcPct val="90000"/>
              </a:lnSpc>
              <a:spcBef>
                <a:spcPts val="375"/>
              </a:spcBef>
              <a:spcAft>
                <a:spcPts val="0"/>
              </a:spcAft>
              <a:buClr>
                <a:srgbClr val="DEEBF4"/>
              </a:buClr>
              <a:buSzPts val="2313"/>
              <a:buFont typeface="Arial"/>
              <a:buChar char="•"/>
            </a:pPr>
            <a:r>
              <a:rPr b="0" i="0" lang="en-GB" sz="1850" u="none" cap="none" strike="noStrike">
                <a:solidFill>
                  <a:srgbClr val="DEEBF4"/>
                </a:solidFill>
                <a:latin typeface="Questrial"/>
                <a:ea typeface="Questrial"/>
                <a:cs typeface="Questrial"/>
                <a:sym typeface="Questrial"/>
              </a:rPr>
              <a:t>Better organization</a:t>
            </a:r>
            <a:r>
              <a:rPr b="0" i="0" lang="en-GB" sz="1850" u="none" cap="none" strike="noStrike">
                <a:solidFill>
                  <a:schemeClr val="lt1"/>
                </a:solidFill>
                <a:latin typeface="Questrial"/>
                <a:ea typeface="Questrial"/>
                <a:cs typeface="Questrial"/>
                <a:sym typeface="Questrial"/>
              </a:rPr>
              <a:t> of the program</a:t>
            </a:r>
            <a:endParaRPr/>
          </a:p>
          <a:p>
            <a:pPr indent="-171450" lvl="1" marL="514350" marR="0" rtl="0" algn="l">
              <a:lnSpc>
                <a:spcPct val="90000"/>
              </a:lnSpc>
              <a:spcBef>
                <a:spcPts val="375"/>
              </a:spcBef>
              <a:spcAft>
                <a:spcPts val="0"/>
              </a:spcAft>
              <a:buClr>
                <a:schemeClr val="lt1"/>
              </a:buClr>
              <a:buSzPts val="2313"/>
              <a:buFont typeface="Arial"/>
              <a:buChar char="•"/>
            </a:pPr>
            <a:r>
              <a:rPr b="0" i="0" lang="en-GB" sz="1850" u="none" cap="none" strike="noStrike">
                <a:solidFill>
                  <a:schemeClr val="lt1"/>
                </a:solidFill>
                <a:latin typeface="Questrial"/>
                <a:ea typeface="Questrial"/>
                <a:cs typeface="Questrial"/>
                <a:sym typeface="Questrial"/>
              </a:rPr>
              <a:t>Improve code</a:t>
            </a:r>
            <a:r>
              <a:rPr b="0" i="0" lang="en-GB" sz="1850" u="none" cap="none" strike="noStrike">
                <a:solidFill>
                  <a:srgbClr val="DEEBF4"/>
                </a:solidFill>
                <a:latin typeface="Questrial"/>
                <a:ea typeface="Questrial"/>
                <a:cs typeface="Questrial"/>
                <a:sym typeface="Questrial"/>
              </a:rPr>
              <a:t> readability </a:t>
            </a:r>
            <a:r>
              <a:rPr b="0" i="0" lang="en-GB" sz="1850" u="none" cap="none" strike="noStrike">
                <a:solidFill>
                  <a:schemeClr val="lt1"/>
                </a:solidFill>
                <a:latin typeface="Questrial"/>
                <a:ea typeface="Questrial"/>
                <a:cs typeface="Questrial"/>
                <a:sym typeface="Questrial"/>
              </a:rPr>
              <a:t>and</a:t>
            </a:r>
            <a:r>
              <a:rPr b="0" i="0" lang="en-GB" sz="1850" u="none" cap="none" strike="noStrike">
                <a:solidFill>
                  <a:srgbClr val="DEEBF4"/>
                </a:solidFill>
                <a:latin typeface="Questrial"/>
                <a:ea typeface="Questrial"/>
                <a:cs typeface="Questrial"/>
                <a:sym typeface="Questrial"/>
              </a:rPr>
              <a:t> understandability</a:t>
            </a:r>
            <a:endParaRPr/>
          </a:p>
          <a:p>
            <a:pPr indent="-171450" lvl="1" marL="514350" marR="0" rtl="0" algn="l">
              <a:lnSpc>
                <a:spcPct val="90000"/>
              </a:lnSpc>
              <a:spcBef>
                <a:spcPts val="375"/>
              </a:spcBef>
              <a:spcAft>
                <a:spcPts val="0"/>
              </a:spcAft>
              <a:buClr>
                <a:schemeClr val="lt1"/>
              </a:buClr>
              <a:buSzPts val="2313"/>
              <a:buFont typeface="Arial"/>
              <a:buChar char="•"/>
            </a:pPr>
            <a:r>
              <a:rPr b="0" i="0" lang="en-GB" sz="1850" u="none" cap="none" strike="noStrike">
                <a:solidFill>
                  <a:schemeClr val="lt1"/>
                </a:solidFill>
                <a:latin typeface="Questrial"/>
                <a:ea typeface="Questrial"/>
                <a:cs typeface="Questrial"/>
                <a:sym typeface="Questrial"/>
              </a:rPr>
              <a:t>Enhance</a:t>
            </a:r>
            <a:r>
              <a:rPr b="0" i="0" lang="en-GB" sz="1850" u="none" cap="none" strike="noStrike">
                <a:solidFill>
                  <a:srgbClr val="DEEBF4"/>
                </a:solidFill>
                <a:latin typeface="Questrial"/>
                <a:ea typeface="Questrial"/>
                <a:cs typeface="Questrial"/>
                <a:sym typeface="Questrial"/>
              </a:rPr>
              <a:t> abstraction</a:t>
            </a:r>
            <a:endParaRPr/>
          </a:p>
          <a:p>
            <a:pPr indent="-171450" lvl="0" marL="171450" marR="0" rtl="0" algn="l">
              <a:lnSpc>
                <a:spcPct val="90000"/>
              </a:lnSpc>
              <a:spcBef>
                <a:spcPts val="750"/>
              </a:spcBef>
              <a:spcAft>
                <a:spcPts val="0"/>
              </a:spcAft>
              <a:buClr>
                <a:schemeClr val="lt1"/>
              </a:buClr>
              <a:buSzPts val="3238"/>
              <a:buFont typeface="Arial"/>
              <a:buChar char="•"/>
            </a:pPr>
            <a:r>
              <a:rPr b="0" i="0" lang="en-GB" sz="2590" u="none" cap="none" strike="noStrike">
                <a:solidFill>
                  <a:schemeClr val="lt1"/>
                </a:solidFill>
                <a:latin typeface="Questrial"/>
                <a:ea typeface="Questrial"/>
                <a:cs typeface="Questrial"/>
                <a:sym typeface="Questrial"/>
              </a:rPr>
              <a:t>Improves code </a:t>
            </a:r>
            <a:r>
              <a:rPr b="0" i="0" lang="en-GB" sz="2590" u="none" cap="none" strike="noStrike">
                <a:solidFill>
                  <a:srgbClr val="21FFFE"/>
                </a:solidFill>
                <a:latin typeface="Questrial"/>
                <a:ea typeface="Questrial"/>
                <a:cs typeface="Questrial"/>
                <a:sym typeface="Questrial"/>
              </a:rPr>
              <a:t>maintainability</a:t>
            </a:r>
            <a:endParaRPr/>
          </a:p>
          <a:p>
            <a:pPr indent="-171450" lvl="1" marL="514350" marR="0" rtl="0" algn="l">
              <a:lnSpc>
                <a:spcPct val="90000"/>
              </a:lnSpc>
              <a:spcBef>
                <a:spcPts val="375"/>
              </a:spcBef>
              <a:spcAft>
                <a:spcPts val="0"/>
              </a:spcAft>
              <a:buClr>
                <a:schemeClr val="lt1"/>
              </a:buClr>
              <a:buSzPts val="2313"/>
              <a:buFont typeface="Arial"/>
              <a:buChar char="•"/>
            </a:pPr>
            <a:r>
              <a:rPr b="0" i="0" lang="en-GB" sz="1850" u="none" cap="none" strike="noStrike">
                <a:solidFill>
                  <a:schemeClr val="lt1"/>
                </a:solidFill>
                <a:latin typeface="Questrial"/>
                <a:ea typeface="Questrial"/>
                <a:cs typeface="Questrial"/>
                <a:sym typeface="Questrial"/>
              </a:rPr>
              <a:t>Promotes code </a:t>
            </a:r>
            <a:r>
              <a:rPr b="0" i="0" lang="en-GB" sz="1850" u="none" cap="none" strike="noStrike">
                <a:solidFill>
                  <a:srgbClr val="DEEBF4"/>
                </a:solidFill>
                <a:latin typeface="Questrial"/>
                <a:ea typeface="Questrial"/>
                <a:cs typeface="Questrial"/>
                <a:sym typeface="Questrial"/>
              </a:rPr>
              <a:t>reuse</a:t>
            </a:r>
            <a:endParaRPr/>
          </a:p>
          <a:p>
            <a:pPr indent="-171450" lvl="1" marL="514350" marR="0" rtl="0" algn="l">
              <a:lnSpc>
                <a:spcPct val="90000"/>
              </a:lnSpc>
              <a:spcBef>
                <a:spcPts val="375"/>
              </a:spcBef>
              <a:spcAft>
                <a:spcPts val="1600"/>
              </a:spcAft>
              <a:buClr>
                <a:schemeClr val="lt1"/>
              </a:buClr>
              <a:buSzPts val="2313"/>
              <a:buFont typeface="Arial"/>
              <a:buChar char="•"/>
            </a:pPr>
            <a:r>
              <a:rPr b="0" i="0" lang="en-GB" sz="1850" u="none" cap="none" strike="noStrike">
                <a:solidFill>
                  <a:schemeClr val="lt1"/>
                </a:solidFill>
                <a:latin typeface="Questrial"/>
                <a:ea typeface="Questrial"/>
                <a:cs typeface="Questrial"/>
                <a:sym typeface="Questrial"/>
              </a:rPr>
              <a:t>Avoids repeating code</a:t>
            </a:r>
            <a:endParaRPr b="0" i="0" sz="1850" u="none" cap="none" strike="noStrike">
              <a:solidFill>
                <a:srgbClr val="DEEBF4"/>
              </a:solidFill>
              <a:latin typeface="Questrial"/>
              <a:ea typeface="Questrial"/>
              <a:cs typeface="Questrial"/>
              <a:sym typeface="Questrial"/>
            </a:endParaRPr>
          </a:p>
        </p:txBody>
      </p:sp>
      <p:sp>
        <p:nvSpPr>
          <p:cNvPr id="169" name="Google Shape;169;p1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3"/>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OBJECTS</a:t>
            </a:r>
            <a:endParaRPr b="0" i="0" sz="2700" u="none" cap="none" strike="noStrike">
              <a:solidFill>
                <a:schemeClr val="lt1"/>
              </a:solidFill>
              <a:latin typeface="Questrial"/>
              <a:ea typeface="Questrial"/>
              <a:cs typeface="Questrial"/>
              <a:sym typeface="Questrial"/>
            </a:endParaRPr>
          </a:p>
        </p:txBody>
      </p:sp>
      <p:sp>
        <p:nvSpPr>
          <p:cNvPr id="459" name="Google Shape;459;p53"/>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An </a:t>
            </a:r>
            <a:r>
              <a:rPr b="0" i="0" lang="en-GB" sz="1800" u="none" cap="none" strike="noStrike">
                <a:solidFill>
                  <a:srgbClr val="21FFFE"/>
                </a:solidFill>
                <a:latin typeface="Questrial"/>
                <a:ea typeface="Questrial"/>
                <a:cs typeface="Questrial"/>
                <a:sym typeface="Questrial"/>
              </a:rPr>
              <a:t>object </a:t>
            </a:r>
            <a:r>
              <a:rPr b="0" i="0" lang="en-GB" sz="1800" u="none" cap="none" strike="noStrike">
                <a:solidFill>
                  <a:schemeClr val="lt1"/>
                </a:solidFill>
                <a:latin typeface="Questrial"/>
                <a:ea typeface="Questrial"/>
                <a:cs typeface="Questrial"/>
                <a:sym typeface="Questrial"/>
              </a:rPr>
              <a:t>is a concrete </a:t>
            </a:r>
            <a:r>
              <a:rPr b="0" i="0" lang="en-GB" sz="1800" u="none" cap="none" strike="noStrike">
                <a:solidFill>
                  <a:srgbClr val="21FFFE"/>
                </a:solidFill>
                <a:latin typeface="Questrial"/>
                <a:ea typeface="Questrial"/>
                <a:cs typeface="Questrial"/>
                <a:sym typeface="Questrial"/>
              </a:rPr>
              <a:t>instance </a:t>
            </a:r>
            <a:r>
              <a:rPr b="0" i="0" lang="en-GB" sz="1800" u="none" cap="none" strike="noStrike">
                <a:solidFill>
                  <a:schemeClr val="lt1"/>
                </a:solidFill>
                <a:latin typeface="Questrial"/>
                <a:ea typeface="Questrial"/>
                <a:cs typeface="Questrial"/>
                <a:sym typeface="Questrial"/>
              </a:rPr>
              <a:t>of a particular object type</a:t>
            </a:r>
            <a:endParaRPr/>
          </a:p>
          <a:p>
            <a:pPr indent="-171450" lvl="0" marL="171450" marR="0" rtl="0" algn="l">
              <a:lnSpc>
                <a:spcPct val="9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Creating an object from an object type is called </a:t>
            </a:r>
            <a:r>
              <a:rPr b="0" i="0" lang="en-GB" sz="1800" u="none" cap="none" strike="noStrike">
                <a:solidFill>
                  <a:srgbClr val="21FFFE"/>
                </a:solidFill>
                <a:latin typeface="Questrial"/>
                <a:ea typeface="Questrial"/>
                <a:cs typeface="Questrial"/>
                <a:sym typeface="Questrial"/>
              </a:rPr>
              <a:t>instantiation</a:t>
            </a:r>
            <a:endParaRPr/>
          </a:p>
          <a:p>
            <a:pPr indent="-171450" lvl="0" marL="171450" marR="0" rtl="0" algn="l">
              <a:lnSpc>
                <a:spcPct val="9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Objects have </a:t>
            </a:r>
            <a:r>
              <a:rPr b="0" i="0" lang="en-GB" sz="1800" u="none" cap="none" strike="noStrike">
                <a:solidFill>
                  <a:srgbClr val="21FFFE"/>
                </a:solidFill>
                <a:latin typeface="Questrial"/>
                <a:ea typeface="Questrial"/>
                <a:cs typeface="Questrial"/>
                <a:sym typeface="Questrial"/>
              </a:rPr>
              <a:t>state</a:t>
            </a:r>
            <a:endParaRPr/>
          </a:p>
          <a:p>
            <a:pPr indent="-171450" lvl="1" marL="514350" marR="0" rtl="0" algn="l">
              <a:lnSpc>
                <a:spcPct val="9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Set of values associated </a:t>
            </a:r>
            <a:br>
              <a:rPr b="0" i="0" lang="en-GB" sz="1500" u="none" cap="none" strike="noStrike">
                <a:solidFill>
                  <a:schemeClr val="lt1"/>
                </a:solidFill>
                <a:latin typeface="Questrial"/>
                <a:ea typeface="Questrial"/>
                <a:cs typeface="Questrial"/>
                <a:sym typeface="Questrial"/>
              </a:rPr>
            </a:br>
            <a:r>
              <a:rPr b="0" i="0" lang="en-GB" sz="1500" u="none" cap="none" strike="noStrike">
                <a:solidFill>
                  <a:schemeClr val="lt1"/>
                </a:solidFill>
                <a:latin typeface="Questrial"/>
                <a:ea typeface="Questrial"/>
                <a:cs typeface="Questrial"/>
                <a:sym typeface="Questrial"/>
              </a:rPr>
              <a:t>to their attributes</a:t>
            </a:r>
            <a:endParaRPr/>
          </a:p>
          <a:p>
            <a:pPr indent="-171450" lvl="0" marL="171450" marR="0" rtl="0" algn="l">
              <a:lnSpc>
                <a:spcPct val="9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Example:</a:t>
            </a:r>
            <a:endParaRPr/>
          </a:p>
          <a:p>
            <a:pPr indent="-171450" lvl="1" marL="514350" marR="0" rtl="0" algn="l">
              <a:lnSpc>
                <a:spcPct val="9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Type: </a:t>
            </a:r>
            <a:r>
              <a:rPr b="1" i="0" lang="en-GB" sz="1500" u="none" cap="none" strike="noStrike">
                <a:solidFill>
                  <a:srgbClr val="21FFFE"/>
                </a:solidFill>
                <a:latin typeface="Consolas"/>
                <a:ea typeface="Consolas"/>
                <a:cs typeface="Consolas"/>
                <a:sym typeface="Consolas"/>
              </a:rPr>
              <a:t>Account</a:t>
            </a:r>
            <a:endParaRPr/>
          </a:p>
          <a:p>
            <a:pPr indent="-171450" lvl="1" marL="514350" marR="0" rtl="0" algn="l">
              <a:lnSpc>
                <a:spcPct val="9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Objects: Ivan's account,</a:t>
            </a:r>
            <a:br>
              <a:rPr b="0" i="0" lang="en-GB" sz="1500" u="none" cap="none" strike="noStrike">
                <a:solidFill>
                  <a:schemeClr val="lt1"/>
                </a:solidFill>
                <a:latin typeface="Questrial"/>
                <a:ea typeface="Questrial"/>
                <a:cs typeface="Questrial"/>
                <a:sym typeface="Questrial"/>
              </a:rPr>
            </a:br>
            <a:r>
              <a:rPr b="0" i="0" lang="en-GB" sz="1500" u="none" cap="none" strike="noStrike">
                <a:solidFill>
                  <a:schemeClr val="lt1"/>
                </a:solidFill>
                <a:latin typeface="Questrial"/>
                <a:ea typeface="Questrial"/>
                <a:cs typeface="Questrial"/>
                <a:sym typeface="Questrial"/>
              </a:rPr>
              <a:t>Peter's account</a:t>
            </a:r>
            <a:endParaRPr b="0" i="0" sz="1500" u="none" cap="none" strike="noStrike">
              <a:solidFill>
                <a:schemeClr val="lt1"/>
              </a:solidFill>
              <a:latin typeface="Questrial"/>
              <a:ea typeface="Questrial"/>
              <a:cs typeface="Questrial"/>
              <a:sym typeface="Questrial"/>
            </a:endParaRPr>
          </a:p>
        </p:txBody>
      </p:sp>
      <p:sp>
        <p:nvSpPr>
          <p:cNvPr id="460" name="Google Shape;460;p5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4"/>
          <p:cNvSpPr txBox="1"/>
          <p:nvPr>
            <p:ph type="title"/>
          </p:nvPr>
        </p:nvSpPr>
        <p:spPr>
          <a:xfrm>
            <a:off x="89025" y="4891"/>
            <a:ext cx="7183198" cy="83308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OBEJCTS – EXAMPLE</a:t>
            </a:r>
            <a:endParaRPr/>
          </a:p>
        </p:txBody>
      </p:sp>
      <p:sp>
        <p:nvSpPr>
          <p:cNvPr id="466" name="Google Shape;466;p54"/>
          <p:cNvSpPr txBox="1"/>
          <p:nvPr>
            <p:ph idx="12" type="sldNum"/>
          </p:nvPr>
        </p:nvSpPr>
        <p:spPr>
          <a:xfrm>
            <a:off x="7707241" y="4412456"/>
            <a:ext cx="578317"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200"/>
              <a:buFont typeface="Calibri"/>
              <a:buNone/>
            </a:pPr>
            <a:fld id="{00000000-1234-1234-1234-123412341234}" type="slidenum">
              <a:rPr lang="en-GB"/>
              <a:t>‹#›</a:t>
            </a:fld>
            <a:endParaRPr/>
          </a:p>
        </p:txBody>
      </p:sp>
      <p:sp>
        <p:nvSpPr>
          <p:cNvPr id="467" name="Google Shape;467;p54"/>
          <p:cNvSpPr txBox="1"/>
          <p:nvPr/>
        </p:nvSpPr>
        <p:spPr>
          <a:xfrm>
            <a:off x="1372791" y="57150"/>
            <a:ext cx="5314950" cy="628650"/>
          </a:xfrm>
          <a:prstGeom prst="rect">
            <a:avLst/>
          </a:prstGeom>
          <a:noFill/>
          <a:ln>
            <a:noFill/>
          </a:ln>
        </p:spPr>
        <p:txBody>
          <a:bodyPr anchorCtr="0" anchor="ctr" bIns="27000" lIns="81000" spcFirstLastPara="1" rIns="81000" wrap="square" tIns="27000">
            <a:noAutofit/>
          </a:bodyPr>
          <a:lstStyle/>
          <a:p>
            <a:pPr indent="0" lvl="0" marL="0" marR="0" rtl="0" algn="l">
              <a:lnSpc>
                <a:spcPct val="90000"/>
              </a:lnSpc>
              <a:spcBef>
                <a:spcPts val="0"/>
              </a:spcBef>
              <a:spcAft>
                <a:spcPts val="0"/>
              </a:spcAft>
              <a:buClr>
                <a:srgbClr val="F3BE60"/>
              </a:buClr>
              <a:buSzPts val="3000"/>
              <a:buFont typeface="Questrial"/>
              <a:buNone/>
            </a:pPr>
            <a:r>
              <a:t/>
            </a:r>
            <a:endParaRPr b="1" sz="3000">
              <a:solidFill>
                <a:srgbClr val="F3BE60"/>
              </a:solidFill>
              <a:latin typeface="Questrial"/>
              <a:ea typeface="Questrial"/>
              <a:cs typeface="Questrial"/>
              <a:sym typeface="Questrial"/>
            </a:endParaRPr>
          </a:p>
        </p:txBody>
      </p:sp>
      <p:sp>
        <p:nvSpPr>
          <p:cNvPr id="468" name="Google Shape;468;p54"/>
          <p:cNvSpPr/>
          <p:nvPr/>
        </p:nvSpPr>
        <p:spPr>
          <a:xfrm>
            <a:off x="907378" y="2149629"/>
            <a:ext cx="2600639" cy="432887"/>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ctr">
              <a:lnSpc>
                <a:spcPct val="127272"/>
              </a:lnSpc>
              <a:spcBef>
                <a:spcPts val="0"/>
              </a:spcBef>
              <a:spcAft>
                <a:spcPts val="0"/>
              </a:spcAft>
              <a:buNone/>
            </a:pPr>
            <a:r>
              <a:rPr b="1" lang="en-GB" sz="1650">
                <a:solidFill>
                  <a:schemeClr val="lt2"/>
                </a:solidFill>
                <a:latin typeface="Consolas"/>
                <a:ea typeface="Consolas"/>
                <a:cs typeface="Consolas"/>
                <a:sym typeface="Consolas"/>
              </a:rPr>
              <a:t>Account</a:t>
            </a:r>
            <a:endParaRPr/>
          </a:p>
        </p:txBody>
      </p:sp>
      <p:sp>
        <p:nvSpPr>
          <p:cNvPr id="469" name="Google Shape;469;p54"/>
          <p:cNvSpPr/>
          <p:nvPr/>
        </p:nvSpPr>
        <p:spPr>
          <a:xfrm>
            <a:off x="907378" y="2582537"/>
            <a:ext cx="2600639" cy="702191"/>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owner</a:t>
            </a:r>
            <a:endParaRPr/>
          </a:p>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balance</a:t>
            </a:r>
            <a:endParaRPr/>
          </a:p>
        </p:txBody>
      </p:sp>
      <p:sp>
        <p:nvSpPr>
          <p:cNvPr id="470" name="Google Shape;470;p54"/>
          <p:cNvSpPr/>
          <p:nvPr/>
        </p:nvSpPr>
        <p:spPr>
          <a:xfrm>
            <a:off x="907378" y="3285148"/>
            <a:ext cx="2600639" cy="971496"/>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suspend()</a:t>
            </a:r>
            <a:endParaRPr/>
          </a:p>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deposit(sum)</a:t>
            </a:r>
            <a:endParaRPr/>
          </a:p>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withdraw(sum)</a:t>
            </a:r>
            <a:endParaRPr/>
          </a:p>
        </p:txBody>
      </p:sp>
      <p:sp>
        <p:nvSpPr>
          <p:cNvPr id="471" name="Google Shape;471;p54"/>
          <p:cNvSpPr/>
          <p:nvPr/>
        </p:nvSpPr>
        <p:spPr>
          <a:xfrm>
            <a:off x="2532768" y="1545559"/>
            <a:ext cx="1485899" cy="386659"/>
          </a:xfrm>
          <a:prstGeom prst="wedgeRoundRectCallout">
            <a:avLst>
              <a:gd fmla="val -58699" name="adj1"/>
              <a:gd fmla="val 108407" name="adj2"/>
              <a:gd fmla="val 16667" name="adj3"/>
            </a:avLst>
          </a:prstGeom>
          <a:solidFill>
            <a:srgbClr val="603A14"/>
          </a:solidFill>
          <a:ln cap="flat" cmpd="sng" w="9525">
            <a:solidFill>
              <a:schemeClr val="lt1"/>
            </a:solidFill>
            <a:prstDash val="solid"/>
            <a:round/>
            <a:headEnd len="sm" w="sm" type="none"/>
            <a:tailEnd len="sm" w="sm" type="none"/>
          </a:ln>
        </p:spPr>
        <p:txBody>
          <a:bodyPr anchorCtr="0" anchor="t" bIns="27000" lIns="54000" spcFirstLastPara="1" rIns="54000" wrap="square" tIns="27000">
            <a:noAutofit/>
          </a:bodyPr>
          <a:lstStyle/>
          <a:p>
            <a:pPr indent="0" lvl="0" marL="0" marR="0" rtl="0" algn="ctr">
              <a:lnSpc>
                <a:spcPct val="115384"/>
              </a:lnSpc>
              <a:spcBef>
                <a:spcPts val="0"/>
              </a:spcBef>
              <a:spcAft>
                <a:spcPts val="0"/>
              </a:spcAft>
              <a:buNone/>
            </a:pPr>
            <a:r>
              <a:rPr b="1" lang="en-GB" sz="1950">
                <a:solidFill>
                  <a:schemeClr val="lt1"/>
                </a:solidFill>
                <a:latin typeface="Questrial"/>
                <a:ea typeface="Questrial"/>
                <a:cs typeface="Questrial"/>
                <a:sym typeface="Questrial"/>
              </a:rPr>
              <a:t>Object type</a:t>
            </a:r>
            <a:endParaRPr b="1" sz="1950">
              <a:solidFill>
                <a:schemeClr val="lt1"/>
              </a:solidFill>
              <a:latin typeface="Questrial"/>
              <a:ea typeface="Questrial"/>
              <a:cs typeface="Questrial"/>
              <a:sym typeface="Questrial"/>
            </a:endParaRPr>
          </a:p>
        </p:txBody>
      </p:sp>
      <p:sp>
        <p:nvSpPr>
          <p:cNvPr id="472" name="Google Shape;472;p54"/>
          <p:cNvSpPr/>
          <p:nvPr/>
        </p:nvSpPr>
        <p:spPr>
          <a:xfrm>
            <a:off x="4457699" y="1036622"/>
            <a:ext cx="2699020" cy="432887"/>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ctr">
              <a:lnSpc>
                <a:spcPct val="127272"/>
              </a:lnSpc>
              <a:spcBef>
                <a:spcPts val="0"/>
              </a:spcBef>
              <a:spcAft>
                <a:spcPts val="0"/>
              </a:spcAft>
              <a:buNone/>
            </a:pPr>
            <a:r>
              <a:rPr b="1" lang="en-GB" sz="1650" u="sng">
                <a:solidFill>
                  <a:schemeClr val="lt2"/>
                </a:solidFill>
                <a:latin typeface="Consolas"/>
                <a:ea typeface="Consolas"/>
                <a:cs typeface="Consolas"/>
                <a:sym typeface="Consolas"/>
              </a:rPr>
              <a:t>ivanAccount</a:t>
            </a:r>
            <a:endParaRPr/>
          </a:p>
        </p:txBody>
      </p:sp>
      <p:sp>
        <p:nvSpPr>
          <p:cNvPr id="473" name="Google Shape;473;p54"/>
          <p:cNvSpPr/>
          <p:nvPr/>
        </p:nvSpPr>
        <p:spPr>
          <a:xfrm>
            <a:off x="4457700" y="1469509"/>
            <a:ext cx="2699020" cy="702191"/>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owner = "Ivan Kolev"</a:t>
            </a:r>
            <a:endParaRPr/>
          </a:p>
          <a:p>
            <a:pPr indent="0" lvl="0" marL="0" marR="0" rtl="0" algn="l">
              <a:lnSpc>
                <a:spcPct val="127272"/>
              </a:lnSpc>
              <a:spcBef>
                <a:spcPts val="0"/>
              </a:spcBef>
              <a:spcAft>
                <a:spcPts val="0"/>
              </a:spcAft>
              <a:buNone/>
            </a:pPr>
            <a:r>
              <a:rPr b="1" lang="en-GB" sz="1650">
                <a:solidFill>
                  <a:srgbClr val="FBEEC9"/>
                </a:solidFill>
                <a:latin typeface="Consolas"/>
                <a:ea typeface="Consolas"/>
                <a:cs typeface="Consolas"/>
                <a:sym typeface="Consolas"/>
              </a:rPr>
              <a:t>balance = 5000.0</a:t>
            </a:r>
            <a:endParaRPr/>
          </a:p>
        </p:txBody>
      </p:sp>
      <p:sp>
        <p:nvSpPr>
          <p:cNvPr id="474" name="Google Shape;474;p54"/>
          <p:cNvSpPr/>
          <p:nvPr/>
        </p:nvSpPr>
        <p:spPr>
          <a:xfrm>
            <a:off x="4457700" y="2354107"/>
            <a:ext cx="2699020" cy="432887"/>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ctr">
              <a:lnSpc>
                <a:spcPct val="127272"/>
              </a:lnSpc>
              <a:spcBef>
                <a:spcPts val="0"/>
              </a:spcBef>
              <a:spcAft>
                <a:spcPts val="0"/>
              </a:spcAft>
              <a:buNone/>
            </a:pPr>
            <a:r>
              <a:rPr b="1" lang="en-GB" sz="1650" u="sng">
                <a:solidFill>
                  <a:schemeClr val="lt2"/>
                </a:solidFill>
                <a:latin typeface="Consolas"/>
                <a:ea typeface="Consolas"/>
                <a:cs typeface="Consolas"/>
                <a:sym typeface="Consolas"/>
              </a:rPr>
              <a:t>peterAccount</a:t>
            </a:r>
            <a:endParaRPr/>
          </a:p>
        </p:txBody>
      </p:sp>
      <p:sp>
        <p:nvSpPr>
          <p:cNvPr id="475" name="Google Shape;475;p54"/>
          <p:cNvSpPr/>
          <p:nvPr/>
        </p:nvSpPr>
        <p:spPr>
          <a:xfrm>
            <a:off x="4457700" y="2786305"/>
            <a:ext cx="2699020" cy="702191"/>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owner = "Peter Kirov"</a:t>
            </a:r>
            <a:endParaRPr/>
          </a:p>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balance = 1825.50</a:t>
            </a:r>
            <a:endParaRPr/>
          </a:p>
        </p:txBody>
      </p:sp>
      <p:sp>
        <p:nvSpPr>
          <p:cNvPr id="476" name="Google Shape;476;p54"/>
          <p:cNvSpPr/>
          <p:nvPr/>
        </p:nvSpPr>
        <p:spPr>
          <a:xfrm>
            <a:off x="4457700" y="3681912"/>
            <a:ext cx="2699020" cy="432887"/>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ctr">
              <a:lnSpc>
                <a:spcPct val="127272"/>
              </a:lnSpc>
              <a:spcBef>
                <a:spcPts val="0"/>
              </a:spcBef>
              <a:spcAft>
                <a:spcPts val="0"/>
              </a:spcAft>
              <a:buNone/>
            </a:pPr>
            <a:r>
              <a:rPr b="1" lang="en-GB" sz="1650" u="sng">
                <a:solidFill>
                  <a:schemeClr val="lt2"/>
                </a:solidFill>
                <a:latin typeface="Consolas"/>
                <a:ea typeface="Consolas"/>
                <a:cs typeface="Consolas"/>
                <a:sym typeface="Consolas"/>
              </a:rPr>
              <a:t>kirilAccount</a:t>
            </a:r>
            <a:endParaRPr/>
          </a:p>
        </p:txBody>
      </p:sp>
      <p:sp>
        <p:nvSpPr>
          <p:cNvPr id="477" name="Google Shape;477;p54"/>
          <p:cNvSpPr/>
          <p:nvPr/>
        </p:nvSpPr>
        <p:spPr>
          <a:xfrm>
            <a:off x="4457700" y="4114108"/>
            <a:ext cx="2699020" cy="702191"/>
          </a:xfrm>
          <a:prstGeom prst="rect">
            <a:avLst/>
          </a:prstGeom>
          <a:solidFill>
            <a:srgbClr val="BFD8EA">
              <a:alpha val="14901"/>
            </a:srgbClr>
          </a:solidFill>
          <a:ln cap="flat" cmpd="sng" w="25400">
            <a:solidFill>
              <a:srgbClr val="DEEBF4"/>
            </a:solidFill>
            <a:prstDash val="solid"/>
            <a:round/>
            <a:headEnd len="sm" w="sm" type="none"/>
            <a:tailEnd len="sm" w="sm" type="none"/>
          </a:ln>
        </p:spPr>
        <p:txBody>
          <a:bodyPr anchorCtr="0" anchor="t" bIns="81000" lIns="81000" spcFirstLastPara="1" rIns="81000" wrap="square" tIns="81000">
            <a:noAutofit/>
          </a:bodyPr>
          <a:lstStyle/>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owner = "Kiril Kirov"</a:t>
            </a:r>
            <a:endParaRPr/>
          </a:p>
          <a:p>
            <a:pPr indent="0" lvl="0" marL="0" marR="0" rtl="0" algn="l">
              <a:lnSpc>
                <a:spcPct val="127272"/>
              </a:lnSpc>
              <a:spcBef>
                <a:spcPts val="0"/>
              </a:spcBef>
              <a:spcAft>
                <a:spcPts val="0"/>
              </a:spcAft>
              <a:buNone/>
            </a:pPr>
            <a:r>
              <a:rPr b="1" lang="en-GB" sz="1650">
                <a:solidFill>
                  <a:schemeClr val="lt2"/>
                </a:solidFill>
                <a:latin typeface="Consolas"/>
                <a:ea typeface="Consolas"/>
                <a:cs typeface="Consolas"/>
                <a:sym typeface="Consolas"/>
              </a:rPr>
              <a:t>balance = 25.0</a:t>
            </a:r>
            <a:endParaRPr/>
          </a:p>
        </p:txBody>
      </p:sp>
      <p:sp>
        <p:nvSpPr>
          <p:cNvPr id="478" name="Google Shape;478;p54"/>
          <p:cNvSpPr/>
          <p:nvPr/>
        </p:nvSpPr>
        <p:spPr>
          <a:xfrm>
            <a:off x="7315200" y="929195"/>
            <a:ext cx="914400" cy="386659"/>
          </a:xfrm>
          <a:prstGeom prst="wedgeRoundRectCallout">
            <a:avLst>
              <a:gd fmla="val -96193" name="adj1"/>
              <a:gd fmla="val 49914" name="adj2"/>
              <a:gd fmla="val 16667" name="adj3"/>
            </a:avLst>
          </a:prstGeom>
          <a:solidFill>
            <a:srgbClr val="603A14"/>
          </a:solidFill>
          <a:ln cap="flat" cmpd="sng" w="9525">
            <a:solidFill>
              <a:schemeClr val="lt1"/>
            </a:solidFill>
            <a:prstDash val="solid"/>
            <a:round/>
            <a:headEnd len="sm" w="sm" type="none"/>
            <a:tailEnd len="sm" w="sm" type="none"/>
          </a:ln>
        </p:spPr>
        <p:txBody>
          <a:bodyPr anchorCtr="0" anchor="t" bIns="27000" lIns="54000" spcFirstLastPara="1" rIns="54000" wrap="square" tIns="27000">
            <a:noAutofit/>
          </a:bodyPr>
          <a:lstStyle/>
          <a:p>
            <a:pPr indent="0" lvl="0" marL="0" marR="0" rtl="0" algn="ctr">
              <a:lnSpc>
                <a:spcPct val="115384"/>
              </a:lnSpc>
              <a:spcBef>
                <a:spcPts val="0"/>
              </a:spcBef>
              <a:spcAft>
                <a:spcPts val="0"/>
              </a:spcAft>
              <a:buNone/>
            </a:pPr>
            <a:r>
              <a:rPr b="1" lang="en-GB" sz="1950">
                <a:solidFill>
                  <a:schemeClr val="lt1"/>
                </a:solidFill>
                <a:latin typeface="Questrial"/>
                <a:ea typeface="Questrial"/>
                <a:cs typeface="Questrial"/>
                <a:sym typeface="Questrial"/>
              </a:rPr>
              <a:t>Object</a:t>
            </a:r>
            <a:endParaRPr b="1" sz="1950">
              <a:solidFill>
                <a:schemeClr val="lt1"/>
              </a:solidFill>
              <a:latin typeface="Questrial"/>
              <a:ea typeface="Questrial"/>
              <a:cs typeface="Questrial"/>
              <a:sym typeface="Questrial"/>
            </a:endParaRPr>
          </a:p>
        </p:txBody>
      </p:sp>
      <p:sp>
        <p:nvSpPr>
          <p:cNvPr id="479" name="Google Shape;479;p54"/>
          <p:cNvSpPr/>
          <p:nvPr/>
        </p:nvSpPr>
        <p:spPr>
          <a:xfrm>
            <a:off x="7230917" y="2228850"/>
            <a:ext cx="914400" cy="386659"/>
          </a:xfrm>
          <a:prstGeom prst="wedgeRoundRectCallout">
            <a:avLst>
              <a:gd fmla="val -93629" name="adj1"/>
              <a:gd fmla="val 43957" name="adj2"/>
              <a:gd fmla="val 16667" name="adj3"/>
            </a:avLst>
          </a:prstGeom>
          <a:solidFill>
            <a:srgbClr val="603A14"/>
          </a:solidFill>
          <a:ln cap="flat" cmpd="sng" w="9525">
            <a:solidFill>
              <a:schemeClr val="lt1"/>
            </a:solidFill>
            <a:prstDash val="solid"/>
            <a:round/>
            <a:headEnd len="sm" w="sm" type="none"/>
            <a:tailEnd len="sm" w="sm" type="none"/>
          </a:ln>
        </p:spPr>
        <p:txBody>
          <a:bodyPr anchorCtr="0" anchor="t" bIns="27000" lIns="54000" spcFirstLastPara="1" rIns="54000" wrap="square" tIns="27000">
            <a:noAutofit/>
          </a:bodyPr>
          <a:lstStyle/>
          <a:p>
            <a:pPr indent="0" lvl="0" marL="0" marR="0" rtl="0" algn="ctr">
              <a:lnSpc>
                <a:spcPct val="115384"/>
              </a:lnSpc>
              <a:spcBef>
                <a:spcPts val="0"/>
              </a:spcBef>
              <a:spcAft>
                <a:spcPts val="0"/>
              </a:spcAft>
              <a:buNone/>
            </a:pPr>
            <a:r>
              <a:rPr b="1" lang="en-GB" sz="1950">
                <a:solidFill>
                  <a:schemeClr val="lt1"/>
                </a:solidFill>
                <a:latin typeface="Questrial"/>
                <a:ea typeface="Questrial"/>
                <a:cs typeface="Questrial"/>
                <a:sym typeface="Questrial"/>
              </a:rPr>
              <a:t>Object</a:t>
            </a:r>
            <a:endParaRPr b="1" sz="1950">
              <a:solidFill>
                <a:schemeClr val="lt1"/>
              </a:solidFill>
              <a:latin typeface="Questrial"/>
              <a:ea typeface="Questrial"/>
              <a:cs typeface="Questrial"/>
              <a:sym typeface="Questrial"/>
            </a:endParaRPr>
          </a:p>
        </p:txBody>
      </p:sp>
      <p:sp>
        <p:nvSpPr>
          <p:cNvPr id="480" name="Google Shape;480;p54"/>
          <p:cNvSpPr/>
          <p:nvPr/>
        </p:nvSpPr>
        <p:spPr>
          <a:xfrm>
            <a:off x="7244014" y="3534491"/>
            <a:ext cx="914400" cy="386659"/>
          </a:xfrm>
          <a:prstGeom prst="wedgeRoundRectCallout">
            <a:avLst>
              <a:gd fmla="val -94270" name="adj1"/>
              <a:gd fmla="val 45943" name="adj2"/>
              <a:gd fmla="val 16667" name="adj3"/>
            </a:avLst>
          </a:prstGeom>
          <a:solidFill>
            <a:srgbClr val="603A14"/>
          </a:solidFill>
          <a:ln cap="flat" cmpd="sng" w="9525">
            <a:solidFill>
              <a:schemeClr val="lt1"/>
            </a:solidFill>
            <a:prstDash val="solid"/>
            <a:round/>
            <a:headEnd len="sm" w="sm" type="none"/>
            <a:tailEnd len="sm" w="sm" type="none"/>
          </a:ln>
        </p:spPr>
        <p:txBody>
          <a:bodyPr anchorCtr="0" anchor="t" bIns="27000" lIns="54000" spcFirstLastPara="1" rIns="54000" wrap="square" tIns="27000">
            <a:noAutofit/>
          </a:bodyPr>
          <a:lstStyle/>
          <a:p>
            <a:pPr indent="0" lvl="0" marL="0" marR="0" rtl="0" algn="ctr">
              <a:lnSpc>
                <a:spcPct val="115384"/>
              </a:lnSpc>
              <a:spcBef>
                <a:spcPts val="0"/>
              </a:spcBef>
              <a:spcAft>
                <a:spcPts val="0"/>
              </a:spcAft>
              <a:buNone/>
            </a:pPr>
            <a:r>
              <a:rPr b="1" lang="en-GB" sz="1950">
                <a:solidFill>
                  <a:srgbClr val="F7FFE7"/>
                </a:solidFill>
                <a:latin typeface="Questrial"/>
                <a:ea typeface="Questrial"/>
                <a:cs typeface="Questrial"/>
                <a:sym typeface="Questrial"/>
              </a:rPr>
              <a:t>Object</a:t>
            </a:r>
            <a:endParaRPr b="1" sz="1950">
              <a:solidFill>
                <a:srgbClr val="F7FFE7"/>
              </a:solidFill>
              <a:latin typeface="Questrial"/>
              <a:ea typeface="Questrial"/>
              <a:cs typeface="Questrial"/>
              <a:sym typeface="Questrial"/>
            </a:endParaRPr>
          </a:p>
        </p:txBody>
      </p:sp>
      <p:sp>
        <p:nvSpPr>
          <p:cNvPr id="481" name="Google Shape;481;p54"/>
          <p:cNvSpPr/>
          <p:nvPr/>
        </p:nvSpPr>
        <p:spPr>
          <a:xfrm>
            <a:off x="76110" y="643625"/>
            <a:ext cx="1622822" cy="1407478"/>
          </a:xfrm>
          <a:prstGeom prst="wedgeRoundRectCallout">
            <a:avLst>
              <a:gd fmla="val -374" name="adj1"/>
              <a:gd fmla="val 115207" name="adj2"/>
              <a:gd fmla="val 16667" name="adj3"/>
            </a:avLst>
          </a:prstGeom>
          <a:solidFill>
            <a:srgbClr val="603A14"/>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b="1" lang="en-GB" sz="2100">
                <a:solidFill>
                  <a:srgbClr val="F7FFE7"/>
                </a:solidFill>
                <a:latin typeface="Questrial"/>
                <a:ea typeface="Questrial"/>
                <a:cs typeface="Questrial"/>
                <a:sym typeface="Questrial"/>
              </a:rPr>
              <a:t>Attributes</a:t>
            </a:r>
            <a:endParaRPr/>
          </a:p>
          <a:p>
            <a:pPr indent="0" lvl="0" marL="0" marR="0" rtl="0" algn="ctr">
              <a:lnSpc>
                <a:spcPct val="107142"/>
              </a:lnSpc>
              <a:spcBef>
                <a:spcPts val="0"/>
              </a:spcBef>
              <a:spcAft>
                <a:spcPts val="0"/>
              </a:spcAft>
              <a:buNone/>
            </a:pPr>
            <a:r>
              <a:rPr b="1" lang="en-GB" sz="2100">
                <a:solidFill>
                  <a:srgbClr val="F7FFE7"/>
                </a:solidFill>
                <a:latin typeface="Questrial"/>
                <a:ea typeface="Questrial"/>
                <a:cs typeface="Questrial"/>
                <a:sym typeface="Questrial"/>
              </a:rPr>
              <a:t>(properties and fields)</a:t>
            </a:r>
            <a:endParaRPr b="1" sz="2100">
              <a:solidFill>
                <a:srgbClr val="F7FFE7"/>
              </a:solidFill>
              <a:latin typeface="Questrial"/>
              <a:ea typeface="Questrial"/>
              <a:cs typeface="Questrial"/>
              <a:sym typeface="Questrial"/>
            </a:endParaRPr>
          </a:p>
        </p:txBody>
      </p:sp>
      <p:sp>
        <p:nvSpPr>
          <p:cNvPr id="482" name="Google Shape;482;p54"/>
          <p:cNvSpPr/>
          <p:nvPr/>
        </p:nvSpPr>
        <p:spPr>
          <a:xfrm>
            <a:off x="1177932" y="4347597"/>
            <a:ext cx="2840735" cy="754817"/>
          </a:xfrm>
          <a:prstGeom prst="wedgeRoundRectCallout">
            <a:avLst>
              <a:gd fmla="val -45873" name="adj1"/>
              <a:gd fmla="val -74002" name="adj2"/>
              <a:gd fmla="val 16667" name="adj3"/>
            </a:avLst>
          </a:prstGeom>
          <a:solidFill>
            <a:srgbClr val="603A14"/>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None/>
            </a:pPr>
            <a:r>
              <a:rPr b="1" lang="en-GB" sz="2100">
                <a:solidFill>
                  <a:srgbClr val="F7FFE7"/>
                </a:solidFill>
                <a:latin typeface="Questrial"/>
                <a:ea typeface="Questrial"/>
                <a:cs typeface="Questrial"/>
                <a:sym typeface="Questrial"/>
              </a:rPr>
              <a:t>Operations (functions)</a:t>
            </a:r>
            <a:endParaRPr b="1" sz="2100">
              <a:solidFill>
                <a:srgbClr val="F7FFE7"/>
              </a:solidFill>
              <a:latin typeface="Questrial"/>
              <a:ea typeface="Questrial"/>
              <a:cs typeface="Questrial"/>
              <a:sym typeface="Quest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ctrTitle"/>
          </p:nvPr>
        </p:nvSpPr>
        <p:spPr>
          <a:xfrm>
            <a:off x="3040251" y="1963025"/>
            <a:ext cx="49941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JAVASCRIPT OBJECTS OVERVIEW</a:t>
            </a:r>
            <a:endParaRPr b="0" i="0" sz="3600" u="none" cap="none" strike="noStrike">
              <a:solidFill>
                <a:schemeClr val="lt1"/>
              </a:solidFill>
              <a:latin typeface="Questrial"/>
              <a:ea typeface="Questrial"/>
              <a:cs typeface="Questrial"/>
              <a:sym typeface="Questrial"/>
            </a:endParaRPr>
          </a:p>
        </p:txBody>
      </p:sp>
      <p:sp>
        <p:nvSpPr>
          <p:cNvPr id="488" name="Google Shape;488;p55"/>
          <p:cNvSpPr txBox="1"/>
          <p:nvPr>
            <p:ph idx="1" type="subTitle"/>
          </p:nvPr>
        </p:nvSpPr>
        <p:spPr>
          <a:xfrm>
            <a:off x="3040151" y="2647000"/>
            <a:ext cx="4994100" cy="516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WHAT ARE OBJECTS?</a:t>
            </a:r>
            <a:endParaRPr b="0" i="0" sz="1500" u="none" cap="none" strike="noStrike">
              <a:solidFill>
                <a:schemeClr val="lt2"/>
              </a:solidFill>
              <a:latin typeface="Questrial"/>
              <a:ea typeface="Questrial"/>
              <a:cs typeface="Questrial"/>
              <a:sym typeface="Quest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OBJECTS OVERVIEW</a:t>
            </a:r>
            <a:endParaRPr b="0" i="0" sz="2700" u="none" cap="none" strike="noStrike">
              <a:solidFill>
                <a:schemeClr val="lt1"/>
              </a:solidFill>
              <a:latin typeface="Questrial"/>
              <a:ea typeface="Questrial"/>
              <a:cs typeface="Questrial"/>
              <a:sym typeface="Questrial"/>
            </a:endParaRPr>
          </a:p>
        </p:txBody>
      </p:sp>
      <p:sp>
        <p:nvSpPr>
          <p:cNvPr id="494" name="Google Shape;494;p56"/>
          <p:cNvSpPr txBox="1"/>
          <p:nvPr>
            <p:ph idx="1" type="body"/>
          </p:nvPr>
        </p:nvSpPr>
        <p:spPr>
          <a:xfrm>
            <a:off x="1297500" y="1144325"/>
            <a:ext cx="7038900" cy="33345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JavaScript is designed on a simple object-based paradigm</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An object is a collection of </a:t>
            </a:r>
            <a:r>
              <a:rPr b="0" i="0" lang="en-GB" sz="1500" u="none" cap="none" strike="noStrike">
                <a:solidFill>
                  <a:srgbClr val="21FFFE"/>
                </a:solidFill>
                <a:latin typeface="Questrial"/>
                <a:ea typeface="Questrial"/>
                <a:cs typeface="Questrial"/>
                <a:sym typeface="Questrial"/>
              </a:rPr>
              <a:t>properties</a:t>
            </a:r>
            <a:endParaRPr/>
          </a:p>
          <a:p>
            <a:pPr indent="-171450" lvl="0" marL="171450" marR="0" rtl="0" algn="l">
              <a:lnSpc>
                <a:spcPct val="12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An object property is association between a name and a value</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 value of property can be either</a:t>
            </a:r>
            <a:endParaRPr/>
          </a:p>
          <a:p>
            <a:pPr indent="-171450" lvl="2" marL="857250" marR="0" rtl="0" algn="l">
              <a:lnSpc>
                <a:spcPct val="120000"/>
              </a:lnSpc>
              <a:spcBef>
                <a:spcPts val="375"/>
              </a:spcBef>
              <a:spcAft>
                <a:spcPts val="0"/>
              </a:spcAft>
              <a:buClr>
                <a:srgbClr val="21FFFE"/>
              </a:buClr>
              <a:buSzPts val="1688"/>
              <a:buFont typeface="Arial"/>
              <a:buChar char="•"/>
            </a:pPr>
            <a:r>
              <a:rPr b="0" i="0" lang="en-GB" sz="1350" u="none" cap="none" strike="noStrike">
                <a:solidFill>
                  <a:srgbClr val="21FFFE"/>
                </a:solidFill>
                <a:latin typeface="Questrial"/>
                <a:ea typeface="Questrial"/>
                <a:cs typeface="Questrial"/>
                <a:sym typeface="Questrial"/>
              </a:rPr>
              <a:t>Field </a:t>
            </a:r>
            <a:r>
              <a:rPr b="0" i="0" lang="en-GB" sz="1350" u="none" cap="none" strike="noStrike">
                <a:solidFill>
                  <a:schemeClr val="lt1"/>
                </a:solidFill>
                <a:latin typeface="Questrial"/>
                <a:ea typeface="Questrial"/>
                <a:cs typeface="Questrial"/>
                <a:sym typeface="Questrial"/>
              </a:rPr>
              <a:t>(variable)</a:t>
            </a:r>
            <a:endParaRPr/>
          </a:p>
          <a:p>
            <a:pPr indent="-171450" lvl="2" marL="857250" marR="0" rtl="0" algn="l">
              <a:lnSpc>
                <a:spcPct val="120000"/>
              </a:lnSpc>
              <a:spcBef>
                <a:spcPts val="375"/>
              </a:spcBef>
              <a:spcAft>
                <a:spcPts val="0"/>
              </a:spcAft>
              <a:buClr>
                <a:srgbClr val="21FFFE"/>
              </a:buClr>
              <a:buSzPts val="1688"/>
              <a:buFont typeface="Arial"/>
              <a:buChar char="•"/>
            </a:pPr>
            <a:r>
              <a:rPr b="0" i="0" lang="en-GB" sz="1350" u="none" cap="none" strike="noStrike">
                <a:solidFill>
                  <a:srgbClr val="21FFFE"/>
                </a:solidFill>
                <a:latin typeface="Questrial"/>
                <a:ea typeface="Questrial"/>
                <a:cs typeface="Questrial"/>
                <a:sym typeface="Questrial"/>
              </a:rPr>
              <a:t>Function</a:t>
            </a:r>
            <a:r>
              <a:rPr b="0" i="0" lang="en-GB" sz="1350" u="none" cap="none" strike="noStrike">
                <a:solidFill>
                  <a:srgbClr val="DEEBF4"/>
                </a:solidFill>
                <a:latin typeface="Questrial"/>
                <a:ea typeface="Questrial"/>
                <a:cs typeface="Questrial"/>
                <a:sym typeface="Questrial"/>
              </a:rPr>
              <a:t> </a:t>
            </a:r>
            <a:r>
              <a:rPr b="0" i="0" lang="en-GB" sz="1350" u="none" cap="none" strike="noStrike">
                <a:solidFill>
                  <a:schemeClr val="lt1"/>
                </a:solidFill>
                <a:latin typeface="Questrial"/>
                <a:ea typeface="Questrial"/>
                <a:cs typeface="Questrial"/>
                <a:sym typeface="Questrial"/>
              </a:rPr>
              <a:t>(method)</a:t>
            </a:r>
            <a:endParaRPr/>
          </a:p>
          <a:p>
            <a:pPr indent="-171450" lvl="0" marL="171450" marR="0" rtl="0" algn="l">
              <a:lnSpc>
                <a:spcPct val="12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Lots of predefined objects available in JS</a:t>
            </a:r>
            <a:endParaRPr/>
          </a:p>
          <a:p>
            <a:pPr indent="-171450" lvl="1" marL="514350" marR="0" rtl="0" algn="l">
              <a:lnSpc>
                <a:spcPct val="120000"/>
              </a:lnSpc>
              <a:spcBef>
                <a:spcPts val="375"/>
              </a:spcBef>
              <a:spcAft>
                <a:spcPts val="0"/>
              </a:spcAft>
              <a:buClr>
                <a:srgbClr val="21FFFE"/>
              </a:buClr>
              <a:buSzPts val="1875"/>
              <a:buFont typeface="Arial"/>
              <a:buChar char="•"/>
            </a:pPr>
            <a:r>
              <a:rPr b="1" i="0" lang="en-GB" sz="1500" u="none" cap="none" strike="noStrike">
                <a:solidFill>
                  <a:srgbClr val="21FFFE"/>
                </a:solidFill>
                <a:latin typeface="Consolas"/>
                <a:ea typeface="Consolas"/>
                <a:cs typeface="Consolas"/>
                <a:sym typeface="Consolas"/>
              </a:rPr>
              <a:t>Math</a:t>
            </a:r>
            <a:r>
              <a:rPr b="0" i="0" lang="en-GB" sz="1500" u="none" cap="none" strike="noStrike">
                <a:solidFill>
                  <a:schemeClr val="lt1"/>
                </a:solidFill>
                <a:latin typeface="Questrial"/>
                <a:ea typeface="Questrial"/>
                <a:cs typeface="Questrial"/>
                <a:sym typeface="Questrial"/>
              </a:rPr>
              <a:t>, </a:t>
            </a:r>
            <a:r>
              <a:rPr b="1" i="0" lang="en-GB" sz="1500" u="none" cap="none" strike="noStrike">
                <a:solidFill>
                  <a:srgbClr val="21FFFE"/>
                </a:solidFill>
                <a:latin typeface="Consolas"/>
                <a:ea typeface="Consolas"/>
                <a:cs typeface="Consolas"/>
                <a:sym typeface="Consolas"/>
              </a:rPr>
              <a:t>document</a:t>
            </a:r>
            <a:r>
              <a:rPr b="0" i="0" lang="en-GB" sz="1500" u="none" cap="none" strike="noStrike">
                <a:solidFill>
                  <a:schemeClr val="lt1"/>
                </a:solidFill>
                <a:latin typeface="Questrial"/>
                <a:ea typeface="Questrial"/>
                <a:cs typeface="Questrial"/>
                <a:sym typeface="Questrial"/>
              </a:rPr>
              <a:t>, </a:t>
            </a:r>
            <a:r>
              <a:rPr b="1" i="0" lang="en-GB" sz="1500" u="none" cap="none" strike="noStrike">
                <a:solidFill>
                  <a:srgbClr val="21FFFE"/>
                </a:solidFill>
                <a:latin typeface="Consolas"/>
                <a:ea typeface="Consolas"/>
                <a:cs typeface="Consolas"/>
                <a:sym typeface="Consolas"/>
              </a:rPr>
              <a:t>window</a:t>
            </a:r>
            <a:r>
              <a:rPr b="0" i="0" lang="en-GB" sz="1500" u="none" cap="none" strike="noStrike">
                <a:solidFill>
                  <a:schemeClr val="lt1"/>
                </a:solidFill>
                <a:latin typeface="Questrial"/>
                <a:ea typeface="Questrial"/>
                <a:cs typeface="Questrial"/>
                <a:sym typeface="Questrial"/>
              </a:rPr>
              <a:t>, etc…</a:t>
            </a:r>
            <a:endParaRPr/>
          </a:p>
          <a:p>
            <a:pPr indent="-171450" lvl="0" marL="171450" marR="0" rtl="0" algn="l">
              <a:lnSpc>
                <a:spcPct val="120000"/>
              </a:lnSpc>
              <a:spcBef>
                <a:spcPts val="750"/>
              </a:spcBef>
              <a:spcAft>
                <a:spcPts val="160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Objects can be created by the developer</a:t>
            </a:r>
            <a:endParaRPr/>
          </a:p>
        </p:txBody>
      </p:sp>
      <p:sp>
        <p:nvSpPr>
          <p:cNvPr id="495" name="Google Shape;495;p56"/>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7"/>
          <p:cNvSpPr txBox="1"/>
          <p:nvPr>
            <p:ph type="title"/>
          </p:nvPr>
        </p:nvSpPr>
        <p:spPr>
          <a:xfrm>
            <a:off x="1297500" y="214325"/>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OBJECTS IN JS – EXAMPLE</a:t>
            </a:r>
            <a:endParaRPr/>
          </a:p>
        </p:txBody>
      </p:sp>
      <p:sp>
        <p:nvSpPr>
          <p:cNvPr id="501" name="Google Shape;501;p5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02" name="Google Shape;502;p57"/>
          <p:cNvSpPr/>
          <p:nvPr/>
        </p:nvSpPr>
        <p:spPr>
          <a:xfrm>
            <a:off x="1297500" y="927700"/>
            <a:ext cx="7385400" cy="40743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725">
                <a:solidFill>
                  <a:srgbClr val="FBEEC9"/>
                </a:solidFill>
                <a:latin typeface="Consolas"/>
                <a:ea typeface="Consolas"/>
                <a:cs typeface="Consolas"/>
                <a:sym typeface="Consolas"/>
              </a:rPr>
              <a:t>var tom = {</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firstName: 'Tom',</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lastName: 'Miller',</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toString: function () {</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return this.firstName + " " + this.lastName;</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a:t>
            </a:r>
            <a:endParaRPr/>
          </a:p>
          <a:p>
            <a:pPr indent="0" lvl="0" marL="0" marR="0" rtl="0" algn="l">
              <a:spcBef>
                <a:spcPts val="0"/>
              </a:spcBef>
              <a:spcAft>
                <a:spcPts val="0"/>
              </a:spcAft>
              <a:buNone/>
            </a:pPr>
            <a:r>
              <a:t/>
            </a:r>
            <a:endParaRPr b="1" sz="1725">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var kate = {</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firstName: 'Kate',</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lastName: 'Brown',</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toString: function () {</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return this.firstName + " " + this.lastName;</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  }</a:t>
            </a:r>
            <a:endParaRPr/>
          </a:p>
          <a:p>
            <a:pPr indent="0" lvl="0" marL="0" marR="0" rtl="0" algn="l">
              <a:spcBef>
                <a:spcPts val="0"/>
              </a:spcBef>
              <a:spcAft>
                <a:spcPts val="0"/>
              </a:spcAft>
              <a:buNone/>
            </a:pPr>
            <a:r>
              <a:rPr b="1" lang="en-GB" sz="1725">
                <a:solidFill>
                  <a:srgbClr val="FBEEC9"/>
                </a:solidFill>
                <a:latin typeface="Consolas"/>
                <a:ea typeface="Consolas"/>
                <a:cs typeface="Consolas"/>
                <a:sym typeface="Consolas"/>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8"/>
          <p:cNvSpPr txBox="1"/>
          <p:nvPr>
            <p:ph type="ctrTitle"/>
          </p:nvPr>
        </p:nvSpPr>
        <p:spPr>
          <a:xfrm>
            <a:off x="3040253" y="1800900"/>
            <a:ext cx="48663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OBJECT AND PRIMITIVE TYPES</a:t>
            </a:r>
            <a:endParaRPr b="0" i="0" sz="3600" u="none" cap="none" strike="noStrike">
              <a:solidFill>
                <a:schemeClr val="lt1"/>
              </a:solidFill>
              <a:latin typeface="Questrial"/>
              <a:ea typeface="Questrial"/>
              <a:cs typeface="Questrial"/>
              <a:sym typeface="Questrial"/>
            </a:endParaRPr>
          </a:p>
        </p:txBody>
      </p:sp>
      <p:sp>
        <p:nvSpPr>
          <p:cNvPr id="508" name="Google Shape;508;p58"/>
          <p:cNvSpPr txBox="1"/>
          <p:nvPr>
            <p:ph idx="1" type="subTitle"/>
          </p:nvPr>
        </p:nvSpPr>
        <p:spPr>
          <a:xfrm>
            <a:off x="3040353" y="2402375"/>
            <a:ext cx="4866300" cy="1062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TYPES IN JAVASCRIPT</a:t>
            </a:r>
            <a:endParaRPr b="0" i="0" sz="1500" u="none" cap="none" strike="noStrike">
              <a:solidFill>
                <a:schemeClr val="lt2"/>
              </a:solidFill>
              <a:latin typeface="Questrial"/>
              <a:ea typeface="Questrial"/>
              <a:cs typeface="Questrial"/>
              <a:sym typeface="Questrial"/>
            </a:endParaRPr>
          </a:p>
          <a:p>
            <a:pPr indent="0" lvl="0" marL="0" marR="0" rtl="0" algn="l">
              <a:lnSpc>
                <a:spcPct val="120000"/>
              </a:lnSpc>
              <a:spcBef>
                <a:spcPts val="750"/>
              </a:spcBef>
              <a:spcAft>
                <a:spcPts val="0"/>
              </a:spcAft>
              <a:buClr>
                <a:schemeClr val="lt2"/>
              </a:buClr>
              <a:buSzPts val="1875"/>
              <a:buFont typeface="Arial"/>
              <a:buNone/>
            </a:pPr>
            <a:r>
              <a:t/>
            </a:r>
            <a:endParaRPr b="0" i="0" sz="1500" u="none" cap="none" strike="noStrike">
              <a:solidFill>
                <a:schemeClr val="lt2"/>
              </a:solidFill>
              <a:latin typeface="Questrial"/>
              <a:ea typeface="Questrial"/>
              <a:cs typeface="Questrial"/>
              <a:sym typeface="Questrial"/>
            </a:endParaRPr>
          </a:p>
        </p:txBody>
      </p:sp>
      <p:sp>
        <p:nvSpPr>
          <p:cNvPr id="509" name="Google Shape;509;p58"/>
          <p:cNvSpPr txBox="1"/>
          <p:nvPr>
            <p:ph idx="12" type="sldNum"/>
          </p:nvPr>
        </p:nvSpPr>
        <p:spPr>
          <a:xfrm>
            <a:off x="8821341" y="4893469"/>
            <a:ext cx="321469" cy="147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9"/>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REFERENCE AND PRIMITIVE TYPES</a:t>
            </a:r>
            <a:endParaRPr b="0" i="0" sz="2700" u="none" cap="none" strike="noStrike">
              <a:solidFill>
                <a:schemeClr val="lt1"/>
              </a:solidFill>
              <a:latin typeface="Questrial"/>
              <a:ea typeface="Questrial"/>
              <a:cs typeface="Questrial"/>
              <a:sym typeface="Questrial"/>
            </a:endParaRPr>
          </a:p>
        </p:txBody>
      </p:sp>
      <p:sp>
        <p:nvSpPr>
          <p:cNvPr id="515" name="Google Shape;515;p59"/>
          <p:cNvSpPr txBox="1"/>
          <p:nvPr>
            <p:ph idx="1" type="body"/>
          </p:nvPr>
        </p:nvSpPr>
        <p:spPr>
          <a:xfrm>
            <a:off x="1297500" y="1194175"/>
            <a:ext cx="7038900" cy="36981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lt1"/>
              </a:buClr>
              <a:buSzPts val="2775"/>
              <a:buFont typeface="Arial"/>
              <a:buChar char="•"/>
            </a:pPr>
            <a:r>
              <a:rPr b="0" i="0" lang="en-GB" sz="2220" u="none" cap="none" strike="noStrike">
                <a:solidFill>
                  <a:schemeClr val="lt1"/>
                </a:solidFill>
                <a:latin typeface="Questrial"/>
                <a:ea typeface="Questrial"/>
                <a:cs typeface="Questrial"/>
                <a:sym typeface="Questrial"/>
              </a:rPr>
              <a:t>JavaScript is a typeless language</a:t>
            </a:r>
            <a:endParaRPr/>
          </a:p>
          <a:p>
            <a:pPr indent="-171450" lvl="1" marL="514350" marR="0" rtl="0" algn="l">
              <a:lnSpc>
                <a:spcPct val="80000"/>
              </a:lnSpc>
              <a:spcBef>
                <a:spcPts val="375"/>
              </a:spcBef>
              <a:spcAft>
                <a:spcPts val="0"/>
              </a:spcAft>
              <a:buClr>
                <a:schemeClr val="lt1"/>
              </a:buClr>
              <a:buSzPts val="1734"/>
              <a:buFont typeface="Arial"/>
              <a:buChar char="•"/>
            </a:pPr>
            <a:r>
              <a:rPr b="0" i="0" lang="en-GB" sz="1387" u="none" cap="none" strike="noStrike">
                <a:solidFill>
                  <a:schemeClr val="lt1"/>
                </a:solidFill>
                <a:latin typeface="Questrial"/>
                <a:ea typeface="Questrial"/>
                <a:cs typeface="Questrial"/>
                <a:sym typeface="Questrial"/>
              </a:rPr>
              <a:t>Variables don’t have type, but their values do</a:t>
            </a:r>
            <a:endParaRPr/>
          </a:p>
          <a:p>
            <a:pPr indent="-171450" lvl="0" marL="171450" marR="0" rtl="0" algn="l">
              <a:lnSpc>
                <a:spcPct val="80000"/>
              </a:lnSpc>
              <a:spcBef>
                <a:spcPts val="750"/>
              </a:spcBef>
              <a:spcAft>
                <a:spcPts val="0"/>
              </a:spcAft>
              <a:buClr>
                <a:schemeClr val="lt1"/>
              </a:buClr>
              <a:buSzPts val="2775"/>
              <a:buFont typeface="Arial"/>
              <a:buChar char="•"/>
            </a:pPr>
            <a:r>
              <a:rPr b="0" i="0" lang="en-GB" sz="2220" u="none" cap="none" strike="noStrike">
                <a:solidFill>
                  <a:schemeClr val="lt1"/>
                </a:solidFill>
                <a:latin typeface="Questrial"/>
                <a:ea typeface="Questrial"/>
                <a:cs typeface="Questrial"/>
                <a:sym typeface="Questrial"/>
              </a:rPr>
              <a:t>JavaScript has </a:t>
            </a:r>
            <a:r>
              <a:rPr b="0" i="0" lang="en-GB" sz="2220" u="none" cap="none" strike="noStrike">
                <a:solidFill>
                  <a:srgbClr val="DEEBF4"/>
                </a:solidFill>
                <a:latin typeface="Questrial"/>
                <a:ea typeface="Questrial"/>
                <a:cs typeface="Questrial"/>
                <a:sym typeface="Questrial"/>
              </a:rPr>
              <a:t>six</a:t>
            </a:r>
            <a:r>
              <a:rPr b="0" i="0" lang="en-GB" sz="2220" u="none" cap="none" strike="noStrike">
                <a:solidFill>
                  <a:schemeClr val="lt1"/>
                </a:solidFill>
                <a:latin typeface="Questrial"/>
                <a:ea typeface="Questrial"/>
                <a:cs typeface="Questrial"/>
                <a:sym typeface="Questrial"/>
              </a:rPr>
              <a:t> different types:</a:t>
            </a:r>
            <a:endParaRPr/>
          </a:p>
          <a:p>
            <a:pPr indent="-171450" lvl="1" marL="514350" marR="0" rtl="0" algn="l">
              <a:lnSpc>
                <a:spcPct val="80000"/>
              </a:lnSpc>
              <a:spcBef>
                <a:spcPts val="375"/>
              </a:spcBef>
              <a:spcAft>
                <a:spcPts val="0"/>
              </a:spcAft>
              <a:buClr>
                <a:srgbClr val="21FFFE"/>
              </a:buClr>
              <a:buSzPts val="1734"/>
              <a:buFont typeface="Arial"/>
              <a:buChar char="•"/>
            </a:pPr>
            <a:r>
              <a:rPr b="1" i="0" lang="en-GB" sz="1387" u="none" cap="none" strike="noStrike">
                <a:solidFill>
                  <a:srgbClr val="21FFFE"/>
                </a:solidFill>
                <a:latin typeface="Consolas"/>
                <a:ea typeface="Consolas"/>
                <a:cs typeface="Consolas"/>
                <a:sym typeface="Consolas"/>
              </a:rPr>
              <a:t>number</a:t>
            </a:r>
            <a:r>
              <a:rPr b="0" i="0" lang="en-GB" sz="1387" u="none" cap="none" strike="noStrike">
                <a:solidFill>
                  <a:schemeClr val="lt1"/>
                </a:solidFill>
                <a:latin typeface="Questrial"/>
                <a:ea typeface="Questrial"/>
                <a:cs typeface="Questrial"/>
                <a:sym typeface="Questrial"/>
              </a:rPr>
              <a:t>, </a:t>
            </a:r>
            <a:r>
              <a:rPr b="1" i="0" lang="en-GB" sz="1387" u="none" cap="none" strike="noStrike">
                <a:solidFill>
                  <a:srgbClr val="21FFFE"/>
                </a:solidFill>
                <a:latin typeface="Consolas"/>
                <a:ea typeface="Consolas"/>
                <a:cs typeface="Consolas"/>
                <a:sym typeface="Consolas"/>
              </a:rPr>
              <a:t>string</a:t>
            </a:r>
            <a:r>
              <a:rPr b="0" i="0" lang="en-GB" sz="1387" u="none" cap="none" strike="noStrike">
                <a:solidFill>
                  <a:schemeClr val="lt1"/>
                </a:solidFill>
                <a:latin typeface="Questrial"/>
                <a:ea typeface="Questrial"/>
                <a:cs typeface="Questrial"/>
                <a:sym typeface="Questrial"/>
              </a:rPr>
              <a:t>, </a:t>
            </a:r>
            <a:r>
              <a:rPr b="1" i="0" lang="en-GB" sz="1387" u="none" cap="none" strike="noStrike">
                <a:solidFill>
                  <a:srgbClr val="21FFFE"/>
                </a:solidFill>
                <a:latin typeface="Consolas"/>
                <a:ea typeface="Consolas"/>
                <a:cs typeface="Consolas"/>
                <a:sym typeface="Consolas"/>
              </a:rPr>
              <a:t>boolean</a:t>
            </a:r>
            <a:r>
              <a:rPr b="0" i="0" lang="en-GB" sz="1387" u="none" cap="none" strike="noStrike">
                <a:solidFill>
                  <a:schemeClr val="lt1"/>
                </a:solidFill>
                <a:latin typeface="Questrial"/>
                <a:ea typeface="Questrial"/>
                <a:cs typeface="Questrial"/>
                <a:sym typeface="Questrial"/>
              </a:rPr>
              <a:t>, </a:t>
            </a:r>
            <a:r>
              <a:rPr b="1" i="0" lang="en-GB" sz="1387" u="none" cap="none" strike="noStrike">
                <a:solidFill>
                  <a:srgbClr val="21FFFE"/>
                </a:solidFill>
                <a:latin typeface="Consolas"/>
                <a:ea typeface="Consolas"/>
                <a:cs typeface="Consolas"/>
                <a:sym typeface="Consolas"/>
              </a:rPr>
              <a:t>null</a:t>
            </a:r>
            <a:r>
              <a:rPr b="0" i="0" lang="en-GB" sz="1387" u="none" cap="none" strike="noStrike">
                <a:solidFill>
                  <a:schemeClr val="lt1"/>
                </a:solidFill>
                <a:latin typeface="Questrial"/>
                <a:ea typeface="Questrial"/>
                <a:cs typeface="Questrial"/>
                <a:sym typeface="Questrial"/>
              </a:rPr>
              <a:t>, </a:t>
            </a:r>
            <a:r>
              <a:rPr b="1" i="0" lang="en-GB" sz="1387" u="none" cap="none" strike="noStrike">
                <a:solidFill>
                  <a:srgbClr val="21FFFE"/>
                </a:solidFill>
                <a:latin typeface="Consolas"/>
                <a:ea typeface="Consolas"/>
                <a:cs typeface="Consolas"/>
                <a:sym typeface="Consolas"/>
              </a:rPr>
              <a:t>undefined</a:t>
            </a:r>
            <a:r>
              <a:rPr b="0" i="0" lang="en-GB" sz="1387" u="none" cap="none" strike="noStrike">
                <a:solidFill>
                  <a:srgbClr val="21FFFE"/>
                </a:solidFill>
                <a:latin typeface="Questrial"/>
                <a:ea typeface="Questrial"/>
                <a:cs typeface="Questrial"/>
                <a:sym typeface="Questrial"/>
              </a:rPr>
              <a:t> </a:t>
            </a:r>
            <a:r>
              <a:rPr b="0" i="0" lang="en-GB" sz="1387" u="none" cap="none" strike="noStrike">
                <a:solidFill>
                  <a:schemeClr val="lt1"/>
                </a:solidFill>
                <a:latin typeface="Questrial"/>
                <a:ea typeface="Questrial"/>
                <a:cs typeface="Questrial"/>
                <a:sym typeface="Questrial"/>
              </a:rPr>
              <a:t>and </a:t>
            </a:r>
            <a:r>
              <a:rPr b="1" i="0" lang="en-GB" sz="1387" u="none" cap="none" strike="noStrike">
                <a:solidFill>
                  <a:srgbClr val="21FFFE"/>
                </a:solidFill>
                <a:latin typeface="Consolas"/>
                <a:ea typeface="Consolas"/>
                <a:cs typeface="Consolas"/>
                <a:sym typeface="Consolas"/>
              </a:rPr>
              <a:t>object</a:t>
            </a:r>
            <a:endParaRPr/>
          </a:p>
          <a:p>
            <a:pPr indent="-171450" lvl="0" marL="171450" marR="0" rtl="0" algn="l">
              <a:lnSpc>
                <a:spcPct val="80000"/>
              </a:lnSpc>
              <a:spcBef>
                <a:spcPts val="750"/>
              </a:spcBef>
              <a:spcAft>
                <a:spcPts val="0"/>
              </a:spcAft>
              <a:buClr>
                <a:srgbClr val="DEEBF4"/>
              </a:buClr>
              <a:buSzPts val="2775"/>
              <a:buFont typeface="Arial"/>
              <a:buChar char="•"/>
            </a:pPr>
            <a:r>
              <a:rPr b="0" i="0" lang="en-GB" sz="2220" u="none" cap="none" strike="noStrike">
                <a:solidFill>
                  <a:srgbClr val="DEEBF4"/>
                </a:solidFill>
                <a:latin typeface="Consolas"/>
                <a:ea typeface="Consolas"/>
                <a:cs typeface="Consolas"/>
                <a:sym typeface="Consolas"/>
              </a:rPr>
              <a:t>Object</a:t>
            </a:r>
            <a:r>
              <a:rPr b="0" i="0" lang="en-GB" sz="2220" u="none" cap="none" strike="noStrike">
                <a:solidFill>
                  <a:srgbClr val="DEEBF4"/>
                </a:solidFill>
                <a:latin typeface="Questrial"/>
                <a:ea typeface="Questrial"/>
                <a:cs typeface="Questrial"/>
                <a:sym typeface="Questrial"/>
              </a:rPr>
              <a:t> </a:t>
            </a:r>
            <a:r>
              <a:rPr b="0" i="0" lang="en-GB" sz="2220" u="none" cap="none" strike="noStrike">
                <a:solidFill>
                  <a:schemeClr val="lt1"/>
                </a:solidFill>
                <a:latin typeface="Questrial"/>
                <a:ea typeface="Questrial"/>
                <a:cs typeface="Questrial"/>
                <a:sym typeface="Questrial"/>
              </a:rPr>
              <a:t>is the only </a:t>
            </a:r>
            <a:r>
              <a:rPr b="0" i="0" lang="en-GB" sz="2220" u="none" cap="none" strike="noStrike">
                <a:solidFill>
                  <a:srgbClr val="DEEBF4"/>
                </a:solidFill>
                <a:latin typeface="Questrial"/>
                <a:ea typeface="Questrial"/>
                <a:cs typeface="Questrial"/>
                <a:sym typeface="Questrial"/>
              </a:rPr>
              <a:t>Object </a:t>
            </a:r>
            <a:r>
              <a:rPr b="0" i="0" lang="en-GB" sz="2220" u="none" cap="none" strike="noStrike">
                <a:solidFill>
                  <a:schemeClr val="lt1"/>
                </a:solidFill>
                <a:latin typeface="Questrial"/>
                <a:ea typeface="Questrial"/>
                <a:cs typeface="Questrial"/>
                <a:sym typeface="Questrial"/>
              </a:rPr>
              <a:t>type</a:t>
            </a:r>
            <a:endParaRPr/>
          </a:p>
          <a:p>
            <a:pPr indent="-171450" lvl="1" marL="514350" marR="0" rtl="0" algn="l">
              <a:lnSpc>
                <a:spcPct val="80000"/>
              </a:lnSpc>
              <a:spcBef>
                <a:spcPts val="375"/>
              </a:spcBef>
              <a:spcAft>
                <a:spcPts val="0"/>
              </a:spcAft>
              <a:buClr>
                <a:schemeClr val="lt1"/>
              </a:buClr>
              <a:buSzPts val="1734"/>
              <a:buFont typeface="Arial"/>
              <a:buChar char="•"/>
            </a:pPr>
            <a:r>
              <a:rPr b="0" i="0" lang="en-GB" sz="1387" u="none" cap="none" strike="noStrike">
                <a:solidFill>
                  <a:schemeClr val="lt1"/>
                </a:solidFill>
                <a:latin typeface="Questrial"/>
                <a:ea typeface="Questrial"/>
                <a:cs typeface="Questrial"/>
                <a:sym typeface="Questrial"/>
              </a:rPr>
              <a:t>It is copied by </a:t>
            </a:r>
            <a:r>
              <a:rPr b="0" i="0" lang="en-GB" sz="1387" u="none" cap="none" strike="noStrike">
                <a:solidFill>
                  <a:srgbClr val="DEEBF4"/>
                </a:solidFill>
                <a:latin typeface="Questrial"/>
                <a:ea typeface="Questrial"/>
                <a:cs typeface="Questrial"/>
                <a:sym typeface="Questrial"/>
              </a:rPr>
              <a:t>reference</a:t>
            </a:r>
            <a:endParaRPr/>
          </a:p>
          <a:p>
            <a:pPr indent="-171450" lvl="0" marL="171450" marR="0" rtl="0" algn="l">
              <a:lnSpc>
                <a:spcPct val="80000"/>
              </a:lnSpc>
              <a:spcBef>
                <a:spcPts val="750"/>
              </a:spcBef>
              <a:spcAft>
                <a:spcPts val="0"/>
              </a:spcAft>
              <a:buClr>
                <a:srgbClr val="21FFFE"/>
              </a:buClr>
              <a:buSzPts val="2775"/>
              <a:buFont typeface="Arial"/>
              <a:buChar char="•"/>
            </a:pPr>
            <a:r>
              <a:rPr b="1" i="0" lang="en-GB" sz="2220" u="none" cap="none" strike="noStrike">
                <a:solidFill>
                  <a:srgbClr val="21FFFE"/>
                </a:solidFill>
                <a:latin typeface="Consolas"/>
                <a:ea typeface="Consolas"/>
                <a:cs typeface="Consolas"/>
                <a:sym typeface="Consolas"/>
              </a:rPr>
              <a:t>number</a:t>
            </a:r>
            <a:r>
              <a:rPr b="0" i="0" lang="en-GB" sz="2220" u="none" cap="none" strike="noStrike">
                <a:solidFill>
                  <a:schemeClr val="lt1"/>
                </a:solidFill>
                <a:latin typeface="Questrial"/>
                <a:ea typeface="Questrial"/>
                <a:cs typeface="Questrial"/>
                <a:sym typeface="Questrial"/>
              </a:rPr>
              <a:t>, </a:t>
            </a:r>
            <a:r>
              <a:rPr b="1" i="0" lang="en-GB" sz="2220" u="none" cap="none" strike="noStrike">
                <a:solidFill>
                  <a:srgbClr val="21FFFE"/>
                </a:solidFill>
                <a:latin typeface="Consolas"/>
                <a:ea typeface="Consolas"/>
                <a:cs typeface="Consolas"/>
                <a:sym typeface="Consolas"/>
              </a:rPr>
              <a:t>string</a:t>
            </a:r>
            <a:r>
              <a:rPr b="0" i="0" lang="en-GB" sz="2220" u="none" cap="none" strike="noStrike">
                <a:solidFill>
                  <a:schemeClr val="lt1"/>
                </a:solidFill>
                <a:latin typeface="Questrial"/>
                <a:ea typeface="Questrial"/>
                <a:cs typeface="Questrial"/>
                <a:sym typeface="Questrial"/>
              </a:rPr>
              <a:t>, </a:t>
            </a:r>
            <a:r>
              <a:rPr b="1" i="0" lang="en-GB" sz="2220" u="none" cap="none" strike="noStrike">
                <a:solidFill>
                  <a:srgbClr val="21FFFE"/>
                </a:solidFill>
                <a:latin typeface="Consolas"/>
                <a:ea typeface="Consolas"/>
                <a:cs typeface="Consolas"/>
                <a:sym typeface="Consolas"/>
              </a:rPr>
              <a:t>boolean</a:t>
            </a:r>
            <a:r>
              <a:rPr b="0" i="0" lang="en-GB" sz="2220" u="none" cap="none" strike="noStrike">
                <a:solidFill>
                  <a:schemeClr val="lt1"/>
                </a:solidFill>
                <a:latin typeface="Questrial"/>
                <a:ea typeface="Questrial"/>
                <a:cs typeface="Questrial"/>
                <a:sym typeface="Questrial"/>
              </a:rPr>
              <a:t>, </a:t>
            </a:r>
            <a:r>
              <a:rPr b="1" i="0" lang="en-GB" sz="2220" u="none" cap="none" strike="noStrike">
                <a:solidFill>
                  <a:srgbClr val="21FFFE"/>
                </a:solidFill>
                <a:latin typeface="Consolas"/>
                <a:ea typeface="Consolas"/>
                <a:cs typeface="Consolas"/>
                <a:sym typeface="Consolas"/>
              </a:rPr>
              <a:t>null</a:t>
            </a:r>
            <a:r>
              <a:rPr b="0" i="0" lang="en-GB" sz="2220" u="none" cap="none" strike="noStrike">
                <a:solidFill>
                  <a:schemeClr val="lt1"/>
                </a:solidFill>
                <a:latin typeface="Questrial"/>
                <a:ea typeface="Questrial"/>
                <a:cs typeface="Questrial"/>
                <a:sym typeface="Questrial"/>
              </a:rPr>
              <a:t>, </a:t>
            </a:r>
            <a:r>
              <a:rPr b="1" i="0" lang="en-GB" sz="2220" u="none" cap="none" strike="noStrike">
                <a:solidFill>
                  <a:srgbClr val="21FFFE"/>
                </a:solidFill>
                <a:latin typeface="Consolas"/>
                <a:ea typeface="Consolas"/>
                <a:cs typeface="Consolas"/>
                <a:sym typeface="Consolas"/>
              </a:rPr>
              <a:t>undefined</a:t>
            </a:r>
            <a:r>
              <a:rPr b="0" i="0" lang="en-GB" sz="2220" u="none" cap="none" strike="noStrike">
                <a:solidFill>
                  <a:srgbClr val="21FFFE"/>
                </a:solidFill>
                <a:latin typeface="Questrial"/>
                <a:ea typeface="Questrial"/>
                <a:cs typeface="Questrial"/>
                <a:sym typeface="Questrial"/>
              </a:rPr>
              <a:t> </a:t>
            </a:r>
            <a:r>
              <a:rPr b="0" i="0" lang="en-GB" sz="2220" u="none" cap="none" strike="noStrike">
                <a:solidFill>
                  <a:schemeClr val="lt1"/>
                </a:solidFill>
                <a:latin typeface="Questrial"/>
                <a:ea typeface="Questrial"/>
                <a:cs typeface="Questrial"/>
                <a:sym typeface="Questrial"/>
              </a:rPr>
              <a:t>are </a:t>
            </a:r>
            <a:r>
              <a:rPr b="0" i="0" lang="en-GB" sz="2220" u="none" cap="none" strike="noStrike">
                <a:solidFill>
                  <a:srgbClr val="DEEBF4"/>
                </a:solidFill>
                <a:latin typeface="Questrial"/>
                <a:ea typeface="Questrial"/>
                <a:cs typeface="Questrial"/>
                <a:sym typeface="Questrial"/>
              </a:rPr>
              <a:t>primitive</a:t>
            </a:r>
            <a:r>
              <a:rPr b="0" i="0" lang="en-GB" sz="2220" u="none" cap="none" strike="noStrike">
                <a:solidFill>
                  <a:schemeClr val="lt1"/>
                </a:solidFill>
                <a:latin typeface="Questrial"/>
                <a:ea typeface="Questrial"/>
                <a:cs typeface="Questrial"/>
                <a:sym typeface="Questrial"/>
              </a:rPr>
              <a:t> types</a:t>
            </a:r>
            <a:endParaRPr/>
          </a:p>
          <a:p>
            <a:pPr indent="-171450" lvl="1" marL="514350" marR="0" rtl="0" algn="l">
              <a:lnSpc>
                <a:spcPct val="80000"/>
              </a:lnSpc>
              <a:spcBef>
                <a:spcPts val="375"/>
              </a:spcBef>
              <a:spcAft>
                <a:spcPts val="1600"/>
              </a:spcAft>
              <a:buClr>
                <a:schemeClr val="lt1"/>
              </a:buClr>
              <a:buSzPts val="1734"/>
              <a:buFont typeface="Arial"/>
              <a:buChar char="•"/>
            </a:pPr>
            <a:r>
              <a:rPr b="0" i="0" lang="en-GB" sz="1387" u="none" cap="none" strike="noStrike">
                <a:solidFill>
                  <a:schemeClr val="lt1"/>
                </a:solidFill>
                <a:latin typeface="Questrial"/>
                <a:ea typeface="Questrial"/>
                <a:cs typeface="Questrial"/>
                <a:sym typeface="Questrial"/>
              </a:rPr>
              <a:t>Copied by </a:t>
            </a:r>
            <a:r>
              <a:rPr b="0" i="0" lang="en-GB" sz="1387" u="none" cap="none" strike="noStrike">
                <a:solidFill>
                  <a:srgbClr val="DEEBF4"/>
                </a:solidFill>
                <a:latin typeface="Questrial"/>
                <a:ea typeface="Questrial"/>
                <a:cs typeface="Questrial"/>
                <a:sym typeface="Questrial"/>
              </a:rPr>
              <a:t>value</a:t>
            </a:r>
            <a:endParaRPr b="0" i="0" sz="2497" u="none" cap="none" strike="noStrike">
              <a:solidFill>
                <a:schemeClr val="lt1"/>
              </a:solidFill>
              <a:latin typeface="Questrial"/>
              <a:ea typeface="Questrial"/>
              <a:cs typeface="Questrial"/>
              <a:sym typeface="Questrial"/>
            </a:endParaRPr>
          </a:p>
        </p:txBody>
      </p:sp>
      <p:sp>
        <p:nvSpPr>
          <p:cNvPr id="516" name="Google Shape;516;p5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0"/>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REFERENCE AND PRIMITIVE TYPES (2)</a:t>
            </a:r>
            <a:endParaRPr b="0" i="0" sz="2700" u="none" cap="none" strike="noStrike">
              <a:solidFill>
                <a:schemeClr val="lt1"/>
              </a:solidFill>
              <a:latin typeface="Questrial"/>
              <a:ea typeface="Questrial"/>
              <a:cs typeface="Questrial"/>
              <a:sym typeface="Questrial"/>
            </a:endParaRPr>
          </a:p>
        </p:txBody>
      </p:sp>
      <p:sp>
        <p:nvSpPr>
          <p:cNvPr id="522" name="Google Shape;522;p60"/>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081"/>
              <a:buFont typeface="Arial"/>
              <a:buChar char="•"/>
            </a:pPr>
            <a:r>
              <a:rPr b="0" i="0" lang="en-GB" sz="1665" u="none" cap="none" strike="noStrike">
                <a:solidFill>
                  <a:schemeClr val="lt1"/>
                </a:solidFill>
                <a:latin typeface="Questrial"/>
                <a:ea typeface="Questrial"/>
                <a:cs typeface="Questrial"/>
                <a:sym typeface="Questrial"/>
              </a:rPr>
              <a:t>The primitive types are </a:t>
            </a:r>
            <a:r>
              <a:rPr b="1" i="0" lang="en-GB" sz="1665" u="none" cap="none" strike="noStrike">
                <a:solidFill>
                  <a:srgbClr val="21FFFE"/>
                </a:solidFill>
                <a:latin typeface="Consolas"/>
                <a:ea typeface="Consolas"/>
                <a:cs typeface="Consolas"/>
                <a:sym typeface="Consolas"/>
              </a:rPr>
              <a:t>boolean</a:t>
            </a:r>
            <a:r>
              <a:rPr b="0" i="0" lang="en-GB" sz="1665" u="none" cap="none" strike="noStrike">
                <a:solidFill>
                  <a:schemeClr val="lt1"/>
                </a:solidFill>
                <a:latin typeface="Questrial"/>
                <a:ea typeface="Questrial"/>
                <a:cs typeface="Questrial"/>
                <a:sym typeface="Questrial"/>
              </a:rPr>
              <a:t>, </a:t>
            </a:r>
            <a:r>
              <a:rPr b="1" i="0" lang="en-GB" sz="1665" u="none" cap="none" strike="noStrike">
                <a:solidFill>
                  <a:srgbClr val="21FFFE"/>
                </a:solidFill>
                <a:latin typeface="Consolas"/>
                <a:ea typeface="Consolas"/>
                <a:cs typeface="Consolas"/>
                <a:sym typeface="Consolas"/>
              </a:rPr>
              <a:t>number</a:t>
            </a:r>
            <a:r>
              <a:rPr b="0" i="0" lang="en-GB" sz="1665" u="none" cap="none" strike="noStrike">
                <a:solidFill>
                  <a:schemeClr val="lt1"/>
                </a:solidFill>
                <a:latin typeface="Questrial"/>
                <a:ea typeface="Questrial"/>
                <a:cs typeface="Questrial"/>
                <a:sym typeface="Questrial"/>
              </a:rPr>
              <a:t>, </a:t>
            </a:r>
            <a:r>
              <a:rPr b="1" i="0" lang="en-GB" sz="1665" u="none" cap="none" strike="noStrike">
                <a:solidFill>
                  <a:srgbClr val="21FFFE"/>
                </a:solidFill>
                <a:latin typeface="Consolas"/>
                <a:ea typeface="Consolas"/>
                <a:cs typeface="Consolas"/>
                <a:sym typeface="Consolas"/>
              </a:rPr>
              <a:t>string</a:t>
            </a:r>
            <a:r>
              <a:rPr b="0" i="0" lang="en-GB" sz="1665" u="none" cap="none" strike="noStrike">
                <a:solidFill>
                  <a:schemeClr val="lt1"/>
                </a:solidFill>
                <a:latin typeface="Questrial"/>
                <a:ea typeface="Questrial"/>
                <a:cs typeface="Questrial"/>
                <a:sym typeface="Questrial"/>
              </a:rPr>
              <a:t>, </a:t>
            </a:r>
            <a:r>
              <a:rPr b="1" i="0" lang="en-GB" sz="1665" u="none" cap="none" strike="noStrike">
                <a:solidFill>
                  <a:srgbClr val="21FFFE"/>
                </a:solidFill>
                <a:latin typeface="Consolas"/>
                <a:ea typeface="Consolas"/>
                <a:cs typeface="Consolas"/>
                <a:sym typeface="Consolas"/>
              </a:rPr>
              <a:t>undefined</a:t>
            </a:r>
            <a:r>
              <a:rPr b="0" i="0" lang="en-GB" sz="1665" u="none" cap="none" strike="noStrike">
                <a:solidFill>
                  <a:schemeClr val="lt1"/>
                </a:solidFill>
                <a:latin typeface="Questrial"/>
                <a:ea typeface="Questrial"/>
                <a:cs typeface="Questrial"/>
                <a:sym typeface="Questrial"/>
              </a:rPr>
              <a:t> and </a:t>
            </a:r>
            <a:r>
              <a:rPr b="1" i="0" lang="en-GB" sz="1665" u="none" cap="none" strike="noStrike">
                <a:solidFill>
                  <a:srgbClr val="21FFFE"/>
                </a:solidFill>
                <a:latin typeface="Consolas"/>
                <a:ea typeface="Consolas"/>
                <a:cs typeface="Consolas"/>
                <a:sym typeface="Consolas"/>
              </a:rPr>
              <a:t>null</a:t>
            </a:r>
            <a:endParaRPr/>
          </a:p>
          <a:p>
            <a:pPr indent="-171450" lvl="1" marL="514350" marR="0" rtl="0" algn="l">
              <a:lnSpc>
                <a:spcPct val="100000"/>
              </a:lnSpc>
              <a:spcBef>
                <a:spcPts val="375"/>
              </a:spcBef>
              <a:spcAft>
                <a:spcPts val="0"/>
              </a:spcAft>
              <a:buClr>
                <a:schemeClr val="lt1"/>
              </a:buClr>
              <a:buSzPts val="1734"/>
              <a:buFont typeface="Arial"/>
              <a:buChar char="•"/>
            </a:pPr>
            <a:r>
              <a:rPr b="0" i="0" lang="en-GB" sz="1387" u="none" cap="none" strike="noStrike">
                <a:solidFill>
                  <a:schemeClr val="lt1"/>
                </a:solidFill>
                <a:latin typeface="Questrial"/>
                <a:ea typeface="Questrial"/>
                <a:cs typeface="Questrial"/>
                <a:sym typeface="Questrial"/>
              </a:rPr>
              <a:t>All the other types are actually of type object</a:t>
            </a:r>
            <a:endParaRPr/>
          </a:p>
          <a:p>
            <a:pPr indent="-171450" lvl="2" marL="857250" marR="0" rtl="0" algn="l">
              <a:lnSpc>
                <a:spcPct val="100000"/>
              </a:lnSpc>
              <a:spcBef>
                <a:spcPts val="375"/>
              </a:spcBef>
              <a:spcAft>
                <a:spcPts val="0"/>
              </a:spcAft>
              <a:buClr>
                <a:schemeClr val="lt1"/>
              </a:buClr>
              <a:buSzPts val="1560"/>
              <a:buFont typeface="Arial"/>
              <a:buChar char="•"/>
            </a:pPr>
            <a:r>
              <a:rPr b="0" i="0" lang="en-GB" sz="1248" u="none" cap="none" strike="noStrike">
                <a:solidFill>
                  <a:schemeClr val="lt1"/>
                </a:solidFill>
                <a:latin typeface="Questrial"/>
                <a:ea typeface="Questrial"/>
                <a:cs typeface="Questrial"/>
                <a:sym typeface="Questrial"/>
              </a:rPr>
              <a:t>Including arrays, dates, custom types, etc…</a:t>
            </a:r>
            <a:endParaRPr/>
          </a:p>
          <a:p>
            <a:pPr indent="-171450" lvl="0" marL="171450" marR="0" rtl="0" algn="l">
              <a:lnSpc>
                <a:spcPct val="100000"/>
              </a:lnSpc>
              <a:spcBef>
                <a:spcPts val="9450"/>
              </a:spcBef>
              <a:spcAft>
                <a:spcPts val="0"/>
              </a:spcAft>
              <a:buClr>
                <a:schemeClr val="lt1"/>
              </a:buClr>
              <a:buSzPts val="2081"/>
              <a:buFont typeface="Arial"/>
              <a:buChar char="•"/>
            </a:pPr>
            <a:r>
              <a:rPr b="0" i="0" lang="en-GB" sz="1665" u="none" cap="none" strike="noStrike">
                <a:solidFill>
                  <a:schemeClr val="lt1"/>
                </a:solidFill>
                <a:latin typeface="Questrial"/>
                <a:ea typeface="Questrial"/>
                <a:cs typeface="Questrial"/>
                <a:sym typeface="Questrial"/>
              </a:rPr>
              <a:t>All types derive from </a:t>
            </a:r>
            <a:r>
              <a:rPr b="1" i="0" lang="en-GB" sz="1665" u="none" cap="none" strike="noStrike">
                <a:solidFill>
                  <a:srgbClr val="21FFFE"/>
                </a:solidFill>
                <a:latin typeface="Consolas"/>
                <a:ea typeface="Consolas"/>
                <a:cs typeface="Consolas"/>
                <a:sym typeface="Consolas"/>
              </a:rPr>
              <a:t>object</a:t>
            </a:r>
            <a:endParaRPr/>
          </a:p>
          <a:p>
            <a:pPr indent="-171450" lvl="1" marL="514350" marR="0" rtl="0" algn="l">
              <a:lnSpc>
                <a:spcPct val="100000"/>
              </a:lnSpc>
              <a:spcBef>
                <a:spcPts val="375"/>
              </a:spcBef>
              <a:spcAft>
                <a:spcPts val="0"/>
              </a:spcAft>
              <a:buClr>
                <a:schemeClr val="lt1"/>
              </a:buClr>
              <a:buSzPts val="1734"/>
              <a:buFont typeface="Arial"/>
              <a:buChar char="•"/>
            </a:pPr>
            <a:r>
              <a:rPr b="0" i="0" lang="en-GB" sz="1387" u="none" cap="none" strike="noStrike">
                <a:solidFill>
                  <a:schemeClr val="lt1"/>
                </a:solidFill>
                <a:latin typeface="Questrial"/>
                <a:ea typeface="Questrial"/>
                <a:cs typeface="Questrial"/>
                <a:sym typeface="Questrial"/>
              </a:rPr>
              <a:t>Their type is </a:t>
            </a:r>
            <a:r>
              <a:rPr b="1" i="0" lang="en-GB" sz="1387" u="none" cap="none" strike="noStrike">
                <a:solidFill>
                  <a:srgbClr val="21FFFE"/>
                </a:solidFill>
                <a:latin typeface="Consolas"/>
                <a:ea typeface="Consolas"/>
                <a:cs typeface="Consolas"/>
                <a:sym typeface="Consolas"/>
              </a:rPr>
              <a:t>object</a:t>
            </a:r>
            <a:endParaRPr/>
          </a:p>
          <a:p>
            <a:pPr indent="-39290" lvl="0" marL="171450" marR="0" rtl="0" algn="l">
              <a:lnSpc>
                <a:spcPct val="100000"/>
              </a:lnSpc>
              <a:spcBef>
                <a:spcPts val="750"/>
              </a:spcBef>
              <a:spcAft>
                <a:spcPts val="1600"/>
              </a:spcAft>
              <a:buClr>
                <a:schemeClr val="lt1"/>
              </a:buClr>
              <a:buSzPts val="2081"/>
              <a:buFont typeface="Arial"/>
              <a:buNone/>
            </a:pPr>
            <a:r>
              <a:t/>
            </a:r>
            <a:endParaRPr b="0" i="0" sz="1665" u="none" cap="none" strike="noStrike">
              <a:solidFill>
                <a:schemeClr val="lt1"/>
              </a:solidFill>
              <a:latin typeface="Questrial"/>
              <a:ea typeface="Questrial"/>
              <a:cs typeface="Questrial"/>
              <a:sym typeface="Questrial"/>
            </a:endParaRPr>
          </a:p>
        </p:txBody>
      </p:sp>
      <p:sp>
        <p:nvSpPr>
          <p:cNvPr id="523" name="Google Shape;523;p60"/>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24" name="Google Shape;524;p60"/>
          <p:cNvSpPr txBox="1"/>
          <p:nvPr/>
        </p:nvSpPr>
        <p:spPr>
          <a:xfrm>
            <a:off x="628659" y="2648448"/>
            <a:ext cx="7886700" cy="9132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050"/>
              <a:buFont typeface="Noto Sans Symbols"/>
              <a:buNone/>
            </a:pPr>
            <a:r>
              <a:rPr b="1" lang="en-GB" sz="1500">
                <a:solidFill>
                  <a:srgbClr val="FBEEC9"/>
                </a:solidFill>
                <a:latin typeface="Consolas"/>
                <a:ea typeface="Consolas"/>
                <a:cs typeface="Consolas"/>
                <a:sym typeface="Consolas"/>
              </a:rPr>
              <a:t>console.log(typeof new Object() === typeof new Array()); // true</a:t>
            </a:r>
            <a:endParaRPr/>
          </a:p>
          <a:p>
            <a:pPr indent="0" lvl="0" marL="0" marR="0" rtl="0" algn="l">
              <a:spcBef>
                <a:spcPts val="450"/>
              </a:spcBef>
              <a:spcAft>
                <a:spcPts val="0"/>
              </a:spcAft>
              <a:buClr>
                <a:srgbClr val="BFD8EA"/>
              </a:buClr>
              <a:buSzPts val="1050"/>
              <a:buFont typeface="Noto Sans Symbols"/>
              <a:buNone/>
            </a:pPr>
            <a:r>
              <a:rPr b="1" lang="en-GB" sz="1500">
                <a:solidFill>
                  <a:srgbClr val="FBEEC9"/>
                </a:solidFill>
                <a:latin typeface="Consolas"/>
                <a:ea typeface="Consolas"/>
                <a:cs typeface="Consolas"/>
                <a:sym typeface="Consolas"/>
              </a:rPr>
              <a:t>console.log(typeof new Object() === typeof new Date()); // true</a:t>
            </a:r>
            <a:endParaRPr/>
          </a:p>
          <a:p>
            <a:pPr indent="0" lvl="0" marL="0" marR="0" rtl="0" algn="l">
              <a:spcBef>
                <a:spcPts val="450"/>
              </a:spcBef>
              <a:spcAft>
                <a:spcPts val="0"/>
              </a:spcAft>
              <a:buClr>
                <a:srgbClr val="BFD8EA"/>
              </a:buClr>
              <a:buSzPts val="1050"/>
              <a:buFont typeface="Noto Sans Symbols"/>
              <a:buNone/>
            </a:pPr>
            <a:r>
              <a:rPr b="1" lang="en-GB" sz="1500">
                <a:solidFill>
                  <a:srgbClr val="FBEEC9"/>
                </a:solidFill>
                <a:latin typeface="Consolas"/>
                <a:ea typeface="Consolas"/>
                <a:cs typeface="Consolas"/>
                <a:sym typeface="Consolas"/>
              </a:rPr>
              <a:t>console.log(typeof new Array() === typeof new Date()); // true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1"/>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PRIMITIVE TYPES</a:t>
            </a:r>
            <a:endParaRPr b="0" i="0" sz="2700" u="none" cap="none" strike="noStrike">
              <a:solidFill>
                <a:schemeClr val="lt1"/>
              </a:solidFill>
              <a:latin typeface="Questrial"/>
              <a:ea typeface="Questrial"/>
              <a:cs typeface="Questrial"/>
              <a:sym typeface="Questrial"/>
            </a:endParaRPr>
          </a:p>
        </p:txBody>
      </p:sp>
      <p:sp>
        <p:nvSpPr>
          <p:cNvPr id="530" name="Google Shape;530;p61"/>
          <p:cNvSpPr txBox="1"/>
          <p:nvPr>
            <p:ph idx="1" type="body"/>
          </p:nvPr>
        </p:nvSpPr>
        <p:spPr>
          <a:xfrm>
            <a:off x="1297500" y="1393525"/>
            <a:ext cx="7038900" cy="3085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21FFFE"/>
              </a:buClr>
              <a:buSzPts val="2250"/>
              <a:buFont typeface="Arial"/>
              <a:buChar char="•"/>
            </a:pPr>
            <a:r>
              <a:rPr b="0" i="0" lang="en-GB" sz="1800" u="none" cap="none" strike="noStrike">
                <a:solidFill>
                  <a:srgbClr val="21FFFE"/>
                </a:solidFill>
                <a:latin typeface="Questrial"/>
                <a:ea typeface="Questrial"/>
                <a:cs typeface="Questrial"/>
                <a:sym typeface="Questrial"/>
              </a:rPr>
              <a:t>Primitive types </a:t>
            </a:r>
            <a:r>
              <a:rPr b="0" i="0" lang="en-GB" sz="1800" u="none" cap="none" strike="noStrike">
                <a:solidFill>
                  <a:schemeClr val="lt1"/>
                </a:solidFill>
                <a:latin typeface="Questrial"/>
                <a:ea typeface="Questrial"/>
                <a:cs typeface="Questrial"/>
                <a:sym typeface="Questrial"/>
              </a:rPr>
              <a:t>are passed </a:t>
            </a:r>
            <a:r>
              <a:rPr b="0" i="0" lang="en-GB" sz="1800" u="none" cap="none" strike="noStrike">
                <a:solidFill>
                  <a:srgbClr val="DEEBF4"/>
                </a:solidFill>
                <a:latin typeface="Questrial"/>
                <a:ea typeface="Questrial"/>
                <a:cs typeface="Questrial"/>
                <a:sym typeface="Questrial"/>
              </a:rPr>
              <a:t>by value</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When passed as argument</a:t>
            </a:r>
            <a:endParaRPr/>
          </a:p>
          <a:p>
            <a:pPr indent="-171450" lvl="2" marL="857250" marR="0" rtl="0" algn="l">
              <a:lnSpc>
                <a:spcPct val="100000"/>
              </a:lnSpc>
              <a:spcBef>
                <a:spcPts val="375"/>
              </a:spcBef>
              <a:spcAft>
                <a:spcPts val="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New memory is allocated </a:t>
            </a:r>
            <a:endParaRPr/>
          </a:p>
          <a:p>
            <a:pPr indent="-171450" lvl="2" marL="857250" marR="0" rtl="0" algn="l">
              <a:lnSpc>
                <a:spcPct val="100000"/>
              </a:lnSpc>
              <a:spcBef>
                <a:spcPts val="375"/>
              </a:spcBef>
              <a:spcAft>
                <a:spcPts val="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The value is copied in the new memory</a:t>
            </a:r>
            <a:endParaRPr/>
          </a:p>
          <a:p>
            <a:pPr indent="-171450" lvl="2" marL="857250" marR="0" rtl="0" algn="l">
              <a:lnSpc>
                <a:spcPct val="100000"/>
              </a:lnSpc>
              <a:spcBef>
                <a:spcPts val="375"/>
              </a:spcBef>
              <a:spcAft>
                <a:spcPts val="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The value in the new memory is passed</a:t>
            </a:r>
            <a:endParaRPr/>
          </a:p>
          <a:p>
            <a:pPr indent="-171450" lvl="0" marL="171450" marR="0" rtl="0" algn="l">
              <a:lnSpc>
                <a:spcPct val="10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Primitive types are initialized with type literals</a:t>
            </a:r>
            <a:endParaRPr/>
          </a:p>
          <a:p>
            <a:pPr indent="-28575" lvl="0" marL="171450" marR="0" rtl="0" algn="l">
              <a:lnSpc>
                <a:spcPct val="10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28575" lvl="0" marL="171450" marR="0" rtl="0" algn="l">
              <a:lnSpc>
                <a:spcPct val="10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171450" lvl="0" marL="171450" marR="0" rtl="0" algn="l">
              <a:lnSpc>
                <a:spcPct val="100000"/>
              </a:lnSpc>
              <a:spcBef>
                <a:spcPts val="180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Primitive types have a object type </a:t>
            </a:r>
            <a:r>
              <a:rPr b="0" i="0" lang="en-GB" sz="1800" u="none" cap="none" strike="noStrike">
                <a:solidFill>
                  <a:srgbClr val="DEEBF4"/>
                </a:solidFill>
                <a:latin typeface="Questrial"/>
                <a:ea typeface="Questrial"/>
                <a:cs typeface="Questrial"/>
                <a:sym typeface="Questrial"/>
              </a:rPr>
              <a:t>wrapper</a:t>
            </a:r>
            <a:endParaRPr/>
          </a:p>
          <a:p>
            <a:pPr indent="-28575" lvl="0" marL="171450" marR="0" rtl="0" algn="l">
              <a:lnSpc>
                <a:spcPct val="100000"/>
              </a:lnSpc>
              <a:spcBef>
                <a:spcPts val="1800"/>
              </a:spcBef>
              <a:spcAft>
                <a:spcPts val="0"/>
              </a:spcAft>
              <a:buClr>
                <a:schemeClr val="lt1"/>
              </a:buClr>
              <a:buSzPts val="2250"/>
              <a:buFont typeface="Arial"/>
              <a:buNone/>
            </a:pPr>
            <a:r>
              <a:t/>
            </a:r>
            <a:endParaRPr b="0" i="0" sz="1800" u="none" cap="none" strike="noStrike">
              <a:solidFill>
                <a:srgbClr val="DEEBF4"/>
              </a:solidFill>
              <a:latin typeface="Questrial"/>
              <a:ea typeface="Questrial"/>
              <a:cs typeface="Questrial"/>
              <a:sym typeface="Questrial"/>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531" name="Google Shape;531;p61"/>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32" name="Google Shape;532;p61"/>
          <p:cNvSpPr txBox="1"/>
          <p:nvPr/>
        </p:nvSpPr>
        <p:spPr>
          <a:xfrm>
            <a:off x="1297500" y="3563950"/>
            <a:ext cx="6113400" cy="6003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number = 5;</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text = 'Hello there!';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2"/>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PRIMITIVE TYPES – EXAMPLE</a:t>
            </a:r>
            <a:endParaRPr b="0" i="0" sz="2700" u="none" cap="none" strike="noStrike">
              <a:solidFill>
                <a:schemeClr val="lt1"/>
              </a:solidFill>
              <a:latin typeface="Questrial"/>
              <a:ea typeface="Questrial"/>
              <a:cs typeface="Questrial"/>
              <a:sym typeface="Questrial"/>
            </a:endParaRPr>
          </a:p>
        </p:txBody>
      </p:sp>
      <p:sp>
        <p:nvSpPr>
          <p:cNvPr id="538" name="Google Shape;538;p62"/>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Assign string values to two variables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Create an object using their value</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Change the value of the variables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Each object has its own value</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539" name="Google Shape;539;p6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40" name="Google Shape;540;p62"/>
          <p:cNvSpPr txBox="1"/>
          <p:nvPr/>
        </p:nvSpPr>
        <p:spPr>
          <a:xfrm>
            <a:off x="1297500" y="3086100"/>
            <a:ext cx="6760800" cy="15414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fName = 'Pesho';</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lName = 'Ivanov';</a:t>
            </a:r>
            <a:endParaRPr/>
          </a:p>
          <a:p>
            <a:pPr indent="0" lvl="0" marL="0" marR="0" rtl="0" algn="l">
              <a:spcBef>
                <a:spcPts val="675"/>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person = { firstName: fName, lastName: lName };</a:t>
            </a:r>
            <a:endParaRPr/>
          </a:p>
          <a:p>
            <a:pPr indent="0" lvl="0" marL="0" marR="0" rtl="0" algn="l">
              <a:spcBef>
                <a:spcPts val="675"/>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lName = 'Petrov';</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console.log(person.lastName) // logged 'Ivanov'</a:t>
            </a:r>
            <a:endParaRPr b="1" sz="1650">
              <a:solidFill>
                <a:srgbClr val="FBEEC9"/>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ctrTitle"/>
          </p:nvPr>
        </p:nvSpPr>
        <p:spPr>
          <a:xfrm>
            <a:off x="2930601" y="1976225"/>
            <a:ext cx="5405400" cy="6153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240"/>
              <a:buFont typeface="Questrial"/>
              <a:buNone/>
            </a:pPr>
            <a:r>
              <a:rPr b="0" i="0" lang="en-GB" sz="3240" u="none" cap="none" strike="noStrike">
                <a:solidFill>
                  <a:schemeClr val="lt1"/>
                </a:solidFill>
                <a:latin typeface="Questrial"/>
                <a:ea typeface="Questrial"/>
                <a:cs typeface="Questrial"/>
                <a:sym typeface="Questrial"/>
              </a:rPr>
              <a:t>DECLARING AND CALLING FUNCTIONS</a:t>
            </a:r>
            <a:endParaRPr b="0" i="0" sz="3240" u="none" cap="none" strike="noStrike">
              <a:solidFill>
                <a:schemeClr val="lt1"/>
              </a:solidFill>
              <a:latin typeface="Questrial"/>
              <a:ea typeface="Questrial"/>
              <a:cs typeface="Questrial"/>
              <a:sym typeface="Quest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3"/>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 TYPE</a:t>
            </a:r>
            <a:endParaRPr b="0" i="0" sz="2700" u="none" cap="none" strike="noStrike">
              <a:solidFill>
                <a:schemeClr val="lt1"/>
              </a:solidFill>
              <a:latin typeface="Questrial"/>
              <a:ea typeface="Questrial"/>
              <a:cs typeface="Questrial"/>
              <a:sym typeface="Questrial"/>
            </a:endParaRPr>
          </a:p>
        </p:txBody>
      </p:sp>
      <p:sp>
        <p:nvSpPr>
          <p:cNvPr id="546" name="Google Shape;546;p63"/>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21FFFE"/>
              </a:buClr>
              <a:buSzPts val="2250"/>
              <a:buFont typeface="Arial"/>
              <a:buChar char="•"/>
            </a:pPr>
            <a:r>
              <a:rPr b="1" i="0" lang="en-GB" sz="1800" u="none" cap="none" strike="noStrike">
                <a:solidFill>
                  <a:srgbClr val="21FFFE"/>
                </a:solidFill>
                <a:latin typeface="Consolas"/>
                <a:ea typeface="Consolas"/>
                <a:cs typeface="Consolas"/>
                <a:sym typeface="Consolas"/>
              </a:rPr>
              <a:t>Object</a:t>
            </a:r>
            <a:r>
              <a:rPr b="0" i="0" lang="en-GB" sz="1800" u="none" cap="none" strike="noStrike">
                <a:solidFill>
                  <a:schemeClr val="lt1"/>
                </a:solidFill>
                <a:latin typeface="Questrial"/>
                <a:ea typeface="Questrial"/>
                <a:cs typeface="Questrial"/>
                <a:sym typeface="Questrial"/>
              </a:rPr>
              <a:t> is the only </a:t>
            </a:r>
            <a:r>
              <a:rPr b="0" i="0" lang="en-GB" sz="1800" u="none" cap="none" strike="noStrike">
                <a:solidFill>
                  <a:srgbClr val="DEEBF4"/>
                </a:solidFill>
                <a:latin typeface="Questrial"/>
                <a:ea typeface="Questrial"/>
                <a:cs typeface="Questrial"/>
                <a:sym typeface="Questrial"/>
              </a:rPr>
              <a:t>object type</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When passed to a function, the value is not copied, but instead a </a:t>
            </a:r>
            <a:r>
              <a:rPr b="0" i="0" lang="en-GB" sz="1500" u="none" cap="none" strike="noStrike">
                <a:solidFill>
                  <a:srgbClr val="21FFFE"/>
                </a:solidFill>
                <a:latin typeface="Questrial"/>
                <a:ea typeface="Questrial"/>
                <a:cs typeface="Questrial"/>
                <a:sym typeface="Questrial"/>
              </a:rPr>
              <a:t>reference</a:t>
            </a:r>
            <a:r>
              <a:rPr b="0" i="0" lang="en-GB" sz="1500" u="none" cap="none" strike="noStrike">
                <a:solidFill>
                  <a:schemeClr val="lt1"/>
                </a:solidFill>
                <a:latin typeface="Questrial"/>
                <a:ea typeface="Questrial"/>
                <a:cs typeface="Questrial"/>
                <a:sym typeface="Questrial"/>
              </a:rPr>
              <a:t> of it is passed</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547" name="Google Shape;547;p63"/>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48" name="Google Shape;548;p63"/>
          <p:cNvSpPr txBox="1"/>
          <p:nvPr/>
        </p:nvSpPr>
        <p:spPr>
          <a:xfrm>
            <a:off x="1297501" y="2652600"/>
            <a:ext cx="6987900" cy="23544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marks =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 subject : 'Java', score : 6.00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 subject : 'HTML5', score : 5.90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 subject : 'JavaScript', score : 6.00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 subject : 'PHP', score : 6.00 }];</a:t>
            </a:r>
            <a:endParaRPr/>
          </a:p>
          <a:p>
            <a:pPr indent="0" lvl="0" marL="0" marR="0" rtl="0" algn="l">
              <a:spcBef>
                <a:spcPts val="90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student = { name: 'Deyan Dachev', marks: marks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marks[1].score = 5.50;</a:t>
            </a:r>
            <a:endParaRPr/>
          </a:p>
          <a:p>
            <a:pPr indent="0" lvl="0" marL="0" marR="0" rtl="0" algn="l">
              <a:spcBef>
                <a:spcPts val="90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console.log(student.marks[1]); // logs 5.50 for HTML5 score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OBJECT CLONING</a:t>
            </a:r>
            <a:endParaRPr/>
          </a:p>
        </p:txBody>
      </p:sp>
      <p:sp>
        <p:nvSpPr>
          <p:cNvPr id="554" name="Google Shape;554;p64"/>
          <p:cNvSpPr txBox="1"/>
          <p:nvPr>
            <p:ph idx="1" type="body"/>
          </p:nvPr>
        </p:nvSpPr>
        <p:spPr>
          <a:xfrm>
            <a:off x="1297500" y="1214100"/>
            <a:ext cx="7038900" cy="3264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Shared object – two variables holding the same object:</a:t>
            </a:r>
            <a:endParaRPr/>
          </a:p>
          <a:p>
            <a:pPr indent="-28575" lvl="0" marL="171450" marR="0" rtl="0" algn="l">
              <a:lnSpc>
                <a:spcPct val="10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28575" lvl="0" marL="171450" marR="0" rtl="0" algn="l">
              <a:lnSpc>
                <a:spcPct val="10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28575" lvl="0" marL="171450" marR="0" rtl="0" algn="l">
              <a:lnSpc>
                <a:spcPct val="10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28575" lvl="0" marL="171450" marR="0" rtl="0" algn="l">
              <a:lnSpc>
                <a:spcPct val="10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171450" lvl="0" marL="171450" marR="0" rtl="0" algn="l">
              <a:lnSpc>
                <a:spcPct val="100000"/>
              </a:lnSpc>
              <a:spcBef>
                <a:spcPts val="75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Cloned objects – two variables holding separate objects:</a:t>
            </a:r>
            <a:endParaRPr/>
          </a:p>
          <a:p>
            <a:pPr indent="-28575" lvl="0" marL="171450" marR="0" rtl="0" algn="l">
              <a:lnSpc>
                <a:spcPct val="10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555" name="Google Shape;555;p64"/>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56" name="Google Shape;556;p64"/>
          <p:cNvSpPr txBox="1"/>
          <p:nvPr/>
        </p:nvSpPr>
        <p:spPr>
          <a:xfrm>
            <a:off x="1043320" y="1790724"/>
            <a:ext cx="6824700" cy="13620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peter = { name: 'Peter', age: 21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maria = peter;</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maria.name = 'Maria';</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console.log(maria); // </a:t>
            </a:r>
            <a:r>
              <a:rPr b="1" i="1" lang="en-GB" sz="1650">
                <a:solidFill>
                  <a:srgbClr val="FBEEC9"/>
                </a:solidFill>
                <a:latin typeface="Consolas"/>
                <a:ea typeface="Consolas"/>
                <a:cs typeface="Consolas"/>
                <a:sym typeface="Consolas"/>
              </a:rPr>
              <a:t>Object {name: "Maria", age: 21}</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console.log(peter); // </a:t>
            </a:r>
            <a:r>
              <a:rPr b="1" i="1" lang="en-GB" sz="1650">
                <a:solidFill>
                  <a:srgbClr val="FBEEC9"/>
                </a:solidFill>
                <a:latin typeface="Consolas"/>
                <a:ea typeface="Consolas"/>
                <a:cs typeface="Consolas"/>
                <a:sym typeface="Consolas"/>
              </a:rPr>
              <a:t>Object {name: "Maria", age: 21}</a:t>
            </a:r>
            <a:endParaRPr/>
          </a:p>
        </p:txBody>
      </p:sp>
      <p:sp>
        <p:nvSpPr>
          <p:cNvPr id="557" name="Google Shape;557;p64"/>
          <p:cNvSpPr txBox="1"/>
          <p:nvPr/>
        </p:nvSpPr>
        <p:spPr>
          <a:xfrm>
            <a:off x="1043320" y="3580607"/>
            <a:ext cx="6824773" cy="1361911"/>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peter = { name: 'Peter', age: 21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maria = JSON.parse(JSON.stringify(peter));</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maria.name = 'Maria';</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console.log(maria); // </a:t>
            </a:r>
            <a:r>
              <a:rPr b="1" i="1" lang="en-GB" sz="1650">
                <a:solidFill>
                  <a:srgbClr val="FBEEC9"/>
                </a:solidFill>
                <a:latin typeface="Consolas"/>
                <a:ea typeface="Consolas"/>
                <a:cs typeface="Consolas"/>
                <a:sym typeface="Consolas"/>
              </a:rPr>
              <a:t>Object {name: "Maria", age: 21}</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console.log(peter); // </a:t>
            </a:r>
            <a:r>
              <a:rPr b="1" i="1" lang="en-GB" sz="1650">
                <a:solidFill>
                  <a:srgbClr val="FBEEC9"/>
                </a:solidFill>
                <a:latin typeface="Consolas"/>
                <a:ea typeface="Consolas"/>
                <a:cs typeface="Consolas"/>
                <a:sym typeface="Consolas"/>
              </a:rPr>
              <a:t>Object {name: "Peter", age: 21}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5"/>
          <p:cNvSpPr txBox="1"/>
          <p:nvPr>
            <p:ph type="ctrTitle"/>
          </p:nvPr>
        </p:nvSpPr>
        <p:spPr>
          <a:xfrm>
            <a:off x="3020300" y="1578400"/>
            <a:ext cx="5534400" cy="1230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Questrial"/>
              <a:buNone/>
            </a:pPr>
            <a:r>
              <a:rPr b="0" i="0" lang="en-GB" sz="3600" u="none" cap="none" strike="noStrike">
                <a:solidFill>
                  <a:schemeClr val="lt1"/>
                </a:solidFill>
                <a:latin typeface="Questrial"/>
                <a:ea typeface="Questrial"/>
                <a:cs typeface="Questrial"/>
                <a:sym typeface="Questrial"/>
              </a:rPr>
              <a:t>JSON OBJECTS</a:t>
            </a:r>
            <a:endParaRPr b="0" i="0" sz="3600" u="none" cap="none" strike="noStrike">
              <a:solidFill>
                <a:schemeClr val="lt1"/>
              </a:solidFill>
              <a:latin typeface="Questrial"/>
              <a:ea typeface="Questrial"/>
              <a:cs typeface="Questrial"/>
              <a:sym typeface="Questrial"/>
            </a:endParaRPr>
          </a:p>
        </p:txBody>
      </p:sp>
      <p:sp>
        <p:nvSpPr>
          <p:cNvPr id="563" name="Google Shape;563;p65"/>
          <p:cNvSpPr txBox="1"/>
          <p:nvPr>
            <p:ph idx="1" type="subTitle"/>
          </p:nvPr>
        </p:nvSpPr>
        <p:spPr>
          <a:xfrm>
            <a:off x="3020299" y="3061100"/>
            <a:ext cx="5130600" cy="1062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lt2"/>
              </a:buClr>
              <a:buSzPts val="1875"/>
              <a:buFont typeface="Arial"/>
              <a:buNone/>
            </a:pPr>
            <a:r>
              <a:rPr b="0" i="0" lang="en-GB" sz="1500" u="none" cap="none" strike="noStrike">
                <a:solidFill>
                  <a:schemeClr val="lt2"/>
                </a:solidFill>
                <a:latin typeface="Questrial"/>
                <a:ea typeface="Questrial"/>
                <a:cs typeface="Questrial"/>
                <a:sym typeface="Questrial"/>
              </a:rPr>
              <a:t>CREATING SIMPLE OBJECTS</a:t>
            </a:r>
            <a:endParaRPr/>
          </a:p>
          <a:p>
            <a:pPr indent="0" lvl="0" marL="0" marR="0" rtl="0" algn="l">
              <a:lnSpc>
                <a:spcPct val="120000"/>
              </a:lnSpc>
              <a:spcBef>
                <a:spcPts val="750"/>
              </a:spcBef>
              <a:spcAft>
                <a:spcPts val="0"/>
              </a:spcAft>
              <a:buClr>
                <a:schemeClr val="lt2"/>
              </a:buClr>
              <a:buSzPts val="1875"/>
              <a:buFont typeface="Arial"/>
              <a:buNone/>
            </a:pPr>
            <a:r>
              <a:t/>
            </a:r>
            <a:endParaRPr b="0" i="0" sz="1500" u="none" cap="none" strike="noStrike">
              <a:solidFill>
                <a:schemeClr val="lt2"/>
              </a:solidFill>
              <a:latin typeface="Questrial"/>
              <a:ea typeface="Questrial"/>
              <a:cs typeface="Questrial"/>
              <a:sym typeface="Questrial"/>
            </a:endParaRPr>
          </a:p>
        </p:txBody>
      </p:sp>
      <p:sp>
        <p:nvSpPr>
          <p:cNvPr id="564" name="Google Shape;564;p65"/>
          <p:cNvSpPr txBox="1"/>
          <p:nvPr>
            <p:ph idx="12" type="sldNum"/>
          </p:nvPr>
        </p:nvSpPr>
        <p:spPr>
          <a:xfrm>
            <a:off x="8821341" y="4893469"/>
            <a:ext cx="321469" cy="1476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JSON OBJECTS</a:t>
            </a:r>
            <a:endParaRPr b="0" i="0" sz="2700" u="none" cap="none" strike="noStrike">
              <a:solidFill>
                <a:schemeClr val="lt1"/>
              </a:solidFill>
              <a:latin typeface="Questrial"/>
              <a:ea typeface="Questrial"/>
              <a:cs typeface="Questrial"/>
              <a:sym typeface="Questrial"/>
            </a:endParaRPr>
          </a:p>
        </p:txBody>
      </p:sp>
      <p:sp>
        <p:nvSpPr>
          <p:cNvPr id="570" name="Google Shape;570;p66"/>
          <p:cNvSpPr txBox="1"/>
          <p:nvPr>
            <p:ph idx="1" type="body"/>
          </p:nvPr>
        </p:nvSpPr>
        <p:spPr>
          <a:xfrm>
            <a:off x="1297500" y="1064575"/>
            <a:ext cx="7038900" cy="34143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21FFFE"/>
              </a:buClr>
              <a:buSzPts val="2250"/>
              <a:buFont typeface="Arial"/>
              <a:buChar char="•"/>
            </a:pPr>
            <a:r>
              <a:rPr b="1" i="0" lang="en-GB" sz="1800" u="none" cap="none" strike="noStrike">
                <a:solidFill>
                  <a:srgbClr val="21FFFE"/>
                </a:solidFill>
                <a:latin typeface="Questrial"/>
                <a:ea typeface="Questrial"/>
                <a:cs typeface="Questrial"/>
                <a:sym typeface="Questrial"/>
              </a:rPr>
              <a:t>JSON</a:t>
            </a:r>
            <a:r>
              <a:rPr b="0" i="0" lang="en-GB" sz="1800" u="none" cap="none" strike="noStrike">
                <a:solidFill>
                  <a:schemeClr val="lt1"/>
                </a:solidFill>
                <a:latin typeface="Questrial"/>
                <a:ea typeface="Questrial"/>
                <a:cs typeface="Questrial"/>
                <a:sym typeface="Questrial"/>
              </a:rPr>
              <a:t> stands for </a:t>
            </a:r>
            <a:r>
              <a:rPr b="0" i="0" lang="en-GB" sz="1800" u="none" cap="none" strike="noStrike">
                <a:solidFill>
                  <a:srgbClr val="DEEBF4"/>
                </a:solidFill>
                <a:latin typeface="Questrial"/>
                <a:ea typeface="Questrial"/>
                <a:cs typeface="Questrial"/>
                <a:sym typeface="Questrial"/>
              </a:rPr>
              <a:t>J</a:t>
            </a:r>
            <a:r>
              <a:rPr b="0" i="0" lang="en-GB" sz="1800" u="none" cap="none" strike="noStrike">
                <a:solidFill>
                  <a:schemeClr val="lt1"/>
                </a:solidFill>
                <a:latin typeface="Questrial"/>
                <a:ea typeface="Questrial"/>
                <a:cs typeface="Questrial"/>
                <a:sym typeface="Questrial"/>
              </a:rPr>
              <a:t>ava</a:t>
            </a:r>
            <a:r>
              <a:rPr b="0" i="0" lang="en-GB" sz="1800" u="none" cap="none" strike="noStrike">
                <a:solidFill>
                  <a:srgbClr val="DEEBF4"/>
                </a:solidFill>
                <a:latin typeface="Questrial"/>
                <a:ea typeface="Questrial"/>
                <a:cs typeface="Questrial"/>
                <a:sym typeface="Questrial"/>
              </a:rPr>
              <a:t>S</a:t>
            </a:r>
            <a:r>
              <a:rPr b="0" i="0" lang="en-GB" sz="1800" u="none" cap="none" strike="noStrike">
                <a:solidFill>
                  <a:schemeClr val="lt1"/>
                </a:solidFill>
                <a:latin typeface="Questrial"/>
                <a:ea typeface="Questrial"/>
                <a:cs typeface="Questrial"/>
                <a:sym typeface="Questrial"/>
              </a:rPr>
              <a:t>cript </a:t>
            </a:r>
            <a:r>
              <a:rPr b="0" i="0" lang="en-GB" sz="1800" u="none" cap="none" strike="noStrike">
                <a:solidFill>
                  <a:srgbClr val="DEEBF4"/>
                </a:solidFill>
                <a:latin typeface="Questrial"/>
                <a:ea typeface="Questrial"/>
                <a:cs typeface="Questrial"/>
                <a:sym typeface="Questrial"/>
              </a:rPr>
              <a:t>O</a:t>
            </a:r>
            <a:r>
              <a:rPr b="0" i="0" lang="en-GB" sz="1800" u="none" cap="none" strike="noStrike">
                <a:solidFill>
                  <a:schemeClr val="lt1"/>
                </a:solidFill>
                <a:latin typeface="Questrial"/>
                <a:ea typeface="Questrial"/>
                <a:cs typeface="Questrial"/>
                <a:sym typeface="Questrial"/>
              </a:rPr>
              <a:t>bject </a:t>
            </a:r>
            <a:r>
              <a:rPr b="0" i="0" lang="en-GB" sz="1800" u="none" cap="none" strike="noStrike">
                <a:solidFill>
                  <a:srgbClr val="DEEBF4"/>
                </a:solidFill>
                <a:latin typeface="Questrial"/>
                <a:ea typeface="Questrial"/>
                <a:cs typeface="Questrial"/>
                <a:sym typeface="Questrial"/>
              </a:rPr>
              <a:t>N</a:t>
            </a:r>
            <a:r>
              <a:rPr b="0" i="0" lang="en-GB" sz="1800" u="none" cap="none" strike="noStrike">
                <a:solidFill>
                  <a:schemeClr val="lt1"/>
                </a:solidFill>
                <a:latin typeface="Questrial"/>
                <a:ea typeface="Questrial"/>
                <a:cs typeface="Questrial"/>
                <a:sym typeface="Questrial"/>
              </a:rPr>
              <a:t>otation</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 data format used in JavaScript, the "</a:t>
            </a:r>
            <a:r>
              <a:rPr b="1" i="0" lang="en-GB" sz="1500" u="none" cap="none" strike="noStrike">
                <a:solidFill>
                  <a:srgbClr val="21FFFE"/>
                </a:solidFill>
                <a:latin typeface="Consolas"/>
                <a:ea typeface="Consolas"/>
                <a:cs typeface="Consolas"/>
                <a:sym typeface="Consolas"/>
              </a:rPr>
              <a:t>prop:value</a:t>
            </a:r>
            <a:r>
              <a:rPr b="0" i="0" lang="en-GB" sz="1500" u="none" cap="none" strike="noStrike">
                <a:solidFill>
                  <a:schemeClr val="lt1"/>
                </a:solidFill>
                <a:latin typeface="Questrial"/>
                <a:ea typeface="Questrial"/>
                <a:cs typeface="Questrial"/>
                <a:sym typeface="Questrial"/>
              </a:rPr>
              <a:t>" notation</a:t>
            </a:r>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171450" lvl="1" marL="514350" marR="0" rtl="0" algn="l">
              <a:lnSpc>
                <a:spcPct val="10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Then the object properties can be used:</a:t>
            </a:r>
            <a:endParaRPr b="0" i="0" sz="1500" u="none" cap="none" strike="noStrike">
              <a:solidFill>
                <a:schemeClr val="lt1"/>
              </a:solidFill>
              <a:latin typeface="Questrial"/>
              <a:ea typeface="Questrial"/>
              <a:cs typeface="Questrial"/>
              <a:sym typeface="Questrial"/>
            </a:endParaRPr>
          </a:p>
        </p:txBody>
      </p:sp>
      <p:sp>
        <p:nvSpPr>
          <p:cNvPr id="571" name="Google Shape;571;p66"/>
          <p:cNvSpPr txBox="1"/>
          <p:nvPr/>
        </p:nvSpPr>
        <p:spPr>
          <a:xfrm>
            <a:off x="854592" y="1848201"/>
            <a:ext cx="7460069" cy="1869743"/>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person =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firstName: 'Dicho',</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lastName: 'Dichov',</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toString: function personToString()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return this.firstName + ' ' + this.lastName;</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a:t>
            </a:r>
            <a:endParaRPr/>
          </a:p>
        </p:txBody>
      </p:sp>
      <p:sp>
        <p:nvSpPr>
          <p:cNvPr id="572" name="Google Shape;572;p66"/>
          <p:cNvSpPr txBox="1"/>
          <p:nvPr/>
        </p:nvSpPr>
        <p:spPr>
          <a:xfrm>
            <a:off x="854592" y="4343401"/>
            <a:ext cx="8289408" cy="577081"/>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03"/>
              <a:buFont typeface="Noto Sans Symbols"/>
              <a:buNone/>
            </a:pPr>
            <a:r>
              <a:rPr b="1" lang="en-GB" sz="1575">
                <a:solidFill>
                  <a:srgbClr val="FBEEC9"/>
                </a:solidFill>
                <a:latin typeface="Consolas"/>
                <a:ea typeface="Consolas"/>
                <a:cs typeface="Consolas"/>
                <a:sym typeface="Consolas"/>
              </a:rPr>
              <a:t>console.log(person.toString());</a:t>
            </a:r>
            <a:endParaRPr/>
          </a:p>
          <a:p>
            <a:pPr indent="0" lvl="0" marL="0" marR="0" rtl="0" algn="l">
              <a:spcBef>
                <a:spcPts val="0"/>
              </a:spcBef>
              <a:spcAft>
                <a:spcPts val="0"/>
              </a:spcAft>
              <a:buClr>
                <a:srgbClr val="BFD8EA"/>
              </a:buClr>
              <a:buSzPts val="1103"/>
              <a:buFont typeface="Noto Sans Symbols"/>
              <a:buNone/>
            </a:pPr>
            <a:r>
              <a:rPr b="1" lang="en-GB" sz="1575">
                <a:solidFill>
                  <a:srgbClr val="FBEEC9"/>
                </a:solidFill>
                <a:latin typeface="Consolas"/>
                <a:ea typeface="Consolas"/>
                <a:cs typeface="Consolas"/>
                <a:sym typeface="Consolas"/>
              </a:rPr>
              <a:t>// '</a:t>
            </a:r>
            <a:r>
              <a:rPr b="0" i="1" lang="en-GB" sz="1575">
                <a:solidFill>
                  <a:srgbClr val="8CF4F2"/>
                </a:solidFill>
                <a:latin typeface="Consolas"/>
                <a:ea typeface="Consolas"/>
                <a:cs typeface="Consolas"/>
                <a:sym typeface="Consolas"/>
              </a:rPr>
              <a:t>Object {firstName: "Dicho", lastName: "Dichov", toString: function}</a:t>
            </a:r>
            <a:r>
              <a:rPr b="1" lang="en-GB" sz="1575">
                <a:solidFill>
                  <a:srgbClr val="FBEEC9"/>
                </a:solidFill>
                <a:latin typeface="Consolas"/>
                <a:ea typeface="Consolas"/>
                <a:cs typeface="Consolas"/>
                <a:sym typeface="Consolas"/>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7"/>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JS OBJECT ↔ JSON STRING</a:t>
            </a:r>
            <a:endParaRPr/>
          </a:p>
        </p:txBody>
      </p:sp>
      <p:sp>
        <p:nvSpPr>
          <p:cNvPr id="578" name="Google Shape;578;p67"/>
          <p:cNvSpPr txBox="1"/>
          <p:nvPr>
            <p:ph idx="1" type="body"/>
          </p:nvPr>
        </p:nvSpPr>
        <p:spPr>
          <a:xfrm>
            <a:off x="1297500" y="1307850"/>
            <a:ext cx="7038900" cy="31707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rgbClr val="21FFFE"/>
              </a:buClr>
              <a:buSzPts val="2250"/>
              <a:buFont typeface="Arial"/>
              <a:buChar char="•"/>
            </a:pPr>
            <a:r>
              <a:rPr b="1" i="0" lang="en-GB" sz="1800" u="none" cap="none" strike="noStrike">
                <a:solidFill>
                  <a:srgbClr val="21FFFE"/>
                </a:solidFill>
                <a:latin typeface="Consolas"/>
                <a:ea typeface="Consolas"/>
                <a:cs typeface="Consolas"/>
                <a:sym typeface="Consolas"/>
              </a:rPr>
              <a:t>JSON.stringify(obj)</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Converts a JS object to JSON string:</a:t>
            </a:r>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0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171450" lvl="0" marL="171450" marR="0" rtl="0" algn="l">
              <a:lnSpc>
                <a:spcPct val="100000"/>
              </a:lnSpc>
              <a:spcBef>
                <a:spcPts val="750"/>
              </a:spcBef>
              <a:spcAft>
                <a:spcPts val="0"/>
              </a:spcAft>
              <a:buClr>
                <a:srgbClr val="21FFFE"/>
              </a:buClr>
              <a:buSzPts val="2250"/>
              <a:buFont typeface="Arial"/>
              <a:buChar char="•"/>
            </a:pPr>
            <a:r>
              <a:rPr b="1" i="0" lang="en-GB" sz="1800" u="none" cap="none" strike="noStrike">
                <a:solidFill>
                  <a:srgbClr val="21FFFE"/>
                </a:solidFill>
                <a:latin typeface="Consolas"/>
                <a:ea typeface="Consolas"/>
                <a:cs typeface="Consolas"/>
                <a:sym typeface="Consolas"/>
              </a:rPr>
              <a:t>JSON.parse(str)</a:t>
            </a:r>
            <a:endParaRPr/>
          </a:p>
          <a:p>
            <a:pPr indent="-171450" lvl="1" marL="514350" marR="0" rtl="0" algn="l">
              <a:lnSpc>
                <a:spcPct val="10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Creates a JS object by JSON string:</a:t>
            </a:r>
            <a:endParaRPr/>
          </a:p>
        </p:txBody>
      </p:sp>
      <p:sp>
        <p:nvSpPr>
          <p:cNvPr id="579" name="Google Shape;579;p67"/>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80" name="Google Shape;580;p67"/>
          <p:cNvSpPr txBox="1"/>
          <p:nvPr/>
        </p:nvSpPr>
        <p:spPr>
          <a:xfrm>
            <a:off x="856060" y="2136097"/>
            <a:ext cx="8000999" cy="646331"/>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260"/>
              <a:buFont typeface="Noto Sans Symbols"/>
              <a:buNone/>
            </a:pPr>
            <a:r>
              <a:rPr b="1" lang="en-GB" sz="1800">
                <a:solidFill>
                  <a:srgbClr val="FBEEC9"/>
                </a:solidFill>
                <a:latin typeface="Consolas"/>
                <a:ea typeface="Consolas"/>
                <a:cs typeface="Consolas"/>
                <a:sym typeface="Consolas"/>
              </a:rPr>
              <a:t>var obj = { town: 'Sofia', gps: {lat: 42.70, lng: 23.32} }</a:t>
            </a:r>
            <a:endParaRPr/>
          </a:p>
          <a:p>
            <a:pPr indent="0" lvl="0" marL="0" marR="0" rtl="0" algn="l">
              <a:spcBef>
                <a:spcPts val="0"/>
              </a:spcBef>
              <a:spcAft>
                <a:spcPts val="0"/>
              </a:spcAft>
              <a:buClr>
                <a:srgbClr val="BFD8EA"/>
              </a:buClr>
              <a:buSzPts val="1260"/>
              <a:buFont typeface="Noto Sans Symbols"/>
              <a:buNone/>
            </a:pPr>
            <a:r>
              <a:rPr b="1" lang="en-GB" sz="1800">
                <a:solidFill>
                  <a:srgbClr val="FBEEC9"/>
                </a:solidFill>
                <a:latin typeface="Consolas"/>
                <a:ea typeface="Consolas"/>
                <a:cs typeface="Consolas"/>
                <a:sym typeface="Consolas"/>
              </a:rPr>
              <a:t>var str = JSON.stringify(obj);</a:t>
            </a:r>
            <a:endParaRPr/>
          </a:p>
        </p:txBody>
      </p:sp>
      <p:sp>
        <p:nvSpPr>
          <p:cNvPr id="581" name="Google Shape;581;p67"/>
          <p:cNvSpPr txBox="1"/>
          <p:nvPr/>
        </p:nvSpPr>
        <p:spPr>
          <a:xfrm>
            <a:off x="856060" y="3647697"/>
            <a:ext cx="8000999" cy="646331"/>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260"/>
              <a:buFont typeface="Noto Sans Symbols"/>
              <a:buNone/>
            </a:pPr>
            <a:r>
              <a:rPr b="1" lang="en-GB" sz="1800">
                <a:solidFill>
                  <a:srgbClr val="FBEEC9"/>
                </a:solidFill>
                <a:latin typeface="Consolas"/>
                <a:ea typeface="Consolas"/>
                <a:cs typeface="Consolas"/>
                <a:sym typeface="Consolas"/>
              </a:rPr>
              <a:t>var str = '{"town":"Sofia","gps":{"lat":42.70,"lng":23.32}}';</a:t>
            </a:r>
            <a:endParaRPr/>
          </a:p>
          <a:p>
            <a:pPr indent="0" lvl="0" marL="0" marR="0" rtl="0" algn="l">
              <a:spcBef>
                <a:spcPts val="0"/>
              </a:spcBef>
              <a:spcAft>
                <a:spcPts val="0"/>
              </a:spcAft>
              <a:buClr>
                <a:srgbClr val="BFD8EA"/>
              </a:buClr>
              <a:buSzPts val="1260"/>
              <a:buFont typeface="Noto Sans Symbols"/>
              <a:buNone/>
            </a:pPr>
            <a:r>
              <a:rPr b="1" lang="en-GB" sz="1800">
                <a:solidFill>
                  <a:srgbClr val="FBEEC9"/>
                </a:solidFill>
                <a:latin typeface="Consolas"/>
                <a:ea typeface="Consolas"/>
                <a:cs typeface="Consolas"/>
                <a:sym typeface="Consolas"/>
              </a:rPr>
              <a:t>var obj = JSON.parse(str);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8"/>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BUILDING A JSON OBJECT</a:t>
            </a:r>
            <a:endParaRPr b="0" i="0" sz="2700" u="none" cap="none" strike="noStrike">
              <a:solidFill>
                <a:schemeClr val="lt1"/>
              </a:solidFill>
              <a:latin typeface="Questrial"/>
              <a:ea typeface="Questrial"/>
              <a:cs typeface="Questrial"/>
              <a:sym typeface="Questrial"/>
            </a:endParaRPr>
          </a:p>
        </p:txBody>
      </p:sp>
      <p:sp>
        <p:nvSpPr>
          <p:cNvPr id="587" name="Google Shape;587;p68"/>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JSON is great, but </a:t>
            </a:r>
            <a:r>
              <a:rPr b="0" i="0" lang="en-GB" sz="1800" u="none" cap="none" strike="noStrike">
                <a:solidFill>
                  <a:srgbClr val="DEEBF4"/>
                </a:solidFill>
                <a:latin typeface="Questrial"/>
                <a:ea typeface="Questrial"/>
                <a:cs typeface="Questrial"/>
                <a:sym typeface="Questrial"/>
              </a:rPr>
              <a:t>repeating code </a:t>
            </a:r>
            <a:r>
              <a:rPr b="0" i="0" lang="en-GB" sz="1800" u="none" cap="none" strike="noStrike">
                <a:solidFill>
                  <a:schemeClr val="lt1"/>
                </a:solidFill>
                <a:latin typeface="Questrial"/>
                <a:ea typeface="Questrial"/>
                <a:cs typeface="Questrial"/>
                <a:sym typeface="Questrial"/>
              </a:rPr>
              <a:t>is not, right?</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Lets make several persons:</a:t>
            </a:r>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0" lvl="0" marL="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588" name="Google Shape;588;p68"/>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89" name="Google Shape;589;p68"/>
          <p:cNvSpPr txBox="1"/>
          <p:nvPr/>
        </p:nvSpPr>
        <p:spPr>
          <a:xfrm>
            <a:off x="856060" y="2177270"/>
            <a:ext cx="7658100" cy="2736647"/>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dicho = {fname: 'Dicho', lname: 'Dichov',</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toString: function() { return this.fname + ' ' + this.lname;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a:t>
            </a:r>
            <a:endParaRPr/>
          </a:p>
          <a:p>
            <a:pPr indent="0" lvl="0" marL="0" marR="0" rtl="0" algn="l">
              <a:spcBef>
                <a:spcPts val="135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georgiev = { fname: 'Georgi', lname: 'Georgiev', </a:t>
            </a:r>
            <a:br>
              <a:rPr b="1" lang="en-GB" sz="1650">
                <a:solidFill>
                  <a:srgbClr val="FBEEC9"/>
                </a:solidFill>
                <a:latin typeface="Consolas"/>
                <a:ea typeface="Consolas"/>
                <a:cs typeface="Consolas"/>
                <a:sym typeface="Consolas"/>
              </a:rPr>
            </a:br>
            <a:r>
              <a:rPr b="1" lang="en-GB" sz="1650">
                <a:solidFill>
                  <a:srgbClr val="FBEEC9"/>
                </a:solidFill>
                <a:latin typeface="Consolas"/>
                <a:ea typeface="Consolas"/>
                <a:cs typeface="Consolas"/>
                <a:sym typeface="Consolas"/>
              </a:rPr>
              <a:t>  toString: function() { return this.fname + ' ' + this.lname;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a:t>
            </a:r>
            <a:endParaRPr/>
          </a:p>
          <a:p>
            <a:pPr indent="0" lvl="0" marL="0" marR="0" rtl="0" algn="l">
              <a:spcBef>
                <a:spcPts val="135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kirova = { fname: 'Maria', lname: 'Kirova', </a:t>
            </a:r>
            <a:br>
              <a:rPr b="1" lang="en-GB" sz="1650">
                <a:solidFill>
                  <a:srgbClr val="FBEEC9"/>
                </a:solidFill>
                <a:latin typeface="Consolas"/>
                <a:ea typeface="Consolas"/>
                <a:cs typeface="Consolas"/>
                <a:sym typeface="Consolas"/>
              </a:rPr>
            </a:br>
            <a:r>
              <a:rPr b="1" lang="en-GB" sz="1650">
                <a:solidFill>
                  <a:srgbClr val="FBEEC9"/>
                </a:solidFill>
                <a:latin typeface="Consolas"/>
                <a:ea typeface="Consolas"/>
                <a:cs typeface="Consolas"/>
                <a:sym typeface="Consolas"/>
              </a:rPr>
              <a:t>  toString: function() { return this.fname + ' ' + this.lname;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9"/>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JSON BUILDING FUNCTION</a:t>
            </a:r>
            <a:endParaRPr b="0" i="0" sz="2700" u="none" cap="none" strike="noStrike">
              <a:solidFill>
                <a:schemeClr val="lt1"/>
              </a:solidFill>
              <a:latin typeface="Questrial"/>
              <a:ea typeface="Questrial"/>
              <a:cs typeface="Questrial"/>
              <a:sym typeface="Questrial"/>
            </a:endParaRPr>
          </a:p>
        </p:txBody>
      </p:sp>
      <p:sp>
        <p:nvSpPr>
          <p:cNvPr id="595" name="Google Shape;595;p69"/>
          <p:cNvSpPr txBox="1"/>
          <p:nvPr>
            <p:ph idx="1" type="body"/>
          </p:nvPr>
        </p:nvSpPr>
        <p:spPr>
          <a:xfrm>
            <a:off x="1297500" y="1214100"/>
            <a:ext cx="7038900" cy="3264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A function for building JSON objects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Just pass first and last name and get an object</a:t>
            </a:r>
            <a:endParaRPr/>
          </a:p>
          <a:p>
            <a:pPr indent="-171450" lvl="2" marL="857250" marR="0" rtl="0" algn="l">
              <a:lnSpc>
                <a:spcPct val="120000"/>
              </a:lnSpc>
              <a:spcBef>
                <a:spcPts val="375"/>
              </a:spcBef>
              <a:spcAft>
                <a:spcPts val="0"/>
              </a:spcAft>
              <a:buClr>
                <a:schemeClr val="lt1"/>
              </a:buClr>
              <a:buSzPts val="1688"/>
              <a:buFont typeface="Arial"/>
              <a:buChar char="•"/>
            </a:pPr>
            <a:r>
              <a:rPr b="0" i="0" lang="en-GB" sz="1350" u="none" cap="none" strike="noStrike">
                <a:solidFill>
                  <a:schemeClr val="lt1"/>
                </a:solidFill>
                <a:latin typeface="Questrial"/>
                <a:ea typeface="Questrial"/>
                <a:cs typeface="Questrial"/>
                <a:sym typeface="Questrial"/>
              </a:rPr>
              <a:t>Something like a constructor</a:t>
            </a:r>
            <a:endParaRPr/>
          </a:p>
          <a:p>
            <a:pPr indent="-28575" lvl="0" marL="17145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596" name="Google Shape;596;p6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597" name="Google Shape;597;p69"/>
          <p:cNvSpPr txBox="1"/>
          <p:nvPr/>
        </p:nvSpPr>
        <p:spPr>
          <a:xfrm>
            <a:off x="856060" y="2444846"/>
            <a:ext cx="8057945" cy="2441694"/>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function BuildPerson(fname, lname)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return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fname: fname,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lname: lname,</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toString: function () { return this.fname + ' ' + this.lname;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  }</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a:t>
            </a:r>
            <a:endParaRPr/>
          </a:p>
          <a:p>
            <a:pPr indent="0" lvl="0" marL="0" marR="0" rtl="0" algn="l">
              <a:spcBef>
                <a:spcPts val="45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minkov = BuildPerson('Dicho', 'Dichov');</a:t>
            </a:r>
            <a:endParaRPr/>
          </a:p>
          <a:p>
            <a:pPr indent="0" lvl="0" marL="0" marR="0" rtl="0" algn="l">
              <a:spcBef>
                <a:spcPts val="0"/>
              </a:spcBef>
              <a:spcAft>
                <a:spcPts val="0"/>
              </a:spcAft>
              <a:buClr>
                <a:srgbClr val="BFD8EA"/>
              </a:buClr>
              <a:buSzPts val="1155"/>
              <a:buFont typeface="Noto Sans Symbols"/>
              <a:buNone/>
            </a:pPr>
            <a:r>
              <a:rPr b="1" lang="en-GB" sz="1650">
                <a:solidFill>
                  <a:srgbClr val="FBEEC9"/>
                </a:solidFill>
                <a:latin typeface="Consolas"/>
                <a:ea typeface="Consolas"/>
                <a:cs typeface="Consolas"/>
                <a:sym typeface="Consolas"/>
              </a:rPr>
              <a:t>var georgiev = BuildPerson('Georgi', 'Georgiev');</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0"/>
          <p:cNvSpPr txBox="1"/>
          <p:nvPr>
            <p:ph type="title"/>
          </p:nvPr>
        </p:nvSpPr>
        <p:spPr>
          <a:xfrm>
            <a:off x="1297500" y="244225"/>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SUMMARY</a:t>
            </a:r>
            <a:endParaRPr b="0" i="0" sz="2700" u="none" cap="none" strike="noStrike">
              <a:solidFill>
                <a:schemeClr val="lt1"/>
              </a:solidFill>
              <a:latin typeface="Questrial"/>
              <a:ea typeface="Questrial"/>
              <a:cs typeface="Questrial"/>
              <a:sym typeface="Questrial"/>
            </a:endParaRPr>
          </a:p>
        </p:txBody>
      </p:sp>
      <p:sp>
        <p:nvSpPr>
          <p:cNvPr id="603" name="Google Shape;603;p70"/>
          <p:cNvSpPr txBox="1"/>
          <p:nvPr>
            <p:ph idx="1" type="body"/>
          </p:nvPr>
        </p:nvSpPr>
        <p:spPr>
          <a:xfrm>
            <a:off x="1297500" y="994800"/>
            <a:ext cx="7038900" cy="3937500"/>
          </a:xfrm>
          <a:prstGeom prst="rect">
            <a:avLst/>
          </a:prstGeom>
          <a:noFill/>
          <a:ln>
            <a:noFill/>
          </a:ln>
        </p:spPr>
        <p:txBody>
          <a:bodyPr anchorCtr="0" anchor="t" bIns="45700" lIns="91425" spcFirstLastPara="1" rIns="91425" wrap="square" tIns="45700">
            <a:noAutofit/>
          </a:bodyPr>
          <a:lstStyle/>
          <a:p>
            <a:pPr indent="-385763" lvl="0" marL="385763" marR="0" rtl="0" algn="l">
              <a:lnSpc>
                <a:spcPct val="120000"/>
              </a:lnSpc>
              <a:spcBef>
                <a:spcPts val="0"/>
              </a:spcBef>
              <a:spcAft>
                <a:spcPts val="0"/>
              </a:spcAft>
              <a:buClr>
                <a:schemeClr val="lt1"/>
              </a:buClr>
              <a:buSzPts val="2250"/>
              <a:buFont typeface="Questrial"/>
              <a:buAutoNum type="arabicPeriod"/>
            </a:pPr>
            <a:r>
              <a:rPr b="0" i="0" lang="en-GB" sz="1800" u="none" cap="none" strike="noStrike">
                <a:solidFill>
                  <a:schemeClr val="lt1"/>
                </a:solidFill>
                <a:latin typeface="Questrial"/>
                <a:ea typeface="Questrial"/>
                <a:cs typeface="Questrial"/>
                <a:sym typeface="Questrial"/>
              </a:rPr>
              <a:t>Declaring and calling functions</a:t>
            </a:r>
            <a:endParaRPr/>
          </a:p>
          <a:p>
            <a:pPr indent="-385763" lvl="1" marL="614322"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Functions with and without </a:t>
            </a:r>
            <a:r>
              <a:rPr b="0" i="0" lang="en-GB" sz="1500" u="none" cap="none" strike="noStrike">
                <a:solidFill>
                  <a:srgbClr val="21FFFE"/>
                </a:solidFill>
                <a:latin typeface="Questrial"/>
                <a:ea typeface="Questrial"/>
                <a:cs typeface="Questrial"/>
                <a:sym typeface="Questrial"/>
              </a:rPr>
              <a:t>parameters</a:t>
            </a:r>
            <a:endParaRPr/>
          </a:p>
          <a:p>
            <a:pPr indent="-385763" lvl="1" marL="614322"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Function </a:t>
            </a:r>
            <a:r>
              <a:rPr b="0" i="0" lang="en-GB" sz="1500" u="none" cap="none" strike="noStrike">
                <a:solidFill>
                  <a:srgbClr val="21FFFE"/>
                </a:solidFill>
                <a:latin typeface="Questrial"/>
                <a:ea typeface="Questrial"/>
                <a:cs typeface="Questrial"/>
                <a:sym typeface="Questrial"/>
              </a:rPr>
              <a:t>scope</a:t>
            </a:r>
            <a:r>
              <a:rPr b="0" i="0" lang="en-GB" sz="1500" u="none" cap="none" strike="noStrike">
                <a:solidFill>
                  <a:schemeClr val="lt1"/>
                </a:solidFill>
                <a:latin typeface="Questrial"/>
                <a:ea typeface="Questrial"/>
                <a:cs typeface="Questrial"/>
                <a:sym typeface="Questrial"/>
              </a:rPr>
              <a:t> </a:t>
            </a:r>
            <a:endParaRPr/>
          </a:p>
          <a:p>
            <a:pPr indent="-385763" lvl="1" marL="614322"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Function </a:t>
            </a:r>
            <a:r>
              <a:rPr b="0" i="0" lang="en-GB" sz="1500" u="none" cap="none" strike="noStrike">
                <a:solidFill>
                  <a:srgbClr val="21FFFE"/>
                </a:solidFill>
                <a:latin typeface="Questrial"/>
                <a:ea typeface="Questrial"/>
                <a:cs typeface="Questrial"/>
                <a:sym typeface="Questrial"/>
              </a:rPr>
              <a:t>overloading</a:t>
            </a:r>
            <a:r>
              <a:rPr b="0" i="0" lang="en-GB" sz="1500" u="none" cap="none" strike="noStrike">
                <a:solidFill>
                  <a:schemeClr val="lt1"/>
                </a:solidFill>
                <a:latin typeface="Questrial"/>
                <a:ea typeface="Questrial"/>
                <a:cs typeface="Questrial"/>
                <a:sym typeface="Questrial"/>
              </a:rPr>
              <a:t> in JS (fake) </a:t>
            </a:r>
            <a:endParaRPr b="0" i="0" sz="1500" u="none" cap="none" strike="noStrike">
              <a:solidFill>
                <a:srgbClr val="21FFFE"/>
              </a:solidFill>
              <a:latin typeface="Questrial"/>
              <a:ea typeface="Questrial"/>
              <a:cs typeface="Questrial"/>
              <a:sym typeface="Questrial"/>
            </a:endParaRPr>
          </a:p>
          <a:p>
            <a:pPr indent="-385763" lvl="0" marL="385763" marR="0" rtl="0" algn="l">
              <a:lnSpc>
                <a:spcPct val="120000"/>
              </a:lnSpc>
              <a:spcBef>
                <a:spcPts val="750"/>
              </a:spcBef>
              <a:spcAft>
                <a:spcPts val="0"/>
              </a:spcAft>
              <a:buClr>
                <a:schemeClr val="lt1"/>
              </a:buClr>
              <a:buSzPts val="2250"/>
              <a:buFont typeface="Questrial"/>
              <a:buAutoNum type="arabicPeriod"/>
            </a:pPr>
            <a:r>
              <a:rPr b="0" i="0" lang="en-GB" sz="1800" u="none" cap="none" strike="noStrike">
                <a:solidFill>
                  <a:schemeClr val="lt1"/>
                </a:solidFill>
                <a:latin typeface="Questrial"/>
                <a:ea typeface="Questrial"/>
                <a:cs typeface="Questrial"/>
                <a:sym typeface="Questrial"/>
              </a:rPr>
              <a:t>Creating object </a:t>
            </a:r>
            <a:r>
              <a:rPr b="0" i="0" lang="en-GB" sz="1800" u="none" cap="none" strike="noStrike">
                <a:solidFill>
                  <a:srgbClr val="21FFFE"/>
                </a:solidFill>
                <a:latin typeface="Questrial"/>
                <a:ea typeface="Questrial"/>
                <a:cs typeface="Questrial"/>
                <a:sym typeface="Questrial"/>
              </a:rPr>
              <a:t>types</a:t>
            </a:r>
            <a:r>
              <a:rPr b="0" i="0" lang="en-GB" sz="1800" u="none" cap="none" strike="noStrike">
                <a:solidFill>
                  <a:schemeClr val="lt1"/>
                </a:solidFill>
                <a:latin typeface="Questrial"/>
                <a:ea typeface="Questrial"/>
                <a:cs typeface="Questrial"/>
                <a:sym typeface="Questrial"/>
              </a:rPr>
              <a:t> and using </a:t>
            </a:r>
            <a:br>
              <a:rPr b="0" i="0" lang="en-GB" sz="1800" u="none" cap="none" strike="noStrike">
                <a:solidFill>
                  <a:schemeClr val="lt1"/>
                </a:solidFill>
                <a:latin typeface="Questrial"/>
                <a:ea typeface="Questrial"/>
                <a:cs typeface="Questrial"/>
                <a:sym typeface="Questrial"/>
              </a:rPr>
            </a:br>
            <a:r>
              <a:rPr b="0" i="0" lang="en-GB" sz="1800" u="none" cap="none" strike="noStrike">
                <a:solidFill>
                  <a:schemeClr val="lt1"/>
                </a:solidFill>
                <a:latin typeface="Questrial"/>
                <a:ea typeface="Questrial"/>
                <a:cs typeface="Questrial"/>
                <a:sym typeface="Questrial"/>
              </a:rPr>
              <a:t>objects (</a:t>
            </a:r>
            <a:r>
              <a:rPr b="0" i="0" lang="en-GB" sz="1800" u="none" cap="none" strike="noStrike">
                <a:solidFill>
                  <a:srgbClr val="21FFFE"/>
                </a:solidFill>
                <a:latin typeface="Questrial"/>
                <a:ea typeface="Questrial"/>
                <a:cs typeface="Questrial"/>
                <a:sym typeface="Questrial"/>
              </a:rPr>
              <a:t>instances</a:t>
            </a:r>
            <a:r>
              <a:rPr b="0" i="0" lang="en-GB" sz="1800" u="none" cap="none" strike="noStrike">
                <a:solidFill>
                  <a:schemeClr val="lt1"/>
                </a:solidFill>
                <a:latin typeface="Questrial"/>
                <a:ea typeface="Questrial"/>
                <a:cs typeface="Questrial"/>
                <a:sym typeface="Questrial"/>
              </a:rPr>
              <a:t>)</a:t>
            </a:r>
            <a:endParaRPr/>
          </a:p>
          <a:p>
            <a:pPr indent="-385763" lvl="1" marL="614322"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Object properties</a:t>
            </a:r>
            <a:endParaRPr/>
          </a:p>
          <a:p>
            <a:pPr indent="-385763" lvl="0" marL="385763" marR="0" rtl="0" algn="l">
              <a:lnSpc>
                <a:spcPct val="120000"/>
              </a:lnSpc>
              <a:spcBef>
                <a:spcPts val="750"/>
              </a:spcBef>
              <a:spcAft>
                <a:spcPts val="0"/>
              </a:spcAft>
              <a:buClr>
                <a:schemeClr val="lt1"/>
              </a:buClr>
              <a:buSzPts val="2250"/>
              <a:buFont typeface="Questrial"/>
              <a:buAutoNum type="arabicPeriod"/>
            </a:pPr>
            <a:r>
              <a:rPr b="0" i="0" lang="en-GB" sz="1800" u="none" cap="none" strike="noStrike">
                <a:solidFill>
                  <a:schemeClr val="lt1"/>
                </a:solidFill>
                <a:latin typeface="Questrial"/>
                <a:ea typeface="Questrial"/>
                <a:cs typeface="Questrial"/>
                <a:sym typeface="Questrial"/>
              </a:rPr>
              <a:t>Primitive and reference types</a:t>
            </a:r>
            <a:endParaRPr/>
          </a:p>
          <a:p>
            <a:pPr indent="-385763" lvl="0" marL="385763" marR="0" rtl="0" algn="l">
              <a:lnSpc>
                <a:spcPct val="120000"/>
              </a:lnSpc>
              <a:spcBef>
                <a:spcPts val="750"/>
              </a:spcBef>
              <a:spcAft>
                <a:spcPts val="1600"/>
              </a:spcAft>
              <a:buClr>
                <a:schemeClr val="lt1"/>
              </a:buClr>
              <a:buSzPts val="2250"/>
              <a:buFont typeface="Questrial"/>
              <a:buAutoNum type="arabicPeriod"/>
            </a:pPr>
            <a:r>
              <a:rPr b="0" i="0" lang="en-GB" sz="1800" u="none" cap="none" strike="noStrike">
                <a:solidFill>
                  <a:schemeClr val="lt1"/>
                </a:solidFill>
                <a:latin typeface="Questrial"/>
                <a:ea typeface="Questrial"/>
                <a:cs typeface="Questrial"/>
                <a:sym typeface="Questrial"/>
              </a:rPr>
              <a:t>JSON objects</a:t>
            </a:r>
            <a:endParaRPr b="0" i="0" sz="1800" u="none" cap="none" strike="noStrike">
              <a:solidFill>
                <a:schemeClr val="lt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6638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DECLARING AND CREATING FUNCTIONS IN JS</a:t>
            </a:r>
            <a:endParaRPr b="0" i="0" sz="2700" u="none" cap="none" strike="noStrike">
              <a:solidFill>
                <a:schemeClr val="lt1"/>
              </a:solidFill>
              <a:latin typeface="Questrial"/>
              <a:ea typeface="Questrial"/>
              <a:cs typeface="Questrial"/>
              <a:sym typeface="Questrial"/>
            </a:endParaRPr>
          </a:p>
        </p:txBody>
      </p:sp>
      <p:sp>
        <p:nvSpPr>
          <p:cNvPr id="180" name="Google Shape;180;p19"/>
          <p:cNvSpPr txBox="1"/>
          <p:nvPr>
            <p:ph idx="1" type="body"/>
          </p:nvPr>
        </p:nvSpPr>
        <p:spPr>
          <a:xfrm>
            <a:off x="1297500" y="1567550"/>
            <a:ext cx="7038900" cy="2911200"/>
          </a:xfrm>
          <a:prstGeom prst="rect">
            <a:avLst/>
          </a:prstGeom>
          <a:noFill/>
          <a:ln>
            <a:noFill/>
          </a:ln>
        </p:spPr>
        <p:txBody>
          <a:bodyPr anchorCtr="0" anchor="t" bIns="45700" lIns="91425" spcFirstLastPara="1" rIns="91425" wrap="square" tIns="45700">
            <a:noAutofit/>
          </a:bodyPr>
          <a:lstStyle/>
          <a:p>
            <a:pPr indent="-142875" lvl="0" marL="171450" marR="0" rtl="0" algn="l">
              <a:lnSpc>
                <a:spcPct val="110000"/>
              </a:lnSpc>
              <a:spcBef>
                <a:spcPts val="0"/>
              </a:spcBef>
              <a:spcAft>
                <a:spcPts val="0"/>
              </a:spcAft>
              <a:buClr>
                <a:schemeClr val="lt1"/>
              </a:buClr>
              <a:buSzPts val="1800"/>
              <a:buFont typeface="Arial"/>
              <a:buChar char="•"/>
            </a:pPr>
            <a:r>
              <a:rPr b="0" i="0" lang="en-GB" sz="1800" u="none" cap="none" strike="noStrike">
                <a:solidFill>
                  <a:schemeClr val="lt1"/>
                </a:solidFill>
                <a:latin typeface="Questrial"/>
                <a:ea typeface="Questrial"/>
                <a:cs typeface="Questrial"/>
                <a:sym typeface="Questrial"/>
              </a:rPr>
              <a:t>Typically a function has:</a:t>
            </a:r>
            <a:endParaRPr sz="1800"/>
          </a:p>
          <a:p>
            <a:pPr indent="-158750" lvl="1" marL="514350" marR="0" rtl="0" algn="l">
              <a:lnSpc>
                <a:spcPct val="110000"/>
              </a:lnSpc>
              <a:spcBef>
                <a:spcPts val="375"/>
              </a:spcBef>
              <a:spcAft>
                <a:spcPts val="0"/>
              </a:spcAft>
              <a:buClr>
                <a:srgbClr val="DEEBF4"/>
              </a:buClr>
              <a:buSzPts val="1800"/>
              <a:buFont typeface="Arial"/>
              <a:buChar char="•"/>
            </a:pPr>
            <a:r>
              <a:rPr b="0" i="0" lang="en-GB" sz="1800" u="none" cap="none" strike="noStrike">
                <a:solidFill>
                  <a:srgbClr val="DEEBF4"/>
                </a:solidFill>
                <a:latin typeface="Questrial"/>
                <a:ea typeface="Questrial"/>
                <a:cs typeface="Questrial"/>
                <a:sym typeface="Questrial"/>
              </a:rPr>
              <a:t>A </a:t>
            </a:r>
            <a:r>
              <a:rPr b="0" i="0" lang="en-GB" sz="1800" u="none" cap="none" strike="noStrike">
                <a:solidFill>
                  <a:srgbClr val="21FFFE"/>
                </a:solidFill>
                <a:latin typeface="Questrial"/>
                <a:ea typeface="Questrial"/>
                <a:cs typeface="Questrial"/>
                <a:sym typeface="Questrial"/>
              </a:rPr>
              <a:t>name</a:t>
            </a:r>
            <a:r>
              <a:rPr b="0" i="0" lang="en-GB" sz="1800" u="none" cap="none" strike="noStrike">
                <a:solidFill>
                  <a:srgbClr val="DEEBF4"/>
                </a:solidFill>
                <a:latin typeface="Questrial"/>
                <a:ea typeface="Questrial"/>
                <a:cs typeface="Questrial"/>
                <a:sym typeface="Questrial"/>
              </a:rPr>
              <a:t>	</a:t>
            </a:r>
            <a:endParaRPr sz="1800"/>
          </a:p>
          <a:p>
            <a:pPr indent="-174625" lvl="2" marL="857250" marR="0" rtl="0" algn="l">
              <a:lnSpc>
                <a:spcPct val="110000"/>
              </a:lnSpc>
              <a:spcBef>
                <a:spcPts val="375"/>
              </a:spcBef>
              <a:spcAft>
                <a:spcPts val="0"/>
              </a:spcAft>
              <a:buClr>
                <a:schemeClr val="lt1"/>
              </a:buClr>
              <a:buSzPts val="1800"/>
              <a:buFont typeface="Arial"/>
              <a:buChar char="•"/>
            </a:pPr>
            <a:r>
              <a:rPr b="0" i="0" lang="en-GB" sz="1800" u="none" cap="none" strike="noStrike">
                <a:solidFill>
                  <a:schemeClr val="lt1"/>
                </a:solidFill>
                <a:latin typeface="Questrial"/>
                <a:ea typeface="Questrial"/>
                <a:cs typeface="Questrial"/>
                <a:sym typeface="Questrial"/>
              </a:rPr>
              <a:t>It is used to call the </a:t>
            </a:r>
            <a:r>
              <a:rPr b="0" i="0" lang="en-GB" sz="1800" u="none" cap="none" strike="noStrike">
                <a:solidFill>
                  <a:srgbClr val="21FFFE"/>
                </a:solidFill>
                <a:latin typeface="Questrial"/>
                <a:ea typeface="Questrial"/>
                <a:cs typeface="Questrial"/>
                <a:sym typeface="Questrial"/>
              </a:rPr>
              <a:t>function</a:t>
            </a:r>
            <a:endParaRPr sz="1800"/>
          </a:p>
          <a:p>
            <a:pPr indent="-174625" lvl="2" marL="857250" marR="0" rtl="0" algn="l">
              <a:lnSpc>
                <a:spcPct val="110000"/>
              </a:lnSpc>
              <a:spcBef>
                <a:spcPts val="375"/>
              </a:spcBef>
              <a:spcAft>
                <a:spcPts val="0"/>
              </a:spcAft>
              <a:buClr>
                <a:schemeClr val="lt1"/>
              </a:buClr>
              <a:buSzPts val="1800"/>
              <a:buFont typeface="Arial"/>
              <a:buChar char="•"/>
            </a:pPr>
            <a:r>
              <a:rPr b="0" i="0" lang="en-GB" sz="1800" u="none" cap="none" strike="noStrike">
                <a:solidFill>
                  <a:schemeClr val="lt1"/>
                </a:solidFill>
                <a:latin typeface="Questrial"/>
                <a:ea typeface="Questrial"/>
                <a:cs typeface="Questrial"/>
                <a:sym typeface="Questrial"/>
              </a:rPr>
              <a:t>Describes its purpose</a:t>
            </a:r>
            <a:endParaRPr sz="1800"/>
          </a:p>
          <a:p>
            <a:pPr indent="-158750" lvl="1" marL="514350" marR="0" rtl="0" algn="l">
              <a:lnSpc>
                <a:spcPct val="110000"/>
              </a:lnSpc>
              <a:spcBef>
                <a:spcPts val="375"/>
              </a:spcBef>
              <a:spcAft>
                <a:spcPts val="0"/>
              </a:spcAft>
              <a:buClr>
                <a:schemeClr val="lt1"/>
              </a:buClr>
              <a:buSzPts val="1800"/>
              <a:buFont typeface="Arial"/>
              <a:buChar char="•"/>
            </a:pPr>
            <a:r>
              <a:rPr b="0" i="0" lang="en-GB" sz="1800" u="none" cap="none" strike="noStrike">
                <a:solidFill>
                  <a:schemeClr val="lt1"/>
                </a:solidFill>
                <a:latin typeface="Questrial"/>
                <a:ea typeface="Questrial"/>
                <a:cs typeface="Questrial"/>
                <a:sym typeface="Questrial"/>
              </a:rPr>
              <a:t>A </a:t>
            </a:r>
            <a:r>
              <a:rPr b="0" i="0" lang="en-GB" sz="1800" u="none" cap="none" strike="noStrike">
                <a:solidFill>
                  <a:srgbClr val="21FFFE"/>
                </a:solidFill>
                <a:latin typeface="Questrial"/>
                <a:ea typeface="Questrial"/>
                <a:cs typeface="Questrial"/>
                <a:sym typeface="Questrial"/>
              </a:rPr>
              <a:t>body</a:t>
            </a:r>
            <a:endParaRPr sz="1800"/>
          </a:p>
          <a:p>
            <a:pPr indent="-190460" lvl="3" marL="685681" marR="0" rtl="0" algn="l">
              <a:lnSpc>
                <a:spcPct val="110000"/>
              </a:lnSpc>
              <a:spcBef>
                <a:spcPts val="375"/>
              </a:spcBef>
              <a:spcAft>
                <a:spcPts val="0"/>
              </a:spcAft>
              <a:buClr>
                <a:srgbClr val="F2B254"/>
              </a:buClr>
              <a:buSzPts val="1800"/>
              <a:buFont typeface="Arial"/>
              <a:buChar char="•"/>
            </a:pPr>
            <a:r>
              <a:rPr b="0" i="0" lang="en-GB" sz="1800" u="none" cap="none" strike="noStrike">
                <a:solidFill>
                  <a:schemeClr val="lt1"/>
                </a:solidFill>
                <a:latin typeface="Questrial"/>
                <a:ea typeface="Questrial"/>
                <a:cs typeface="Questrial"/>
                <a:sym typeface="Questrial"/>
              </a:rPr>
              <a:t>It contains the programming code</a:t>
            </a:r>
            <a:endParaRPr sz="1800"/>
          </a:p>
          <a:p>
            <a:pPr indent="-190460" lvl="3" marL="685681" marR="0" rtl="0" algn="l">
              <a:lnSpc>
                <a:spcPct val="110000"/>
              </a:lnSpc>
              <a:spcBef>
                <a:spcPts val="375"/>
              </a:spcBef>
              <a:spcAft>
                <a:spcPts val="0"/>
              </a:spcAft>
              <a:buClr>
                <a:srgbClr val="F2B254"/>
              </a:buClr>
              <a:buSzPts val="1800"/>
              <a:buFont typeface="Arial"/>
              <a:buChar char="•"/>
            </a:pPr>
            <a:r>
              <a:rPr b="0" i="0" lang="en-GB" sz="1800" u="none" cap="none" strike="noStrike">
                <a:solidFill>
                  <a:schemeClr val="lt1"/>
                </a:solidFill>
                <a:latin typeface="Questrial"/>
                <a:ea typeface="Questrial"/>
                <a:cs typeface="Questrial"/>
                <a:sym typeface="Questrial"/>
              </a:rPr>
              <a:t>Surrounded by </a:t>
            </a:r>
            <a:r>
              <a:rPr b="1" i="0" lang="en-GB" sz="1800" u="none" cap="none" strike="noStrike">
                <a:solidFill>
                  <a:srgbClr val="21FFFE"/>
                </a:solidFill>
                <a:latin typeface="Consolas"/>
                <a:ea typeface="Consolas"/>
                <a:cs typeface="Consolas"/>
                <a:sym typeface="Consolas"/>
              </a:rPr>
              <a:t>{</a:t>
            </a:r>
            <a:r>
              <a:rPr b="0" i="0" lang="en-GB" sz="1800" u="none" cap="none" strike="noStrike">
                <a:solidFill>
                  <a:schemeClr val="lt1"/>
                </a:solidFill>
                <a:latin typeface="Questrial"/>
                <a:ea typeface="Questrial"/>
                <a:cs typeface="Questrial"/>
                <a:sym typeface="Questrial"/>
              </a:rPr>
              <a:t> and </a:t>
            </a:r>
            <a:r>
              <a:rPr b="1" i="0" lang="en-GB" sz="1800" u="none" cap="none" strike="noStrike">
                <a:solidFill>
                  <a:srgbClr val="21FFFE"/>
                </a:solidFill>
                <a:latin typeface="Consolas"/>
                <a:ea typeface="Consolas"/>
                <a:cs typeface="Consolas"/>
                <a:sym typeface="Consolas"/>
              </a:rPr>
              <a:t>}</a:t>
            </a:r>
            <a:endParaRPr sz="1800"/>
          </a:p>
          <a:p>
            <a:pPr indent="-165060" lvl="1" marL="228560" marR="0" rtl="0" algn="l">
              <a:lnSpc>
                <a:spcPct val="110000"/>
              </a:lnSpc>
              <a:spcBef>
                <a:spcPts val="375"/>
              </a:spcBef>
              <a:spcAft>
                <a:spcPts val="0"/>
              </a:spcAft>
              <a:buClr>
                <a:srgbClr val="F2B254"/>
              </a:buClr>
              <a:buSzPts val="1800"/>
              <a:buFont typeface="Arial"/>
              <a:buChar char="•"/>
            </a:pPr>
            <a:r>
              <a:rPr b="0" i="0" lang="en-GB" sz="1800" u="none" cap="none" strike="noStrike">
                <a:solidFill>
                  <a:schemeClr val="lt1"/>
                </a:solidFill>
                <a:latin typeface="Questrial"/>
                <a:ea typeface="Questrial"/>
                <a:cs typeface="Questrial"/>
                <a:sym typeface="Questrial"/>
              </a:rPr>
              <a:t>Functions in JavaScript does not have </a:t>
            </a:r>
            <a:r>
              <a:rPr b="0" i="0" lang="en-GB" sz="1800" u="none" cap="none" strike="noStrike">
                <a:solidFill>
                  <a:srgbClr val="21FFFE"/>
                </a:solidFill>
                <a:latin typeface="Questrial"/>
                <a:ea typeface="Questrial"/>
                <a:cs typeface="Questrial"/>
                <a:sym typeface="Questrial"/>
              </a:rPr>
              <a:t>return</a:t>
            </a:r>
            <a:r>
              <a:rPr b="0" i="0" lang="en-GB" sz="1800" u="none" cap="none" strike="noStrike">
                <a:solidFill>
                  <a:schemeClr val="lt1"/>
                </a:solidFill>
                <a:latin typeface="Questrial"/>
                <a:ea typeface="Questrial"/>
                <a:cs typeface="Questrial"/>
                <a:sym typeface="Questrial"/>
              </a:rPr>
              <a:t> type</a:t>
            </a:r>
            <a:endParaRPr sz="1800"/>
          </a:p>
          <a:p>
            <a:pPr indent="0" lvl="0" marL="0" marR="0" rtl="0" algn="l">
              <a:lnSpc>
                <a:spcPct val="11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181" name="Google Shape;181;p19"/>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182" name="Google Shape;182;p19"/>
          <p:cNvSpPr/>
          <p:nvPr/>
        </p:nvSpPr>
        <p:spPr>
          <a:xfrm>
            <a:off x="4975375" y="1307850"/>
            <a:ext cx="3714900" cy="889800"/>
          </a:xfrm>
          <a:prstGeom prst="rect">
            <a:avLst/>
          </a:prstGeom>
          <a:solidFill>
            <a:srgbClr val="BFD8EA">
              <a:alpha val="24705"/>
            </a:srgbClr>
          </a:solidFill>
          <a:ln cap="flat" cmpd="sng" w="12700">
            <a:solidFill>
              <a:srgbClr val="A0C5E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b="1" lang="en-GB" sz="1600">
                <a:solidFill>
                  <a:srgbClr val="FBEEC9"/>
                </a:solidFill>
                <a:latin typeface="Consolas"/>
                <a:ea typeface="Consolas"/>
                <a:cs typeface="Consolas"/>
                <a:sym typeface="Consolas"/>
              </a:rPr>
              <a:t>function printHello() {</a:t>
            </a:r>
            <a:endParaRPr/>
          </a:p>
          <a:p>
            <a:pPr indent="0" lvl="0" marL="0" marR="0" rtl="0" algn="l">
              <a:lnSpc>
                <a:spcPct val="110000"/>
              </a:lnSpc>
              <a:spcBef>
                <a:spcPts val="0"/>
              </a:spcBef>
              <a:spcAft>
                <a:spcPts val="0"/>
              </a:spcAft>
              <a:buNone/>
            </a:pPr>
            <a:r>
              <a:rPr b="1" lang="en-GB" sz="1600">
                <a:solidFill>
                  <a:srgbClr val="FBEEC9"/>
                </a:solidFill>
                <a:latin typeface="Consolas"/>
                <a:ea typeface="Consolas"/>
                <a:cs typeface="Consolas"/>
                <a:sym typeface="Consolas"/>
              </a:rPr>
              <a:t>    console.log('Hello');</a:t>
            </a:r>
            <a:endParaRPr/>
          </a:p>
          <a:p>
            <a:pPr indent="0" lvl="0" marL="0" marR="0" rtl="0" algn="l">
              <a:lnSpc>
                <a:spcPct val="110000"/>
              </a:lnSpc>
              <a:spcBef>
                <a:spcPts val="0"/>
              </a:spcBef>
              <a:spcAft>
                <a:spcPts val="0"/>
              </a:spcAft>
              <a:buNone/>
            </a:pPr>
            <a:r>
              <a:rPr b="1" lang="en-GB" sz="1600">
                <a:solidFill>
                  <a:srgbClr val="FBEEC9"/>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WAYS TO DEFINE A FUNCTION IN JS</a:t>
            </a:r>
            <a:endParaRPr b="0" i="0" sz="2700" u="none" cap="none" strike="noStrike">
              <a:solidFill>
                <a:schemeClr val="lt1"/>
              </a:solidFill>
              <a:latin typeface="Questrial"/>
              <a:ea typeface="Questrial"/>
              <a:cs typeface="Questrial"/>
              <a:sym typeface="Questrial"/>
            </a:endParaRPr>
          </a:p>
        </p:txBody>
      </p:sp>
      <p:sp>
        <p:nvSpPr>
          <p:cNvPr id="191" name="Google Shape;191;p20"/>
          <p:cNvSpPr txBox="1"/>
          <p:nvPr>
            <p:ph idx="1" type="body"/>
          </p:nvPr>
        </p:nvSpPr>
        <p:spPr>
          <a:xfrm>
            <a:off x="1297500" y="1064575"/>
            <a:ext cx="7038900" cy="34143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Functions can be defined in several ways:</a:t>
            </a:r>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By function </a:t>
            </a:r>
            <a:r>
              <a:rPr b="0" i="0" lang="en-GB" sz="1500" u="none" cap="none" strike="noStrike">
                <a:solidFill>
                  <a:srgbClr val="21FFFE"/>
                </a:solidFill>
                <a:latin typeface="Questrial"/>
                <a:ea typeface="Questrial"/>
                <a:cs typeface="Questrial"/>
                <a:sym typeface="Questrial"/>
              </a:rPr>
              <a:t>declaration</a:t>
            </a:r>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rgbClr val="21FFFE"/>
              </a:solidFill>
              <a:latin typeface="Questrial"/>
              <a:ea typeface="Questrial"/>
              <a:cs typeface="Questrial"/>
              <a:sym typeface="Questrial"/>
            </a:endParaRPr>
          </a:p>
          <a:p>
            <a:pPr indent="-171450" lvl="1" marL="514350"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By function </a:t>
            </a:r>
            <a:r>
              <a:rPr b="0" i="0" lang="en-GB" sz="1500" u="none" cap="none" strike="noStrike">
                <a:solidFill>
                  <a:srgbClr val="21FFFE"/>
                </a:solidFill>
                <a:latin typeface="Questrial"/>
                <a:ea typeface="Questrial"/>
                <a:cs typeface="Questrial"/>
                <a:sym typeface="Questrial"/>
              </a:rPr>
              <a:t>expression</a:t>
            </a:r>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rgbClr val="21FFFE"/>
              </a:solidFill>
              <a:latin typeface="Questrial"/>
              <a:ea typeface="Questrial"/>
              <a:cs typeface="Questrial"/>
              <a:sym typeface="Questrial"/>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rgbClr val="21FFFE"/>
              </a:solidFill>
              <a:latin typeface="Questrial"/>
              <a:ea typeface="Questrial"/>
              <a:cs typeface="Questrial"/>
              <a:sym typeface="Questrial"/>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rgbClr val="21FFFE"/>
              </a:solidFill>
              <a:latin typeface="Questrial"/>
              <a:ea typeface="Questrial"/>
              <a:cs typeface="Questrial"/>
              <a:sym typeface="Questrial"/>
            </a:endParaRPr>
          </a:p>
          <a:p>
            <a:pPr indent="-52387" lvl="1" marL="514350" marR="0" rtl="0" algn="l">
              <a:lnSpc>
                <a:spcPct val="120000"/>
              </a:lnSpc>
              <a:spcBef>
                <a:spcPts val="375"/>
              </a:spcBef>
              <a:spcAft>
                <a:spcPts val="0"/>
              </a:spcAft>
              <a:buClr>
                <a:schemeClr val="lt1"/>
              </a:buClr>
              <a:buSzPts val="1875"/>
              <a:buFont typeface="Arial"/>
              <a:buNone/>
            </a:pPr>
            <a:r>
              <a:t/>
            </a:r>
            <a:endParaRPr b="0" i="0" sz="1500" u="none" cap="none" strike="noStrike">
              <a:solidFill>
                <a:srgbClr val="21FFFE"/>
              </a:solidFill>
              <a:latin typeface="Questrial"/>
              <a:ea typeface="Questrial"/>
              <a:cs typeface="Questrial"/>
              <a:sym typeface="Questrial"/>
            </a:endParaRPr>
          </a:p>
          <a:p>
            <a:pPr indent="-171450" lvl="1" marL="514350" marR="0" rtl="0" algn="l">
              <a:lnSpc>
                <a:spcPct val="120000"/>
              </a:lnSpc>
              <a:spcBef>
                <a:spcPts val="0"/>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Using the </a:t>
            </a:r>
            <a:r>
              <a:rPr b="0" i="0" lang="en-GB" sz="1500" u="none" cap="none" strike="noStrike">
                <a:solidFill>
                  <a:srgbClr val="21FFFE"/>
                </a:solidFill>
                <a:latin typeface="Questrial"/>
                <a:ea typeface="Questrial"/>
                <a:cs typeface="Questrial"/>
                <a:sym typeface="Questrial"/>
              </a:rPr>
              <a:t>constructor</a:t>
            </a:r>
            <a:r>
              <a:rPr b="0" i="0" lang="en-GB" sz="1500" u="none" cap="none" strike="noStrike">
                <a:solidFill>
                  <a:schemeClr val="lt1"/>
                </a:solidFill>
                <a:latin typeface="Questrial"/>
                <a:ea typeface="Questrial"/>
                <a:cs typeface="Questrial"/>
                <a:sym typeface="Questrial"/>
              </a:rPr>
              <a:t> of the </a:t>
            </a:r>
            <a:r>
              <a:rPr b="1" i="0" lang="en-GB" sz="1500" u="none" cap="none" strike="noStrike">
                <a:solidFill>
                  <a:srgbClr val="21FFFE"/>
                </a:solidFill>
                <a:latin typeface="Consolas"/>
                <a:ea typeface="Consolas"/>
                <a:cs typeface="Consolas"/>
                <a:sym typeface="Consolas"/>
              </a:rPr>
              <a:t>Function</a:t>
            </a:r>
            <a:r>
              <a:rPr b="0" i="0" lang="en-GB" sz="1500" u="none" cap="none" strike="noStrike">
                <a:solidFill>
                  <a:schemeClr val="lt1"/>
                </a:solidFill>
                <a:latin typeface="Questrial"/>
                <a:ea typeface="Questrial"/>
                <a:cs typeface="Questrial"/>
                <a:sym typeface="Questrial"/>
              </a:rPr>
              <a:t> object</a:t>
            </a:r>
            <a:endParaRPr b="0" i="0" sz="1500" u="none" cap="none" strike="noStrike">
              <a:solidFill>
                <a:srgbClr val="21FFFE"/>
              </a:solidFill>
              <a:latin typeface="Questrial"/>
              <a:ea typeface="Questrial"/>
              <a:cs typeface="Questrial"/>
              <a:sym typeface="Questrial"/>
            </a:endParaRPr>
          </a:p>
        </p:txBody>
      </p:sp>
      <p:sp>
        <p:nvSpPr>
          <p:cNvPr id="192" name="Google Shape;192;p20"/>
          <p:cNvSpPr/>
          <p:nvPr/>
        </p:nvSpPr>
        <p:spPr>
          <a:xfrm>
            <a:off x="690588" y="4254962"/>
            <a:ext cx="7447200" cy="3630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54000" lIns="91425" spcFirstLastPara="1" rIns="91425" wrap="square" tIns="54000">
            <a:noAutofit/>
          </a:bodyPr>
          <a:lstStyle/>
          <a:p>
            <a:pPr indent="0" lvl="0" marL="0" marR="0" rtl="0" algn="l">
              <a:spcBef>
                <a:spcPts val="0"/>
              </a:spcBef>
              <a:spcAft>
                <a:spcPts val="0"/>
              </a:spcAft>
              <a:buNone/>
            </a:pPr>
            <a:r>
              <a:rPr b="1" lang="en-GB" sz="1650">
                <a:solidFill>
                  <a:srgbClr val="FBEEC9"/>
                </a:solidFill>
                <a:latin typeface="Consolas"/>
                <a:ea typeface="Consolas"/>
                <a:cs typeface="Consolas"/>
                <a:sym typeface="Consolas"/>
              </a:rPr>
              <a:t>var printHello = new Function('console.log("Hello")');</a:t>
            </a:r>
            <a:endParaRPr/>
          </a:p>
        </p:txBody>
      </p:sp>
      <p:sp>
        <p:nvSpPr>
          <p:cNvPr id="193" name="Google Shape;193;p20"/>
          <p:cNvSpPr/>
          <p:nvPr/>
        </p:nvSpPr>
        <p:spPr>
          <a:xfrm>
            <a:off x="685800" y="1906422"/>
            <a:ext cx="7456884" cy="36297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54000" lIns="91425" spcFirstLastPara="1" rIns="91425" wrap="square" tIns="54000">
            <a:noAutofit/>
          </a:bodyPr>
          <a:lstStyle/>
          <a:p>
            <a:pPr indent="0" lvl="0" marL="0" marR="0" rtl="0" algn="l">
              <a:spcBef>
                <a:spcPts val="0"/>
              </a:spcBef>
              <a:spcAft>
                <a:spcPts val="0"/>
              </a:spcAft>
              <a:buNone/>
            </a:pPr>
            <a:r>
              <a:rPr b="1" lang="en-GB" sz="1650">
                <a:solidFill>
                  <a:srgbClr val="FBEEC9"/>
                </a:solidFill>
                <a:latin typeface="Consolas"/>
                <a:ea typeface="Consolas"/>
                <a:cs typeface="Consolas"/>
                <a:sym typeface="Consolas"/>
              </a:rPr>
              <a:t>function printHello() { console.log('Hello') };</a:t>
            </a:r>
            <a:endParaRPr/>
          </a:p>
        </p:txBody>
      </p:sp>
      <p:sp>
        <p:nvSpPr>
          <p:cNvPr id="194" name="Google Shape;194;p20"/>
          <p:cNvSpPr/>
          <p:nvPr/>
        </p:nvSpPr>
        <p:spPr>
          <a:xfrm>
            <a:off x="685800" y="2700297"/>
            <a:ext cx="7456884" cy="986218"/>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54000" lIns="91425" spcFirstLastPara="1" rIns="91425" wrap="square" tIns="54000">
            <a:noAutofit/>
          </a:bodyPr>
          <a:lstStyle/>
          <a:p>
            <a:pPr indent="0" lvl="0" marL="0" marR="0" rtl="0" algn="l">
              <a:spcBef>
                <a:spcPts val="0"/>
              </a:spcBef>
              <a:spcAft>
                <a:spcPts val="0"/>
              </a:spcAft>
              <a:buNone/>
            </a:pPr>
            <a:r>
              <a:rPr b="1" lang="en-GB" sz="1650">
                <a:solidFill>
                  <a:srgbClr val="FBEEC9"/>
                </a:solidFill>
                <a:latin typeface="Consolas"/>
                <a:ea typeface="Consolas"/>
                <a:cs typeface="Consolas"/>
                <a:sym typeface="Consolas"/>
              </a:rPr>
              <a:t>var printHello = function() { console.log('Hello') };</a:t>
            </a:r>
            <a:endParaRPr/>
          </a:p>
          <a:p>
            <a:pPr indent="0" lvl="0" marL="0" marR="0" rtl="0" algn="l">
              <a:spcBef>
                <a:spcPts val="900"/>
              </a:spcBef>
              <a:spcAft>
                <a:spcPts val="0"/>
              </a:spcAft>
              <a:buNone/>
            </a:pPr>
            <a:r>
              <a:rPr b="1" lang="en-GB" sz="1650">
                <a:solidFill>
                  <a:srgbClr val="FBEEC9"/>
                </a:solidFill>
                <a:latin typeface="Consolas"/>
                <a:ea typeface="Consolas"/>
                <a:cs typeface="Consolas"/>
                <a:sym typeface="Consolas"/>
              </a:rPr>
              <a:t>var printHello = function printFunc() { console.log('Hello')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CALLING FUNCTIONS</a:t>
            </a:r>
            <a:endParaRPr b="0" i="0" sz="2700" u="none" cap="none" strike="noStrike">
              <a:solidFill>
                <a:schemeClr val="lt1"/>
              </a:solidFill>
              <a:latin typeface="Questrial"/>
              <a:ea typeface="Questrial"/>
              <a:cs typeface="Questrial"/>
              <a:sym typeface="Questrial"/>
            </a:endParaRPr>
          </a:p>
        </p:txBody>
      </p:sp>
      <p:sp>
        <p:nvSpPr>
          <p:cNvPr id="200" name="Google Shape;200;p21"/>
          <p:cNvSpPr txBox="1"/>
          <p:nvPr>
            <p:ph idx="1" type="body"/>
          </p:nvPr>
        </p:nvSpPr>
        <p:spPr>
          <a:xfrm>
            <a:off x="1297500" y="1307850"/>
            <a:ext cx="7038900" cy="31710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2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To call a function, simply use:</a:t>
            </a:r>
            <a:endParaRPr/>
          </a:p>
          <a:p>
            <a:pPr indent="-335756" lvl="1" marL="603647" marR="0" rtl="0" algn="l">
              <a:lnSpc>
                <a:spcPct val="120000"/>
              </a:lnSpc>
              <a:spcBef>
                <a:spcPts val="375"/>
              </a:spcBef>
              <a:spcAft>
                <a:spcPts val="0"/>
              </a:spcAft>
              <a:buClr>
                <a:schemeClr val="lt1"/>
              </a:buClr>
              <a:buSzPts val="1875"/>
              <a:buFont typeface="Questrial"/>
              <a:buAutoNum type="arabicPeriod"/>
            </a:pPr>
            <a:r>
              <a:rPr b="0" i="0" lang="en-GB" sz="1500" u="none" cap="none" strike="noStrike">
                <a:solidFill>
                  <a:schemeClr val="lt1"/>
                </a:solidFill>
                <a:latin typeface="Questrial"/>
                <a:ea typeface="Questrial"/>
                <a:cs typeface="Questrial"/>
                <a:sym typeface="Questrial"/>
              </a:rPr>
              <a:t>The function’s </a:t>
            </a:r>
            <a:r>
              <a:rPr b="0" i="0" lang="en-GB" sz="1500" u="none" cap="none" strike="noStrike">
                <a:solidFill>
                  <a:srgbClr val="21FFFE"/>
                </a:solidFill>
                <a:latin typeface="Questrial"/>
                <a:ea typeface="Questrial"/>
                <a:cs typeface="Questrial"/>
                <a:sym typeface="Questrial"/>
              </a:rPr>
              <a:t>name</a:t>
            </a:r>
            <a:endParaRPr/>
          </a:p>
          <a:p>
            <a:pPr indent="-335756" lvl="1" marL="603647" marR="0" rtl="0" algn="l">
              <a:lnSpc>
                <a:spcPct val="120000"/>
              </a:lnSpc>
              <a:spcBef>
                <a:spcPts val="375"/>
              </a:spcBef>
              <a:spcAft>
                <a:spcPts val="0"/>
              </a:spcAft>
              <a:buClr>
                <a:schemeClr val="lt1"/>
              </a:buClr>
              <a:buSzPts val="1875"/>
              <a:buFont typeface="Questrial"/>
              <a:buAutoNum type="arabicPeriod"/>
            </a:pPr>
            <a:r>
              <a:rPr b="0" i="0" lang="en-GB" sz="1500" u="none" cap="none" strike="noStrike">
                <a:solidFill>
                  <a:schemeClr val="lt1"/>
                </a:solidFill>
                <a:latin typeface="Questrial"/>
                <a:ea typeface="Questrial"/>
                <a:cs typeface="Questrial"/>
                <a:sym typeface="Questrial"/>
              </a:rPr>
              <a:t>Parentheses: </a:t>
            </a:r>
            <a:r>
              <a:rPr b="1" i="0" lang="en-GB" sz="1500" u="none" cap="none" strike="noStrike">
                <a:solidFill>
                  <a:srgbClr val="21FFFE"/>
                </a:solidFill>
                <a:latin typeface="Questrial"/>
                <a:ea typeface="Questrial"/>
                <a:cs typeface="Questrial"/>
                <a:sym typeface="Questrial"/>
              </a:rPr>
              <a:t>( )</a:t>
            </a:r>
            <a:endParaRPr/>
          </a:p>
          <a:p>
            <a:pPr indent="-335756" lvl="1" marL="603647" marR="0" rtl="0" algn="l">
              <a:lnSpc>
                <a:spcPct val="120000"/>
              </a:lnSpc>
              <a:spcBef>
                <a:spcPts val="375"/>
              </a:spcBef>
              <a:spcAft>
                <a:spcPts val="0"/>
              </a:spcAft>
              <a:buClr>
                <a:schemeClr val="lt1"/>
              </a:buClr>
              <a:buSzPts val="1875"/>
              <a:buFont typeface="Questrial"/>
              <a:buAutoNum type="arabicPeriod"/>
            </a:pPr>
            <a:r>
              <a:rPr b="0" i="0" lang="en-GB" sz="1500" u="none" cap="none" strike="noStrike">
                <a:solidFill>
                  <a:schemeClr val="lt1"/>
                </a:solidFill>
                <a:latin typeface="Questrial"/>
                <a:ea typeface="Questrial"/>
                <a:cs typeface="Questrial"/>
                <a:sym typeface="Questrial"/>
              </a:rPr>
              <a:t>A semicolon: </a:t>
            </a:r>
            <a:r>
              <a:rPr b="1" i="0" lang="en-GB" sz="1500" u="none" cap="none" strike="noStrike">
                <a:solidFill>
                  <a:srgbClr val="21FFFE"/>
                </a:solidFill>
                <a:latin typeface="Consolas"/>
                <a:ea typeface="Consolas"/>
                <a:cs typeface="Consolas"/>
                <a:sym typeface="Consolas"/>
              </a:rPr>
              <a:t>;</a:t>
            </a:r>
            <a:endParaRPr b="1" i="0" sz="1500" u="none" cap="none" strike="noStrike">
              <a:solidFill>
                <a:schemeClr val="lt1"/>
              </a:solidFill>
              <a:latin typeface="Questrial"/>
              <a:ea typeface="Questrial"/>
              <a:cs typeface="Questrial"/>
              <a:sym typeface="Questrial"/>
            </a:endParaRPr>
          </a:p>
          <a:p>
            <a:pPr indent="0" lvl="1" marL="267891"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227410" lvl="0" marL="266700" marR="0" rtl="0" algn="l">
              <a:lnSpc>
                <a:spcPct val="120000"/>
              </a:lnSpc>
              <a:spcBef>
                <a:spcPts val="90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This will execute the code in the function’s body</a:t>
            </a:r>
            <a:endParaRPr/>
          </a:p>
          <a:p>
            <a:pPr indent="-202406" lvl="1" marL="470297" marR="0" rtl="0" algn="l">
              <a:lnSpc>
                <a:spcPct val="12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Will result in printing the following:</a:t>
            </a:r>
            <a:endParaRPr/>
          </a:p>
          <a:p>
            <a:pPr indent="0" lvl="0" marL="39332" marR="0" rtl="0" algn="l">
              <a:lnSpc>
                <a:spcPct val="120000"/>
              </a:lnSpc>
              <a:spcBef>
                <a:spcPts val="750"/>
              </a:spcBef>
              <a:spcAft>
                <a:spcPts val="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a:p>
            <a:pPr indent="0" lvl="1" marL="267891" marR="0" rtl="0" algn="l">
              <a:lnSpc>
                <a:spcPct val="120000"/>
              </a:lnSpc>
              <a:spcBef>
                <a:spcPts val="375"/>
              </a:spcBef>
              <a:spcAft>
                <a:spcPts val="0"/>
              </a:spcAft>
              <a:buClr>
                <a:schemeClr val="lt1"/>
              </a:buClr>
              <a:buSzPts val="1875"/>
              <a:buFont typeface="Arial"/>
              <a:buNone/>
            </a:pPr>
            <a:r>
              <a:t/>
            </a:r>
            <a:endParaRPr b="0" i="0" sz="1500" u="none" cap="none" strike="noStrike">
              <a:solidFill>
                <a:schemeClr val="lt1"/>
              </a:solidFill>
              <a:latin typeface="Questrial"/>
              <a:ea typeface="Questrial"/>
              <a:cs typeface="Questrial"/>
              <a:sym typeface="Questrial"/>
            </a:endParaRPr>
          </a:p>
          <a:p>
            <a:pPr indent="0" lvl="0" marL="0" marR="0" rtl="0" algn="l">
              <a:lnSpc>
                <a:spcPct val="120000"/>
              </a:lnSpc>
              <a:spcBef>
                <a:spcPts val="750"/>
              </a:spcBef>
              <a:spcAft>
                <a:spcPts val="1600"/>
              </a:spcAft>
              <a:buClr>
                <a:schemeClr val="lt1"/>
              </a:buClr>
              <a:buSzPts val="2250"/>
              <a:buFont typeface="Arial"/>
              <a:buNone/>
            </a:pPr>
            <a:r>
              <a:t/>
            </a:r>
            <a:endParaRPr b="0" i="0" sz="1800" u="none" cap="none" strike="noStrike">
              <a:solidFill>
                <a:schemeClr val="lt1"/>
              </a:solidFill>
              <a:latin typeface="Questrial"/>
              <a:ea typeface="Questrial"/>
              <a:cs typeface="Questrial"/>
              <a:sym typeface="Questrial"/>
            </a:endParaRPr>
          </a:p>
        </p:txBody>
      </p:sp>
      <p:sp>
        <p:nvSpPr>
          <p:cNvPr id="201" name="Google Shape;201;p21"/>
          <p:cNvSpPr/>
          <p:nvPr/>
        </p:nvSpPr>
        <p:spPr>
          <a:xfrm>
            <a:off x="856060" y="3083935"/>
            <a:ext cx="7267214" cy="270637"/>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54000" lIns="91425" spcFirstLastPara="1" rIns="91425" wrap="square" tIns="540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printHello();</a:t>
            </a:r>
            <a:endParaRPr/>
          </a:p>
        </p:txBody>
      </p:sp>
      <p:sp>
        <p:nvSpPr>
          <p:cNvPr id="202" name="Google Shape;202;p21"/>
          <p:cNvSpPr/>
          <p:nvPr/>
        </p:nvSpPr>
        <p:spPr>
          <a:xfrm>
            <a:off x="856060" y="4223161"/>
            <a:ext cx="7267214" cy="270637"/>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54000" lIns="91425" spcFirstLastPara="1" rIns="91425" wrap="square" tIns="54000">
            <a:noAutofit/>
          </a:bodyPr>
          <a:lstStyle/>
          <a:p>
            <a:pPr indent="0" lvl="0" marL="0" marR="0" rtl="0" algn="l">
              <a:spcBef>
                <a:spcPts val="0"/>
              </a:spcBef>
              <a:spcAft>
                <a:spcPts val="0"/>
              </a:spcAft>
              <a:buNone/>
            </a:pPr>
            <a:r>
              <a:rPr b="1" lang="en-GB" sz="1050">
                <a:solidFill>
                  <a:srgbClr val="FBEEC9"/>
                </a:solidFill>
                <a:latin typeface="Consolas"/>
                <a:ea typeface="Consolas"/>
                <a:cs typeface="Consolas"/>
                <a:sym typeface="Consolas"/>
              </a:rPr>
              <a:t>Hello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297500" y="393750"/>
            <a:ext cx="7038900" cy="914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700"/>
              <a:buFont typeface="Questrial"/>
              <a:buNone/>
            </a:pPr>
            <a:r>
              <a:rPr b="0" i="0" lang="en-GB" sz="2700" u="none" cap="none" strike="noStrike">
                <a:solidFill>
                  <a:schemeClr val="lt1"/>
                </a:solidFill>
                <a:latin typeface="Questrial"/>
                <a:ea typeface="Questrial"/>
                <a:cs typeface="Questrial"/>
                <a:sym typeface="Questrial"/>
              </a:rPr>
              <a:t>CALLING FUNCTIONS (2)</a:t>
            </a:r>
            <a:endParaRPr b="0" i="0" sz="2700" u="none" cap="none" strike="noStrike">
              <a:solidFill>
                <a:schemeClr val="lt1"/>
              </a:solidFill>
              <a:latin typeface="Questrial"/>
              <a:ea typeface="Questrial"/>
              <a:cs typeface="Questrial"/>
              <a:sym typeface="Questrial"/>
            </a:endParaRPr>
          </a:p>
        </p:txBody>
      </p:sp>
      <p:sp>
        <p:nvSpPr>
          <p:cNvPr id="208" name="Google Shape;208;p22"/>
          <p:cNvSpPr txBox="1"/>
          <p:nvPr>
            <p:ph idx="1" type="body"/>
          </p:nvPr>
        </p:nvSpPr>
        <p:spPr>
          <a:xfrm>
            <a:off x="1297500" y="1433400"/>
            <a:ext cx="7038900" cy="30453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2250"/>
              <a:buFont typeface="Arial"/>
              <a:buChar char="•"/>
            </a:pPr>
            <a:r>
              <a:rPr b="0" i="0" lang="en-GB" sz="1800" u="none" cap="none" strike="noStrike">
                <a:solidFill>
                  <a:schemeClr val="lt1"/>
                </a:solidFill>
                <a:latin typeface="Questrial"/>
                <a:ea typeface="Questrial"/>
                <a:cs typeface="Questrial"/>
                <a:sym typeface="Questrial"/>
              </a:rPr>
              <a:t>A function can be called from:</a:t>
            </a:r>
            <a:endParaRPr/>
          </a:p>
          <a:p>
            <a:pPr indent="-171450" lvl="1" marL="514350" marR="0" rtl="0" algn="l">
              <a:lnSpc>
                <a:spcPct val="100000"/>
              </a:lnSpc>
              <a:spcBef>
                <a:spcPts val="375"/>
              </a:spcBef>
              <a:spcAft>
                <a:spcPts val="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Any other function</a:t>
            </a:r>
            <a:endParaRPr/>
          </a:p>
          <a:p>
            <a:pPr indent="-171450" lvl="1" marL="514350" marR="0" rtl="0" algn="l">
              <a:lnSpc>
                <a:spcPct val="100000"/>
              </a:lnSpc>
              <a:spcBef>
                <a:spcPts val="375"/>
              </a:spcBef>
              <a:spcAft>
                <a:spcPts val="1600"/>
              </a:spcAft>
              <a:buClr>
                <a:schemeClr val="lt1"/>
              </a:buClr>
              <a:buSzPts val="1875"/>
              <a:buFont typeface="Arial"/>
              <a:buChar char="•"/>
            </a:pPr>
            <a:r>
              <a:rPr b="0" i="0" lang="en-GB" sz="1500" u="none" cap="none" strike="noStrike">
                <a:solidFill>
                  <a:schemeClr val="lt1"/>
                </a:solidFill>
                <a:latin typeface="Questrial"/>
                <a:ea typeface="Questrial"/>
                <a:cs typeface="Questrial"/>
                <a:sym typeface="Questrial"/>
              </a:rPr>
              <a:t>Itself (process known as </a:t>
            </a:r>
            <a:r>
              <a:rPr b="0" i="0" lang="en-GB" sz="1500" u="none" cap="none" strike="noStrike">
                <a:solidFill>
                  <a:srgbClr val="21FFFE"/>
                </a:solidFill>
                <a:latin typeface="Questrial"/>
                <a:ea typeface="Questrial"/>
                <a:cs typeface="Questrial"/>
                <a:sym typeface="Questrial"/>
              </a:rPr>
              <a:t>recursion</a:t>
            </a:r>
            <a:r>
              <a:rPr b="0" i="0" lang="en-GB" sz="1500" u="none" cap="none" strike="noStrike">
                <a:solidFill>
                  <a:schemeClr val="lt1"/>
                </a:solidFill>
                <a:latin typeface="Questrial"/>
                <a:ea typeface="Questrial"/>
                <a:cs typeface="Questrial"/>
                <a:sym typeface="Questrial"/>
              </a:rPr>
              <a:t>)</a:t>
            </a:r>
            <a:endParaRPr b="0" i="0" sz="1500" u="none" cap="none" strike="noStrike">
              <a:solidFill>
                <a:schemeClr val="lt1"/>
              </a:solidFill>
              <a:latin typeface="Questrial"/>
              <a:ea typeface="Questrial"/>
              <a:cs typeface="Questrial"/>
              <a:sym typeface="Questrial"/>
            </a:endParaRPr>
          </a:p>
        </p:txBody>
      </p:sp>
      <p:sp>
        <p:nvSpPr>
          <p:cNvPr id="209" name="Google Shape;209;p22"/>
          <p:cNvSpPr txBox="1"/>
          <p:nvPr>
            <p:ph idx="12" type="sldNum"/>
          </p:nvPr>
        </p:nvSpPr>
        <p:spPr>
          <a:xfrm>
            <a:off x="8472458" y="4663217"/>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sz="1000">
                <a:latin typeface="Lato"/>
                <a:ea typeface="Lato"/>
                <a:cs typeface="Lato"/>
                <a:sym typeface="Lato"/>
              </a:rPr>
              <a:t>‹#›</a:t>
            </a:fld>
            <a:endParaRPr sz="1000">
              <a:latin typeface="Lato"/>
              <a:ea typeface="Lato"/>
              <a:cs typeface="Lato"/>
              <a:sym typeface="Lato"/>
            </a:endParaRPr>
          </a:p>
        </p:txBody>
      </p:sp>
      <p:sp>
        <p:nvSpPr>
          <p:cNvPr id="210" name="Google Shape;210;p22"/>
          <p:cNvSpPr/>
          <p:nvPr/>
        </p:nvSpPr>
        <p:spPr>
          <a:xfrm>
            <a:off x="856050" y="2732576"/>
            <a:ext cx="7601100" cy="2119800"/>
          </a:xfrm>
          <a:prstGeom prst="rect">
            <a:avLst/>
          </a:prstGeom>
          <a:solidFill>
            <a:srgbClr val="BFD8EA">
              <a:alpha val="14901"/>
            </a:srgbClr>
          </a:solidFill>
          <a:ln cap="flat" cmpd="sng" w="12700">
            <a:solidFill>
              <a:srgbClr val="A0C5E0"/>
            </a:solidFill>
            <a:prstDash val="solid"/>
            <a:round/>
            <a:headEnd len="sm" w="sm" type="none"/>
            <a:tailEnd len="sm" w="sm" type="none"/>
          </a:ln>
        </p:spPr>
        <p:txBody>
          <a:bodyPr anchorCtr="0" anchor="t" bIns="54000" lIns="91425" spcFirstLastPara="1" rIns="91425" wrap="square" tIns="54000">
            <a:noAutofit/>
          </a:bodyPr>
          <a:lstStyle/>
          <a:p>
            <a:pPr indent="0" lvl="0" marL="0" marR="0" rtl="0" algn="l">
              <a:spcBef>
                <a:spcPts val="0"/>
              </a:spcBef>
              <a:spcAft>
                <a:spcPts val="0"/>
              </a:spcAft>
              <a:buNone/>
            </a:pPr>
            <a:r>
              <a:rPr b="1" lang="en-GB" sz="1600">
                <a:solidFill>
                  <a:srgbClr val="FBEEC9"/>
                </a:solidFill>
                <a:latin typeface="Consolas"/>
                <a:ea typeface="Consolas"/>
                <a:cs typeface="Consolas"/>
                <a:sym typeface="Consolas"/>
              </a:rPr>
              <a:t>function print()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console.log('printed');</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a:t>
            </a:r>
            <a:endParaRPr/>
          </a:p>
          <a:p>
            <a:pPr indent="0" lvl="0" marL="0" marR="0" rtl="0" algn="l">
              <a:spcBef>
                <a:spcPts val="0"/>
              </a:spcBef>
              <a:spcAft>
                <a:spcPts val="0"/>
              </a:spcAft>
              <a:buNone/>
            </a:pPr>
            <a:r>
              <a:t/>
            </a:r>
            <a:endParaRPr b="1" sz="1600">
              <a:solidFill>
                <a:srgbClr val="FBEEC9"/>
              </a:solidFill>
              <a:latin typeface="Consolas"/>
              <a:ea typeface="Consolas"/>
              <a:cs typeface="Consolas"/>
              <a:sym typeface="Consolas"/>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function anotherPrint() {</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print();</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   anotherPrint(); // recursion</a:t>
            </a:r>
            <a:endParaRPr/>
          </a:p>
          <a:p>
            <a:pPr indent="0" lvl="0" marL="0" marR="0" rtl="0" algn="l">
              <a:spcBef>
                <a:spcPts val="0"/>
              </a:spcBef>
              <a:spcAft>
                <a:spcPts val="0"/>
              </a:spcAft>
              <a:buNone/>
            </a:pPr>
            <a:r>
              <a:rPr b="1" lang="en-GB" sz="1600">
                <a:solidFill>
                  <a:srgbClr val="FBEEC9"/>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