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2"/>
  </p:notesMasterIdLst>
  <p:sldIdLst>
    <p:sldId id="338" r:id="rId2"/>
    <p:sldId id="335" r:id="rId3"/>
    <p:sldId id="450" r:id="rId4"/>
    <p:sldId id="466" r:id="rId5"/>
    <p:sldId id="467" r:id="rId6"/>
    <p:sldId id="468" r:id="rId7"/>
    <p:sldId id="469" r:id="rId8"/>
    <p:sldId id="470" r:id="rId9"/>
    <p:sldId id="471" r:id="rId10"/>
    <p:sldId id="472" r:id="rId11"/>
    <p:sldId id="473" r:id="rId12"/>
    <p:sldId id="474"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65" r:id="rId27"/>
    <p:sldId id="489" r:id="rId28"/>
    <p:sldId id="490" r:id="rId29"/>
    <p:sldId id="491" r:id="rId30"/>
    <p:sldId id="492" r:id="rId31"/>
    <p:sldId id="493" r:id="rId32"/>
    <p:sldId id="494" r:id="rId33"/>
    <p:sldId id="495" r:id="rId34"/>
    <p:sldId id="496" r:id="rId35"/>
    <p:sldId id="497" r:id="rId36"/>
    <p:sldId id="498" r:id="rId37"/>
    <p:sldId id="464"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463" r:id="rId51"/>
    <p:sldId id="511" r:id="rId52"/>
    <p:sldId id="512" r:id="rId53"/>
    <p:sldId id="513" r:id="rId54"/>
    <p:sldId id="514" r:id="rId55"/>
    <p:sldId id="515" r:id="rId56"/>
    <p:sldId id="516" r:id="rId57"/>
    <p:sldId id="517" r:id="rId58"/>
    <p:sldId id="518" r:id="rId59"/>
    <p:sldId id="462" r:id="rId60"/>
    <p:sldId id="519" r:id="rId61"/>
    <p:sldId id="461" r:id="rId62"/>
    <p:sldId id="520" r:id="rId63"/>
    <p:sldId id="459" r:id="rId64"/>
    <p:sldId id="521" r:id="rId65"/>
    <p:sldId id="460" r:id="rId66"/>
    <p:sldId id="522" r:id="rId67"/>
    <p:sldId id="458" r:id="rId68"/>
    <p:sldId id="457" r:id="rId69"/>
    <p:sldId id="475" r:id="rId70"/>
    <p:sldId id="456" r:id="rId71"/>
  </p:sldIdLst>
  <p:sldSz cx="12192000" cy="6858000"/>
  <p:notesSz cx="6858000" cy="9144000"/>
  <p:embeddedFontLst>
    <p:embeddedFont>
      <p:font typeface="Calibri" panose="020F0502020204030204" pitchFamily="34" charset="0"/>
      <p:regular r:id="rId73"/>
      <p:bold r:id="rId74"/>
      <p:italic r:id="rId75"/>
      <p:boldItalic r:id="rId76"/>
    </p:embeddedFont>
    <p:embeddedFont>
      <p:font typeface="Corbel" panose="020B0503020204020204" pitchFamily="34" charset="0"/>
      <p:regular r:id="rId77"/>
      <p:bold r:id="rId78"/>
      <p:italic r:id="rId79"/>
      <p:boldItalic r:id="rId80"/>
    </p:embeddedFont>
    <p:embeddedFont>
      <p:font typeface="Lato" panose="020B0604020202020204" charset="0"/>
      <p:regular r:id="rId81"/>
      <p:bold r:id="rId82"/>
      <p:italic r:id="rId83"/>
      <p:boldItalic r:id="rId84"/>
    </p:embeddedFont>
    <p:embeddedFont>
      <p:font typeface="Montserrat" panose="020B0604020202020204" charset="-52"/>
      <p:regular r:id="rId85"/>
      <p:bold r:id="rId86"/>
      <p:italic r:id="rId87"/>
      <p:boldItalic r:id="rId88"/>
    </p:embeddedFont>
    <p:embeddedFont>
      <p:font typeface="Wingdings 2" panose="05020102010507070707" pitchFamily="18" charset="2"/>
      <p:regular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and Table of Contents" id="{7722B103-20C1-4AB7-8C42-B6F3F26CF256}">
          <p14:sldIdLst>
            <p14:sldId id="338"/>
            <p14:sldId id="335"/>
          </p14:sldIdLst>
        </p14:section>
        <p14:section name="Content" id="{54F51BD7-9AD2-4B8E-8AA5-A47EB3FBBA1A}">
          <p14:sldIdLst>
            <p14:sldId id="450"/>
            <p14:sldId id="466"/>
            <p14:sldId id="467"/>
            <p14:sldId id="468"/>
            <p14:sldId id="469"/>
            <p14:sldId id="470"/>
            <p14:sldId id="471"/>
            <p14:sldId id="472"/>
            <p14:sldId id="473"/>
            <p14:sldId id="474"/>
            <p14:sldId id="476"/>
            <p14:sldId id="477"/>
            <p14:sldId id="478"/>
            <p14:sldId id="479"/>
            <p14:sldId id="480"/>
            <p14:sldId id="481"/>
            <p14:sldId id="482"/>
            <p14:sldId id="483"/>
            <p14:sldId id="484"/>
            <p14:sldId id="485"/>
            <p14:sldId id="486"/>
            <p14:sldId id="487"/>
            <p14:sldId id="488"/>
            <p14:sldId id="465"/>
            <p14:sldId id="489"/>
            <p14:sldId id="490"/>
            <p14:sldId id="491"/>
            <p14:sldId id="492"/>
            <p14:sldId id="493"/>
            <p14:sldId id="494"/>
            <p14:sldId id="495"/>
            <p14:sldId id="496"/>
            <p14:sldId id="497"/>
            <p14:sldId id="498"/>
            <p14:sldId id="464"/>
            <p14:sldId id="499"/>
            <p14:sldId id="500"/>
            <p14:sldId id="501"/>
            <p14:sldId id="502"/>
            <p14:sldId id="503"/>
            <p14:sldId id="504"/>
            <p14:sldId id="505"/>
            <p14:sldId id="506"/>
            <p14:sldId id="507"/>
            <p14:sldId id="508"/>
            <p14:sldId id="509"/>
            <p14:sldId id="510"/>
            <p14:sldId id="463"/>
            <p14:sldId id="511"/>
            <p14:sldId id="512"/>
            <p14:sldId id="513"/>
            <p14:sldId id="514"/>
            <p14:sldId id="515"/>
            <p14:sldId id="516"/>
            <p14:sldId id="517"/>
            <p14:sldId id="518"/>
            <p14:sldId id="462"/>
            <p14:sldId id="519"/>
            <p14:sldId id="461"/>
            <p14:sldId id="520"/>
            <p14:sldId id="459"/>
            <p14:sldId id="521"/>
            <p14:sldId id="460"/>
            <p14:sldId id="522"/>
            <p14:sldId id="458"/>
            <p14:sldId id="457"/>
            <p14:sldId id="475"/>
          </p14:sldIdLst>
        </p14:section>
        <p14:section name="Homework" id="{8FF2DE43-510E-467D-A0FD-3112C602D486}">
          <p14:sldIdLst>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3579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67</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7274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3</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198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26</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4530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37</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3452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50</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153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59</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0772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61</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7718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63</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252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65</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3359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609600" y="1524000"/>
            <a:ext cx="109728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609600" y="3240880"/>
            <a:ext cx="109728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3556000" y="4114800"/>
            <a:ext cx="83312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592667" y="4572000"/>
            <a:ext cx="4470400" cy="741701"/>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609600" y="5833646"/>
            <a:ext cx="4470400" cy="564730"/>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609600" y="6138447"/>
            <a:ext cx="4470400" cy="529335"/>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609600" y="5029201"/>
            <a:ext cx="4470400" cy="65321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609600" y="5405735"/>
            <a:ext cx="4470400" cy="600124"/>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5689600" y="4572000"/>
            <a:ext cx="58928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3556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teacher.com/ioc/ioc-contain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tutorialsteacher.com/core/net-core-command-line-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tutorialsteacher.com/core/aspnet-core-middlewar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s://www.tutorialsteacher.com/core/aspnet-core-environment-variabl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https://www.tutorialsteacher.com/core/aspnet-core-exception-handl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s://www.tutorialsteacher.com/core/aspnet-core-static-fil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hyperlink" Target="https://www.tutorialsteacher.com/core/fundamentals-of-logging-in-dotnet-cor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utorialsteacher.com/ioc" TargetMode="External"/><Relationship Id="rId2" Type="http://schemas.openxmlformats.org/officeDocument/2006/relationships/hyperlink" Target="https://www.tutorialsteacher.com/core"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tutorials/first-mvc-app/start-mvc" TargetMode="External"/><Relationship Id="rId4" Type="http://schemas.openxmlformats.org/officeDocument/2006/relationships/hyperlink" Target="https://www.tutorialspoint.com/asp.net_core/index.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043" y="1562912"/>
            <a:ext cx="7879403" cy="3138790"/>
          </a:xfrm>
        </p:spPr>
        <p:txBody>
          <a:bodyPr/>
          <a:lstStyle/>
          <a:p>
            <a:r>
              <a:rPr lang="en-US" dirty="0"/>
              <a:t>Dependency Injection, Inversion Of Control, Services</a:t>
            </a:r>
          </a:p>
        </p:txBody>
      </p:sp>
    </p:spTree>
    <p:extLst>
      <p:ext uri="{BB962C8B-B14F-4D97-AF65-F5344CB8AC3E}">
        <p14:creationId xmlns:p14="http://schemas.microsoft.com/office/powerpoint/2010/main" val="147179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D772-3B26-4255-A1D7-52A520DC7E2C}"/>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95DE65B5-1B43-4836-994D-F0B20B1A213B}"/>
              </a:ext>
            </a:extLst>
          </p:cNvPr>
          <p:cNvSpPr>
            <a:spLocks noGrp="1"/>
          </p:cNvSpPr>
          <p:nvPr>
            <p:ph type="body" idx="1"/>
          </p:nvPr>
        </p:nvSpPr>
        <p:spPr>
          <a:xfrm>
            <a:off x="1730000" y="1297021"/>
            <a:ext cx="9385200" cy="2594043"/>
          </a:xfrm>
        </p:spPr>
        <p:txBody>
          <a:bodyPr/>
          <a:lstStyle/>
          <a:p>
            <a:r>
              <a:rPr lang="en-US" dirty="0"/>
              <a:t>The IoC container is a framework used to manage automatic dependency injection throughout the application, so that we as programmers do not need to put more time and effort into it. </a:t>
            </a:r>
          </a:p>
          <a:p>
            <a:r>
              <a:rPr lang="en-US" dirty="0"/>
              <a:t>There are various IoC Containers for .NET, such as Unity, </a:t>
            </a:r>
            <a:r>
              <a:rPr lang="en-US" dirty="0" err="1"/>
              <a:t>Ninject</a:t>
            </a:r>
            <a:r>
              <a:rPr lang="en-US" dirty="0"/>
              <a:t>, </a:t>
            </a:r>
            <a:r>
              <a:rPr lang="en-US" dirty="0" err="1"/>
              <a:t>StructureMap</a:t>
            </a:r>
            <a:r>
              <a:rPr lang="en-US" dirty="0"/>
              <a:t>, </a:t>
            </a:r>
            <a:r>
              <a:rPr lang="en-US" dirty="0" err="1"/>
              <a:t>Autofac</a:t>
            </a:r>
            <a:r>
              <a:rPr lang="en-US" dirty="0"/>
              <a:t>, etc. </a:t>
            </a:r>
          </a:p>
          <a:p>
            <a:r>
              <a:rPr lang="en-US" dirty="0"/>
              <a:t>We cannot achieve loosely coupled classes by using IoC alone. Along with IoC, we also need to use DIP, DI and IoC container. The following figure illustrates how we are going to achieve loosely coupled design step by step.</a:t>
            </a:r>
            <a:endParaRPr lang="bg-BG" dirty="0"/>
          </a:p>
        </p:txBody>
      </p:sp>
      <p:pic>
        <p:nvPicPr>
          <p:cNvPr id="3074" name="Picture 2">
            <a:extLst>
              <a:ext uri="{FF2B5EF4-FFF2-40B4-BE49-F238E27FC236}">
                <a16:creationId xmlns:a16="http://schemas.microsoft.com/office/drawing/2014/main" id="{8FE25FBD-D595-44CA-B9D0-544D30763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84" y="4039208"/>
            <a:ext cx="6286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3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71C8-16DC-4C2C-B009-CF426F3310E4}"/>
              </a:ext>
            </a:extLst>
          </p:cNvPr>
          <p:cNvSpPr>
            <a:spLocks noGrp="1"/>
          </p:cNvSpPr>
          <p:nvPr>
            <p:ph type="title"/>
          </p:nvPr>
        </p:nvSpPr>
        <p:spPr/>
        <p:txBody>
          <a:bodyPr/>
          <a:lstStyle/>
          <a:p>
            <a:r>
              <a:rPr lang="en-US" dirty="0"/>
              <a:t>Inversion of Control</a:t>
            </a:r>
            <a:endParaRPr lang="bg-BG" dirty="0"/>
          </a:p>
        </p:txBody>
      </p:sp>
      <p:sp>
        <p:nvSpPr>
          <p:cNvPr id="3" name="Text Placeholder 2">
            <a:extLst>
              <a:ext uri="{FF2B5EF4-FFF2-40B4-BE49-F238E27FC236}">
                <a16:creationId xmlns:a16="http://schemas.microsoft.com/office/drawing/2014/main" id="{DF83FA51-DB3D-4898-9C24-47261A7E0CA5}"/>
              </a:ext>
            </a:extLst>
          </p:cNvPr>
          <p:cNvSpPr>
            <a:spLocks noGrp="1"/>
          </p:cNvSpPr>
          <p:nvPr>
            <p:ph type="body" idx="1"/>
          </p:nvPr>
        </p:nvSpPr>
        <p:spPr>
          <a:xfrm>
            <a:off x="1729999" y="1666672"/>
            <a:ext cx="9975617" cy="4305095"/>
          </a:xfrm>
        </p:spPr>
        <p:txBody>
          <a:bodyPr/>
          <a:lstStyle/>
          <a:p>
            <a:r>
              <a:rPr lang="en-US" dirty="0"/>
              <a:t>Inversion of Control (IoC) is a design principle (although, some people refer to it as a pattern). As the name suggests, it is used to invert different kinds of controls in object-oriented design to achieve loose coupling. Here, controls refer to any additional responsibilities a class has, other than its main responsibility. This include control over the flow of an application, and control over the flow of an object creation or dependent object creation and binding.</a:t>
            </a:r>
          </a:p>
          <a:p>
            <a:endParaRPr lang="en-US" dirty="0"/>
          </a:p>
          <a:p>
            <a:r>
              <a:rPr lang="en-US" dirty="0"/>
              <a:t>IoC is all about inverting the control. To explain this in layman's terms, suppose you drive a car to your work place. This means you control the car. The IoC principle suggests to invert the control, meaning that instead of driving the car yourself, you hire a cab, where another person will drive the car. Thus, this is called inversion of the control - from you to the cab driver. You don't have to drive a car yourself and you can let the driver do the driving so that you can focus on your main work.</a:t>
            </a:r>
          </a:p>
          <a:p>
            <a:endParaRPr lang="en-US" dirty="0"/>
          </a:p>
          <a:p>
            <a:r>
              <a:rPr lang="en-US" dirty="0"/>
              <a:t>The IoC principle helps in designing loosely coupled classes which make them testable, maintainable and extensible.</a:t>
            </a:r>
            <a:endParaRPr lang="bg-BG" dirty="0"/>
          </a:p>
        </p:txBody>
      </p:sp>
    </p:spTree>
    <p:extLst>
      <p:ext uri="{BB962C8B-B14F-4D97-AF65-F5344CB8AC3E}">
        <p14:creationId xmlns:p14="http://schemas.microsoft.com/office/powerpoint/2010/main" val="104385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76D4-93BA-48DE-973D-8209B280B322}"/>
              </a:ext>
            </a:extLst>
          </p:cNvPr>
          <p:cNvSpPr>
            <a:spLocks noGrp="1"/>
          </p:cNvSpPr>
          <p:nvPr>
            <p:ph type="title"/>
          </p:nvPr>
        </p:nvSpPr>
        <p:spPr/>
        <p:txBody>
          <a:bodyPr/>
          <a:lstStyle/>
          <a:p>
            <a:r>
              <a:rPr lang="en-US" dirty="0"/>
              <a:t>Control Over the Flow of a Program</a:t>
            </a:r>
            <a:endParaRPr lang="bg-BG" dirty="0"/>
          </a:p>
        </p:txBody>
      </p:sp>
      <p:sp>
        <p:nvSpPr>
          <p:cNvPr id="3" name="Text Placeholder 2">
            <a:extLst>
              <a:ext uri="{FF2B5EF4-FFF2-40B4-BE49-F238E27FC236}">
                <a16:creationId xmlns:a16="http://schemas.microsoft.com/office/drawing/2014/main" id="{49E51F20-4982-4D14-9905-434B7EC832BE}"/>
              </a:ext>
            </a:extLst>
          </p:cNvPr>
          <p:cNvSpPr>
            <a:spLocks noGrp="1"/>
          </p:cNvSpPr>
          <p:nvPr>
            <p:ph type="body" idx="1"/>
          </p:nvPr>
        </p:nvSpPr>
        <p:spPr>
          <a:xfrm>
            <a:off x="1730000" y="2090067"/>
            <a:ext cx="5747328" cy="3881700"/>
          </a:xfrm>
        </p:spPr>
        <p:txBody>
          <a:bodyPr/>
          <a:lstStyle/>
          <a:p>
            <a:r>
              <a:rPr lang="en-US" dirty="0"/>
              <a:t>In a typical console application in C#, execution starts from the Main() function. The Main() function controls the flow of a program or, in other words, the sequence of user interaction. Consider the following simple console program.</a:t>
            </a:r>
          </a:p>
          <a:p>
            <a:endParaRPr lang="en-US" dirty="0"/>
          </a:p>
          <a:p>
            <a:r>
              <a:rPr lang="en-US" dirty="0"/>
              <a:t>In the example, the Main() function of the program class controls the flow of a program. It takes the user's input for the first name and last name. It saves the data, and continues or exits the console, depending upon the user's input. So here, the flow is controlled through the Main() function.</a:t>
            </a:r>
            <a:endParaRPr lang="bg-BG" dirty="0"/>
          </a:p>
        </p:txBody>
      </p:sp>
      <p:pic>
        <p:nvPicPr>
          <p:cNvPr id="5" name="Picture 4">
            <a:extLst>
              <a:ext uri="{FF2B5EF4-FFF2-40B4-BE49-F238E27FC236}">
                <a16:creationId xmlns:a16="http://schemas.microsoft.com/office/drawing/2014/main" id="{32CF429A-7016-4AD1-ACE4-E75E20B9D117}"/>
              </a:ext>
            </a:extLst>
          </p:cNvPr>
          <p:cNvPicPr>
            <a:picLocks noChangeAspect="1"/>
          </p:cNvPicPr>
          <p:nvPr/>
        </p:nvPicPr>
        <p:blipFill>
          <a:blip r:embed="rId2"/>
          <a:stretch>
            <a:fillRect/>
          </a:stretch>
        </p:blipFill>
        <p:spPr>
          <a:xfrm>
            <a:off x="7710790" y="1191464"/>
            <a:ext cx="3813243" cy="5575745"/>
          </a:xfrm>
          <a:prstGeom prst="rect">
            <a:avLst/>
          </a:prstGeom>
        </p:spPr>
      </p:pic>
    </p:spTree>
    <p:extLst>
      <p:ext uri="{BB962C8B-B14F-4D97-AF65-F5344CB8AC3E}">
        <p14:creationId xmlns:p14="http://schemas.microsoft.com/office/powerpoint/2010/main" val="412238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6E25-4331-4CBE-89BB-A63306681458}"/>
              </a:ext>
            </a:extLst>
          </p:cNvPr>
          <p:cNvSpPr>
            <a:spLocks noGrp="1"/>
          </p:cNvSpPr>
          <p:nvPr>
            <p:ph type="title"/>
          </p:nvPr>
        </p:nvSpPr>
        <p:spPr/>
        <p:txBody>
          <a:bodyPr/>
          <a:lstStyle/>
          <a:p>
            <a:r>
              <a:rPr lang="en-US" dirty="0"/>
              <a:t>Control Over the Flow of a Program</a:t>
            </a:r>
            <a:endParaRPr lang="bg-BG" dirty="0"/>
          </a:p>
        </p:txBody>
      </p:sp>
      <p:sp>
        <p:nvSpPr>
          <p:cNvPr id="3" name="Text Placeholder 2">
            <a:extLst>
              <a:ext uri="{FF2B5EF4-FFF2-40B4-BE49-F238E27FC236}">
                <a16:creationId xmlns:a16="http://schemas.microsoft.com/office/drawing/2014/main" id="{81971011-A581-46AF-BA65-F5673705D06E}"/>
              </a:ext>
            </a:extLst>
          </p:cNvPr>
          <p:cNvSpPr>
            <a:spLocks noGrp="1"/>
          </p:cNvSpPr>
          <p:nvPr>
            <p:ph type="body" idx="1"/>
          </p:nvPr>
        </p:nvSpPr>
        <p:spPr>
          <a:xfrm>
            <a:off x="1730000" y="2090067"/>
            <a:ext cx="5909455" cy="3881700"/>
          </a:xfrm>
        </p:spPr>
        <p:txBody>
          <a:bodyPr/>
          <a:lstStyle/>
          <a:p>
            <a:r>
              <a:rPr lang="en-US" dirty="0"/>
              <a:t>IoC can be applied to the above program by creating a GUI-based application such as the following windows-based application, wherein the framework will handle the flow of a program by using events.</a:t>
            </a:r>
          </a:p>
          <a:p>
            <a:endParaRPr lang="en-US" dirty="0"/>
          </a:p>
          <a:p>
            <a:r>
              <a:rPr lang="en-US" dirty="0"/>
              <a:t>This is a simple example of implementing IoC in the flow of a program.</a:t>
            </a:r>
            <a:endParaRPr lang="bg-BG" dirty="0"/>
          </a:p>
        </p:txBody>
      </p:sp>
      <p:pic>
        <p:nvPicPr>
          <p:cNvPr id="5122" name="Picture 2" descr="win form">
            <a:extLst>
              <a:ext uri="{FF2B5EF4-FFF2-40B4-BE49-F238E27FC236}">
                <a16:creationId xmlns:a16="http://schemas.microsoft.com/office/drawing/2014/main" id="{8366B4E0-64D8-4129-B2F9-F08C8C4F8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633" y="2226254"/>
            <a:ext cx="3213471" cy="1904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3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CD4E-82EC-4411-85BA-92B28552C214}"/>
              </a:ext>
            </a:extLst>
          </p:cNvPr>
          <p:cNvSpPr>
            <a:spLocks noGrp="1"/>
          </p:cNvSpPr>
          <p:nvPr>
            <p:ph type="title"/>
          </p:nvPr>
        </p:nvSpPr>
        <p:spPr>
          <a:xfrm>
            <a:off x="1729999" y="525000"/>
            <a:ext cx="10001557" cy="1218900"/>
          </a:xfrm>
        </p:spPr>
        <p:txBody>
          <a:bodyPr/>
          <a:lstStyle/>
          <a:p>
            <a:r>
              <a:rPr lang="en-US" dirty="0"/>
              <a:t>Control Over the Dependent Object Creation</a:t>
            </a:r>
            <a:endParaRPr lang="bg-BG" dirty="0"/>
          </a:p>
        </p:txBody>
      </p:sp>
      <p:sp>
        <p:nvSpPr>
          <p:cNvPr id="3" name="Text Placeholder 2">
            <a:extLst>
              <a:ext uri="{FF2B5EF4-FFF2-40B4-BE49-F238E27FC236}">
                <a16:creationId xmlns:a16="http://schemas.microsoft.com/office/drawing/2014/main" id="{51F6A054-8018-439F-8FAD-9F2285E9CA09}"/>
              </a:ext>
            </a:extLst>
          </p:cNvPr>
          <p:cNvSpPr>
            <a:spLocks noGrp="1"/>
          </p:cNvSpPr>
          <p:nvPr>
            <p:ph type="body" idx="1"/>
          </p:nvPr>
        </p:nvSpPr>
        <p:spPr>
          <a:xfrm>
            <a:off x="1730000" y="1743900"/>
            <a:ext cx="7284298" cy="4589100"/>
          </a:xfrm>
        </p:spPr>
        <p:txBody>
          <a:bodyPr/>
          <a:lstStyle/>
          <a:p>
            <a:r>
              <a:rPr lang="en-US" dirty="0"/>
              <a:t>IoC can also be applied when we create objects of a dependent class. First of all, let's understand what we mean by dependency here.</a:t>
            </a:r>
          </a:p>
          <a:p>
            <a:endParaRPr lang="en-US" dirty="0"/>
          </a:p>
          <a:p>
            <a:r>
              <a:rPr lang="en-US" dirty="0"/>
              <a:t>Consider the following example.</a:t>
            </a:r>
          </a:p>
          <a:p>
            <a:endParaRPr lang="en-US" dirty="0"/>
          </a:p>
          <a:p>
            <a:r>
              <a:rPr lang="en-US" dirty="0"/>
              <a:t>In the above example, class A calls </a:t>
            </a:r>
            <a:r>
              <a:rPr lang="en-US" dirty="0" err="1"/>
              <a:t>b.SomeMethod</a:t>
            </a:r>
            <a:r>
              <a:rPr lang="en-US" dirty="0"/>
              <a:t>() to complete its task1. Class A cannot complete its task without class B and so you can say that "Class A is dependent on class B" or "class B is a dependency of class A".</a:t>
            </a:r>
          </a:p>
          <a:p>
            <a:endParaRPr lang="en-US" dirty="0"/>
          </a:p>
          <a:p>
            <a:r>
              <a:rPr lang="en-US" dirty="0"/>
              <a:t>In the object-oriented design approach, classes need to interact with each other in order to complete one or more functionalities of an application, such as in the above example - classes A and B. Class A creates and manages the life time of an object of class B. Essentially, it controls the creation and life time of objects of the dependency class.</a:t>
            </a:r>
            <a:endParaRPr lang="bg-BG" dirty="0"/>
          </a:p>
        </p:txBody>
      </p:sp>
      <p:pic>
        <p:nvPicPr>
          <p:cNvPr id="5" name="Picture 4">
            <a:extLst>
              <a:ext uri="{FF2B5EF4-FFF2-40B4-BE49-F238E27FC236}">
                <a16:creationId xmlns:a16="http://schemas.microsoft.com/office/drawing/2014/main" id="{C7741FA8-7F88-47C4-8D3E-5287E393FC25}"/>
              </a:ext>
            </a:extLst>
          </p:cNvPr>
          <p:cNvPicPr>
            <a:picLocks noChangeAspect="1"/>
          </p:cNvPicPr>
          <p:nvPr/>
        </p:nvPicPr>
        <p:blipFill>
          <a:blip r:embed="rId2"/>
          <a:stretch>
            <a:fillRect/>
          </a:stretch>
        </p:blipFill>
        <p:spPr>
          <a:xfrm>
            <a:off x="9271810" y="1724327"/>
            <a:ext cx="2637378" cy="4247440"/>
          </a:xfrm>
          <a:prstGeom prst="rect">
            <a:avLst/>
          </a:prstGeom>
        </p:spPr>
      </p:pic>
    </p:spTree>
    <p:extLst>
      <p:ext uri="{BB962C8B-B14F-4D97-AF65-F5344CB8AC3E}">
        <p14:creationId xmlns:p14="http://schemas.microsoft.com/office/powerpoint/2010/main" val="392844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DE07-B0D6-447A-A491-0BD53833C4AA}"/>
              </a:ext>
            </a:extLst>
          </p:cNvPr>
          <p:cNvSpPr>
            <a:spLocks noGrp="1"/>
          </p:cNvSpPr>
          <p:nvPr>
            <p:ph type="title"/>
          </p:nvPr>
        </p:nvSpPr>
        <p:spPr>
          <a:xfrm>
            <a:off x="1729999" y="525000"/>
            <a:ext cx="10066409" cy="1218900"/>
          </a:xfrm>
        </p:spPr>
        <p:txBody>
          <a:bodyPr/>
          <a:lstStyle/>
          <a:p>
            <a:r>
              <a:rPr lang="en-US" dirty="0"/>
              <a:t>Control Over the Dependent Object Creation</a:t>
            </a:r>
            <a:endParaRPr lang="bg-BG" dirty="0"/>
          </a:p>
        </p:txBody>
      </p:sp>
      <p:sp>
        <p:nvSpPr>
          <p:cNvPr id="3" name="Text Placeholder 2">
            <a:extLst>
              <a:ext uri="{FF2B5EF4-FFF2-40B4-BE49-F238E27FC236}">
                <a16:creationId xmlns:a16="http://schemas.microsoft.com/office/drawing/2014/main" id="{83C0AF47-E974-45E9-869C-0E302DD31DEE}"/>
              </a:ext>
            </a:extLst>
          </p:cNvPr>
          <p:cNvSpPr>
            <a:spLocks noGrp="1"/>
          </p:cNvSpPr>
          <p:nvPr>
            <p:ph type="body" idx="1"/>
          </p:nvPr>
        </p:nvSpPr>
        <p:spPr>
          <a:xfrm>
            <a:off x="1730000" y="2090067"/>
            <a:ext cx="7122170" cy="3881700"/>
          </a:xfrm>
        </p:spPr>
        <p:txBody>
          <a:bodyPr/>
          <a:lstStyle/>
          <a:p>
            <a:r>
              <a:rPr lang="en-US" dirty="0"/>
              <a:t>The IoC principle suggests to invert the control. This means to delegate the control to another class. In other words, invert the dependency creation control from class A to another class.</a:t>
            </a:r>
          </a:p>
          <a:p>
            <a:endParaRPr lang="en-US" dirty="0"/>
          </a:p>
          <a:p>
            <a:r>
              <a:rPr lang="en-US" dirty="0"/>
              <a:t>As you can see above, class A uses Factory class to get an object of class B. </a:t>
            </a:r>
          </a:p>
          <a:p>
            <a:endParaRPr lang="en-US" dirty="0"/>
          </a:p>
          <a:p>
            <a:r>
              <a:rPr lang="en-US" dirty="0"/>
              <a:t>Thus, we have inverted the dependent object creation from class A to Factory. </a:t>
            </a:r>
          </a:p>
          <a:p>
            <a:endParaRPr lang="en-US" dirty="0"/>
          </a:p>
          <a:p>
            <a:r>
              <a:rPr lang="en-US" dirty="0"/>
              <a:t>Class A no longer creates an object of class B, instead it uses the factory class to get the object of class B.</a:t>
            </a:r>
            <a:endParaRPr lang="bg-BG" dirty="0"/>
          </a:p>
        </p:txBody>
      </p:sp>
      <p:pic>
        <p:nvPicPr>
          <p:cNvPr id="5" name="Picture 4">
            <a:extLst>
              <a:ext uri="{FF2B5EF4-FFF2-40B4-BE49-F238E27FC236}">
                <a16:creationId xmlns:a16="http://schemas.microsoft.com/office/drawing/2014/main" id="{612E7656-61EE-46D6-944C-1F8C4C1F6712}"/>
              </a:ext>
            </a:extLst>
          </p:cNvPr>
          <p:cNvPicPr>
            <a:picLocks noChangeAspect="1"/>
          </p:cNvPicPr>
          <p:nvPr/>
        </p:nvPicPr>
        <p:blipFill>
          <a:blip r:embed="rId2"/>
          <a:stretch>
            <a:fillRect/>
          </a:stretch>
        </p:blipFill>
        <p:spPr>
          <a:xfrm>
            <a:off x="8934960" y="1895531"/>
            <a:ext cx="3054079" cy="4763553"/>
          </a:xfrm>
          <a:prstGeom prst="rect">
            <a:avLst/>
          </a:prstGeom>
        </p:spPr>
      </p:pic>
    </p:spTree>
    <p:extLst>
      <p:ext uri="{BB962C8B-B14F-4D97-AF65-F5344CB8AC3E}">
        <p14:creationId xmlns:p14="http://schemas.microsoft.com/office/powerpoint/2010/main" val="41106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DD1E-36EF-4939-9EC1-B07E345AC393}"/>
              </a:ext>
            </a:extLst>
          </p:cNvPr>
          <p:cNvSpPr>
            <a:spLocks noGrp="1"/>
          </p:cNvSpPr>
          <p:nvPr>
            <p:ph type="title"/>
          </p:nvPr>
        </p:nvSpPr>
        <p:spPr/>
        <p:txBody>
          <a:bodyPr/>
          <a:lstStyle/>
          <a:p>
            <a:r>
              <a:rPr lang="en-US" dirty="0"/>
              <a:t>Loosely coupled way</a:t>
            </a:r>
            <a:endParaRPr lang="bg-BG" dirty="0"/>
          </a:p>
        </p:txBody>
      </p:sp>
      <p:sp>
        <p:nvSpPr>
          <p:cNvPr id="3" name="Text Placeholder 2">
            <a:extLst>
              <a:ext uri="{FF2B5EF4-FFF2-40B4-BE49-F238E27FC236}">
                <a16:creationId xmlns:a16="http://schemas.microsoft.com/office/drawing/2014/main" id="{175E49D4-5FB3-43BD-B51C-38209934B62C}"/>
              </a:ext>
            </a:extLst>
          </p:cNvPr>
          <p:cNvSpPr>
            <a:spLocks noGrp="1"/>
          </p:cNvSpPr>
          <p:nvPr>
            <p:ph type="body" idx="1"/>
          </p:nvPr>
        </p:nvSpPr>
        <p:spPr>
          <a:xfrm>
            <a:off x="1730000" y="1932562"/>
            <a:ext cx="9385200" cy="4273685"/>
          </a:xfrm>
        </p:spPr>
        <p:txBody>
          <a:bodyPr/>
          <a:lstStyle/>
          <a:p>
            <a:r>
              <a:rPr lang="en-US" dirty="0"/>
              <a:t>In an object-oriented design, classes should be designed in a loosely coupled way. Loosely coupled means changes in one class should not force other classes to change, so the whole application can become maintainable and extensible. Let's understand this by using typical n-tier architecture as depicted by the following figure:</a:t>
            </a:r>
          </a:p>
          <a:p>
            <a:endParaRPr lang="en-US" dirty="0"/>
          </a:p>
          <a:p>
            <a:endParaRPr lang="en-US" dirty="0"/>
          </a:p>
          <a:p>
            <a:endParaRPr lang="en-US" dirty="0"/>
          </a:p>
          <a:p>
            <a:endParaRPr lang="en-US" dirty="0"/>
          </a:p>
          <a:p>
            <a:r>
              <a:rPr lang="en-US" dirty="0"/>
              <a:t>In the typical n-tier architecture, the User Interface (UI) uses Service layer to retrieve or save data. The Service layer uses the </a:t>
            </a:r>
            <a:r>
              <a:rPr lang="en-US" dirty="0" err="1"/>
              <a:t>BusinessLogic</a:t>
            </a:r>
            <a:r>
              <a:rPr lang="en-US" dirty="0"/>
              <a:t> class to apply business rules on the data. The </a:t>
            </a:r>
            <a:r>
              <a:rPr lang="en-US" dirty="0" err="1"/>
              <a:t>BusinessLogic</a:t>
            </a:r>
            <a:r>
              <a:rPr lang="en-US" dirty="0"/>
              <a:t> class depends on the </a:t>
            </a:r>
            <a:r>
              <a:rPr lang="en-US" dirty="0" err="1"/>
              <a:t>DataAccess</a:t>
            </a:r>
            <a:r>
              <a:rPr lang="en-US" dirty="0"/>
              <a:t> class which retrieves or saves the data to the underlying database. This is simple n-tier architecture design. Let's focus on the </a:t>
            </a:r>
            <a:r>
              <a:rPr lang="en-US" dirty="0" err="1"/>
              <a:t>BusinessLogic</a:t>
            </a:r>
            <a:r>
              <a:rPr lang="en-US" dirty="0"/>
              <a:t> and </a:t>
            </a:r>
            <a:r>
              <a:rPr lang="en-US" dirty="0" err="1"/>
              <a:t>DataAccess</a:t>
            </a:r>
            <a:r>
              <a:rPr lang="en-US" dirty="0"/>
              <a:t> classes to understand IoC.</a:t>
            </a:r>
            <a:endParaRPr lang="bg-BG" dirty="0"/>
          </a:p>
        </p:txBody>
      </p:sp>
      <p:pic>
        <p:nvPicPr>
          <p:cNvPr id="6146" name="Picture 2">
            <a:extLst>
              <a:ext uri="{FF2B5EF4-FFF2-40B4-BE49-F238E27FC236}">
                <a16:creationId xmlns:a16="http://schemas.microsoft.com/office/drawing/2014/main" id="{B3FEA174-73A6-4752-9769-F3EE0E5B4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178" y="3429000"/>
            <a:ext cx="573405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BC6-45E7-4A20-B682-AA8B0608D9CF}"/>
              </a:ext>
            </a:extLst>
          </p:cNvPr>
          <p:cNvSpPr>
            <a:spLocks noGrp="1"/>
          </p:cNvSpPr>
          <p:nvPr>
            <p:ph type="title"/>
          </p:nvPr>
        </p:nvSpPr>
        <p:spPr/>
        <p:txBody>
          <a:bodyPr/>
          <a:lstStyle/>
          <a:p>
            <a:r>
              <a:rPr lang="en-US" dirty="0"/>
              <a:t>Tightly coupled classes </a:t>
            </a:r>
            <a:endParaRPr lang="bg-BG" dirty="0"/>
          </a:p>
        </p:txBody>
      </p:sp>
      <p:sp>
        <p:nvSpPr>
          <p:cNvPr id="3" name="Text Placeholder 2">
            <a:extLst>
              <a:ext uri="{FF2B5EF4-FFF2-40B4-BE49-F238E27FC236}">
                <a16:creationId xmlns:a16="http://schemas.microsoft.com/office/drawing/2014/main" id="{AA9095EC-1BA0-4360-B1D2-B8F48C1B97CD}"/>
              </a:ext>
            </a:extLst>
          </p:cNvPr>
          <p:cNvSpPr>
            <a:spLocks noGrp="1"/>
          </p:cNvSpPr>
          <p:nvPr>
            <p:ph type="body" idx="1"/>
          </p:nvPr>
        </p:nvSpPr>
        <p:spPr>
          <a:xfrm>
            <a:off x="1730000" y="2090067"/>
            <a:ext cx="5922426" cy="3881700"/>
          </a:xfrm>
        </p:spPr>
        <p:txBody>
          <a:bodyPr/>
          <a:lstStyle/>
          <a:p>
            <a:r>
              <a:rPr lang="en-US" dirty="0"/>
              <a:t>As you can see in the example, the </a:t>
            </a:r>
            <a:r>
              <a:rPr lang="en-US" dirty="0" err="1"/>
              <a:t>CustomerBusinessLogic</a:t>
            </a:r>
            <a:r>
              <a:rPr lang="en-US" dirty="0"/>
              <a:t> class depends on the </a:t>
            </a:r>
            <a:r>
              <a:rPr lang="en-US" dirty="0" err="1"/>
              <a:t>DataAccess</a:t>
            </a:r>
            <a:r>
              <a:rPr lang="en-US" dirty="0"/>
              <a:t> class. It creates an object of the </a:t>
            </a:r>
            <a:r>
              <a:rPr lang="en-US" dirty="0" err="1"/>
              <a:t>DataAccess</a:t>
            </a:r>
            <a:r>
              <a:rPr lang="en-US" dirty="0"/>
              <a:t> class to get the customer data.</a:t>
            </a:r>
          </a:p>
          <a:p>
            <a:endParaRPr lang="en-US" dirty="0"/>
          </a:p>
          <a:p>
            <a:r>
              <a:rPr lang="en-US" dirty="0"/>
              <a:t>In that example, </a:t>
            </a:r>
            <a:r>
              <a:rPr lang="en-US" dirty="0" err="1"/>
              <a:t>CustomerBusinessLogic</a:t>
            </a:r>
            <a:r>
              <a:rPr lang="en-US" dirty="0"/>
              <a:t> and </a:t>
            </a:r>
            <a:r>
              <a:rPr lang="en-US" dirty="0" err="1"/>
              <a:t>DataAccess</a:t>
            </a:r>
            <a:r>
              <a:rPr lang="en-US" dirty="0"/>
              <a:t> are tightly coupled classes because the </a:t>
            </a:r>
            <a:r>
              <a:rPr lang="en-US" dirty="0" err="1"/>
              <a:t>CustomerBusinessLogic</a:t>
            </a:r>
            <a:r>
              <a:rPr lang="en-US" dirty="0"/>
              <a:t> class includes the reference of the concrete </a:t>
            </a:r>
            <a:r>
              <a:rPr lang="en-US" dirty="0" err="1"/>
              <a:t>DataAccess</a:t>
            </a:r>
            <a:r>
              <a:rPr lang="en-US" dirty="0"/>
              <a:t> class. It also creates an object of </a:t>
            </a:r>
            <a:r>
              <a:rPr lang="en-US" dirty="0" err="1"/>
              <a:t>DataAccess</a:t>
            </a:r>
            <a:r>
              <a:rPr lang="en-US" dirty="0"/>
              <a:t> class and manages the lifetime of the object.</a:t>
            </a:r>
            <a:endParaRPr lang="bg-BG" dirty="0"/>
          </a:p>
        </p:txBody>
      </p:sp>
      <p:pic>
        <p:nvPicPr>
          <p:cNvPr id="5" name="Picture 4">
            <a:extLst>
              <a:ext uri="{FF2B5EF4-FFF2-40B4-BE49-F238E27FC236}">
                <a16:creationId xmlns:a16="http://schemas.microsoft.com/office/drawing/2014/main" id="{81102B7E-7D91-4338-9E6B-48A86104B5B5}"/>
              </a:ext>
            </a:extLst>
          </p:cNvPr>
          <p:cNvPicPr>
            <a:picLocks noChangeAspect="1"/>
          </p:cNvPicPr>
          <p:nvPr/>
        </p:nvPicPr>
        <p:blipFill>
          <a:blip r:embed="rId2"/>
          <a:stretch>
            <a:fillRect/>
          </a:stretch>
        </p:blipFill>
        <p:spPr>
          <a:xfrm>
            <a:off x="7736732" y="2085831"/>
            <a:ext cx="4191514" cy="3885936"/>
          </a:xfrm>
          <a:prstGeom prst="rect">
            <a:avLst/>
          </a:prstGeom>
        </p:spPr>
      </p:pic>
    </p:spTree>
    <p:extLst>
      <p:ext uri="{BB962C8B-B14F-4D97-AF65-F5344CB8AC3E}">
        <p14:creationId xmlns:p14="http://schemas.microsoft.com/office/powerpoint/2010/main" val="107005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F2C-A65F-4B94-AD52-E19007362DA6}"/>
              </a:ext>
            </a:extLst>
          </p:cNvPr>
          <p:cNvSpPr>
            <a:spLocks noGrp="1"/>
          </p:cNvSpPr>
          <p:nvPr>
            <p:ph type="title"/>
          </p:nvPr>
        </p:nvSpPr>
        <p:spPr>
          <a:xfrm>
            <a:off x="1730000" y="525000"/>
            <a:ext cx="10137744" cy="888753"/>
          </a:xfrm>
        </p:spPr>
        <p:txBody>
          <a:bodyPr/>
          <a:lstStyle/>
          <a:p>
            <a:r>
              <a:rPr lang="en-US" dirty="0"/>
              <a:t>Problems with tightly coupled classes </a:t>
            </a:r>
            <a:r>
              <a:rPr lang="en-US" dirty="0" err="1"/>
              <a:t>classes</a:t>
            </a:r>
            <a:endParaRPr lang="bg-BG" dirty="0"/>
          </a:p>
        </p:txBody>
      </p:sp>
      <p:sp>
        <p:nvSpPr>
          <p:cNvPr id="3" name="Text Placeholder 2">
            <a:extLst>
              <a:ext uri="{FF2B5EF4-FFF2-40B4-BE49-F238E27FC236}">
                <a16:creationId xmlns:a16="http://schemas.microsoft.com/office/drawing/2014/main" id="{A2C81562-59FC-49F1-A4D0-519636943F32}"/>
              </a:ext>
            </a:extLst>
          </p:cNvPr>
          <p:cNvSpPr>
            <a:spLocks noGrp="1"/>
          </p:cNvSpPr>
          <p:nvPr>
            <p:ph type="body" idx="1"/>
          </p:nvPr>
        </p:nvSpPr>
        <p:spPr>
          <a:xfrm>
            <a:off x="1729999" y="1491574"/>
            <a:ext cx="10137745" cy="5110264"/>
          </a:xfrm>
        </p:spPr>
        <p:txBody>
          <a:bodyPr/>
          <a:lstStyle/>
          <a:p>
            <a:pPr marL="463550" indent="-342900">
              <a:buFont typeface="+mj-lt"/>
              <a:buAutoNum type="arabicPeriod"/>
            </a:pPr>
            <a:r>
              <a:rPr lang="en-US" sz="1400" dirty="0" err="1"/>
              <a:t>CustomerBusinessLogic</a:t>
            </a:r>
            <a:r>
              <a:rPr lang="en-US" sz="1400" dirty="0"/>
              <a:t> and </a:t>
            </a:r>
            <a:r>
              <a:rPr lang="en-US" sz="1400" dirty="0" err="1"/>
              <a:t>DataAccess</a:t>
            </a:r>
            <a:r>
              <a:rPr lang="en-US" sz="1400" dirty="0"/>
              <a:t> classes are tightly coupled classes. So, changes in the </a:t>
            </a:r>
            <a:r>
              <a:rPr lang="en-US" sz="1400" dirty="0" err="1"/>
              <a:t>DataAccess</a:t>
            </a:r>
            <a:r>
              <a:rPr lang="en-US" sz="1400" dirty="0"/>
              <a:t> class will lead to changes in the </a:t>
            </a:r>
            <a:r>
              <a:rPr lang="en-US" sz="1400" dirty="0" err="1"/>
              <a:t>CustomerBusinessLogic</a:t>
            </a:r>
            <a:r>
              <a:rPr lang="en-US" sz="1400" dirty="0"/>
              <a:t> class. For example, if we add, remove or rename any method in the </a:t>
            </a:r>
            <a:r>
              <a:rPr lang="en-US" sz="1400" dirty="0" err="1"/>
              <a:t>DataAccess</a:t>
            </a:r>
            <a:r>
              <a:rPr lang="en-US" sz="1400" dirty="0"/>
              <a:t> class then we need to change the </a:t>
            </a:r>
            <a:r>
              <a:rPr lang="en-US" sz="1400" dirty="0" err="1"/>
              <a:t>CustomerBusinessLogic</a:t>
            </a:r>
            <a:r>
              <a:rPr lang="en-US" sz="1400" dirty="0"/>
              <a:t> class accordingly.</a:t>
            </a:r>
          </a:p>
          <a:p>
            <a:pPr marL="463550" indent="-342900">
              <a:buFont typeface="+mj-lt"/>
              <a:buAutoNum type="arabicPeriod"/>
            </a:pPr>
            <a:endParaRPr lang="en-US" sz="1400" dirty="0"/>
          </a:p>
          <a:p>
            <a:pPr marL="463550" indent="-342900">
              <a:buFont typeface="+mj-lt"/>
              <a:buAutoNum type="arabicPeriod"/>
            </a:pPr>
            <a:r>
              <a:rPr lang="en-US" sz="1400" dirty="0"/>
              <a:t>Suppose the customer data comes from different databases or web services and, in the future, we may need to create different classes, so this will lead to changes in the </a:t>
            </a:r>
            <a:r>
              <a:rPr lang="en-US" sz="1400" dirty="0" err="1"/>
              <a:t>CustomerBusinessLogic</a:t>
            </a:r>
            <a:r>
              <a:rPr lang="en-US" sz="1400" dirty="0"/>
              <a:t> class.</a:t>
            </a:r>
          </a:p>
          <a:p>
            <a:pPr marL="463550" indent="-342900">
              <a:buFont typeface="+mj-lt"/>
              <a:buAutoNum type="arabicPeriod"/>
            </a:pPr>
            <a:endParaRPr lang="en-US" sz="1400" dirty="0"/>
          </a:p>
          <a:p>
            <a:pPr marL="463550" indent="-342900">
              <a:buFont typeface="+mj-lt"/>
              <a:buAutoNum type="arabicPeriod"/>
            </a:pPr>
            <a:r>
              <a:rPr lang="en-US" sz="1400" dirty="0"/>
              <a:t>The </a:t>
            </a:r>
            <a:r>
              <a:rPr lang="en-US" sz="1400" dirty="0" err="1"/>
              <a:t>CustomerBusinessLogic</a:t>
            </a:r>
            <a:r>
              <a:rPr lang="en-US" sz="1400" dirty="0"/>
              <a:t> class creates an object of the </a:t>
            </a:r>
            <a:r>
              <a:rPr lang="en-US" sz="1400" dirty="0" err="1"/>
              <a:t>DataAccess</a:t>
            </a:r>
            <a:r>
              <a:rPr lang="en-US" sz="1400" dirty="0"/>
              <a:t> class using the new keyword. There may be multiple classes which use the </a:t>
            </a:r>
            <a:r>
              <a:rPr lang="en-US" sz="1400" dirty="0" err="1"/>
              <a:t>DataAccess</a:t>
            </a:r>
            <a:r>
              <a:rPr lang="en-US" sz="1400" dirty="0"/>
              <a:t> class and create its objects. So, if you change the name of the class, then you need to find all the places in your source code where you created objects of </a:t>
            </a:r>
            <a:r>
              <a:rPr lang="en-US" sz="1400" dirty="0" err="1"/>
              <a:t>DataAccess</a:t>
            </a:r>
            <a:r>
              <a:rPr lang="en-US" sz="1400" dirty="0"/>
              <a:t> and make the changes throughout the code. This is repetitive code for creating objects of the same class and maintaining their dependencies.</a:t>
            </a:r>
          </a:p>
          <a:p>
            <a:pPr marL="463550" indent="-342900">
              <a:buFont typeface="+mj-lt"/>
              <a:buAutoNum type="arabicPeriod"/>
            </a:pPr>
            <a:endParaRPr lang="en-US" sz="1400" dirty="0"/>
          </a:p>
          <a:p>
            <a:pPr marL="463550" indent="-342900">
              <a:buFont typeface="+mj-lt"/>
              <a:buAutoNum type="arabicPeriod"/>
            </a:pPr>
            <a:r>
              <a:rPr lang="en-US" sz="1400" dirty="0"/>
              <a:t>Because the </a:t>
            </a:r>
            <a:r>
              <a:rPr lang="en-US" sz="1400" dirty="0" err="1"/>
              <a:t>CustomerBusinessLogic</a:t>
            </a:r>
            <a:r>
              <a:rPr lang="en-US" sz="1400" dirty="0"/>
              <a:t> class creates an object of the concrete </a:t>
            </a:r>
            <a:r>
              <a:rPr lang="en-US" sz="1400" dirty="0" err="1"/>
              <a:t>DataAccess</a:t>
            </a:r>
            <a:r>
              <a:rPr lang="en-US" sz="1400" dirty="0"/>
              <a:t> class, it cannot be tested independently (TDD). The </a:t>
            </a:r>
            <a:r>
              <a:rPr lang="en-US" sz="1400" dirty="0" err="1"/>
              <a:t>DataAccess</a:t>
            </a:r>
            <a:r>
              <a:rPr lang="en-US" sz="1400" dirty="0"/>
              <a:t> class cannot be replaced with a mock class.</a:t>
            </a:r>
          </a:p>
          <a:p>
            <a:pPr marL="120650" indent="0">
              <a:buNone/>
            </a:pPr>
            <a:endParaRPr lang="en-US" sz="1400" dirty="0"/>
          </a:p>
          <a:p>
            <a:pPr marL="120650" indent="0">
              <a:buNone/>
            </a:pPr>
            <a:r>
              <a:rPr lang="en-US" sz="1400" dirty="0"/>
              <a:t>To solve all of the above problems and get a loosely coupled design, we can use the IoC and DIP principles together. Remember, IoC is a principle, not a pattern. It just gives high-level design guidelines but does not give implementation details. You are free to implement the IoC principle the way you want.</a:t>
            </a:r>
            <a:endParaRPr lang="bg-BG" sz="1400" dirty="0"/>
          </a:p>
        </p:txBody>
      </p:sp>
    </p:spTree>
    <p:extLst>
      <p:ext uri="{BB962C8B-B14F-4D97-AF65-F5344CB8AC3E}">
        <p14:creationId xmlns:p14="http://schemas.microsoft.com/office/powerpoint/2010/main" val="168388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7E6B-93F3-4EBB-922B-C5B92667887E}"/>
              </a:ext>
            </a:extLst>
          </p:cNvPr>
          <p:cNvSpPr>
            <a:spLocks noGrp="1"/>
          </p:cNvSpPr>
          <p:nvPr>
            <p:ph type="title"/>
          </p:nvPr>
        </p:nvSpPr>
        <p:spPr/>
        <p:txBody>
          <a:bodyPr/>
          <a:lstStyle/>
          <a:p>
            <a:r>
              <a:rPr lang="en-US" dirty="0"/>
              <a:t>IoC patterns</a:t>
            </a:r>
            <a:endParaRPr lang="bg-BG" dirty="0"/>
          </a:p>
        </p:txBody>
      </p:sp>
      <p:sp>
        <p:nvSpPr>
          <p:cNvPr id="3" name="Text Placeholder 2">
            <a:extLst>
              <a:ext uri="{FF2B5EF4-FFF2-40B4-BE49-F238E27FC236}">
                <a16:creationId xmlns:a16="http://schemas.microsoft.com/office/drawing/2014/main" id="{043CDB31-F5B0-4CD6-9E30-AC9B2F63E2CA}"/>
              </a:ext>
            </a:extLst>
          </p:cNvPr>
          <p:cNvSpPr>
            <a:spLocks noGrp="1"/>
          </p:cNvSpPr>
          <p:nvPr>
            <p:ph type="body" idx="1"/>
          </p:nvPr>
        </p:nvSpPr>
        <p:spPr>
          <a:xfrm>
            <a:off x="1730000" y="2090067"/>
            <a:ext cx="9385200" cy="685559"/>
          </a:xfrm>
        </p:spPr>
        <p:txBody>
          <a:bodyPr/>
          <a:lstStyle/>
          <a:p>
            <a:r>
              <a:rPr lang="en-US" dirty="0"/>
              <a:t>The following patterns (but not limited) implements the IoC principle.</a:t>
            </a:r>
          </a:p>
          <a:p>
            <a:endParaRPr lang="en-US" dirty="0"/>
          </a:p>
          <a:p>
            <a:endParaRPr lang="bg-BG" dirty="0"/>
          </a:p>
        </p:txBody>
      </p:sp>
      <p:pic>
        <p:nvPicPr>
          <p:cNvPr id="7170" name="Picture 2" descr="Pattern for IOC">
            <a:extLst>
              <a:ext uri="{FF2B5EF4-FFF2-40B4-BE49-F238E27FC236}">
                <a16:creationId xmlns:a16="http://schemas.microsoft.com/office/drawing/2014/main" id="{1A5360D0-CF63-4472-8B87-173DE0AAB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082" y="2926139"/>
            <a:ext cx="573405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type="body" idx="1"/>
          </p:nvPr>
        </p:nvSpPr>
        <p:spPr>
          <a:xfrm>
            <a:off x="1730000" y="1743900"/>
            <a:ext cx="9385200" cy="4410465"/>
          </a:xfrm>
        </p:spPr>
        <p:txBody>
          <a:bodyPr/>
          <a:lstStyle/>
          <a:p>
            <a:pPr>
              <a:spcBef>
                <a:spcPts val="300"/>
              </a:spcBef>
              <a:spcAft>
                <a:spcPts val="300"/>
              </a:spcAft>
            </a:pPr>
            <a:r>
              <a:rPr lang="en-US" dirty="0"/>
              <a:t>Inversion of Control</a:t>
            </a:r>
          </a:p>
          <a:p>
            <a:pPr>
              <a:spcBef>
                <a:spcPts val="300"/>
              </a:spcBef>
              <a:spcAft>
                <a:spcPts val="300"/>
              </a:spcAft>
            </a:pPr>
            <a:r>
              <a:rPr lang="en-US" dirty="0"/>
              <a:t>Dependency Inversion Principle</a:t>
            </a:r>
          </a:p>
          <a:p>
            <a:pPr>
              <a:spcBef>
                <a:spcPts val="300"/>
              </a:spcBef>
              <a:spcAft>
                <a:spcPts val="300"/>
              </a:spcAft>
            </a:pPr>
            <a:r>
              <a:rPr lang="en-US" dirty="0"/>
              <a:t>Dependency Injection</a:t>
            </a:r>
          </a:p>
          <a:p>
            <a:pPr>
              <a:spcBef>
                <a:spcPts val="300"/>
              </a:spcBef>
              <a:spcAft>
                <a:spcPts val="300"/>
              </a:spcAft>
            </a:pPr>
            <a:r>
              <a:rPr lang="en-US" dirty="0"/>
              <a:t>ASP.NET Core - Project Structure</a:t>
            </a:r>
          </a:p>
          <a:p>
            <a:pPr>
              <a:spcBef>
                <a:spcPts val="300"/>
              </a:spcBef>
              <a:spcAft>
                <a:spcPts val="300"/>
              </a:spcAft>
            </a:pPr>
            <a:r>
              <a:rPr lang="en-US" dirty="0"/>
              <a:t>ASP.NET Core - Dependency Injection</a:t>
            </a:r>
          </a:p>
          <a:p>
            <a:pPr>
              <a:spcBef>
                <a:spcPts val="300"/>
              </a:spcBef>
              <a:spcAft>
                <a:spcPts val="300"/>
              </a:spcAft>
            </a:pPr>
            <a:r>
              <a:rPr lang="en-US" dirty="0"/>
              <a:t>ASP.NET Core – Middleware</a:t>
            </a:r>
          </a:p>
          <a:p>
            <a:pPr>
              <a:spcBef>
                <a:spcPts val="300"/>
              </a:spcBef>
              <a:spcAft>
                <a:spcPts val="300"/>
              </a:spcAft>
            </a:pPr>
            <a:r>
              <a:rPr lang="fr-FR" dirty="0"/>
              <a:t>ASP.NET </a:t>
            </a:r>
            <a:r>
              <a:rPr lang="fr-FR" dirty="0" err="1"/>
              <a:t>Core</a:t>
            </a:r>
            <a:r>
              <a:rPr lang="fr-FR" dirty="0"/>
              <a:t> - </a:t>
            </a:r>
            <a:r>
              <a:rPr lang="fr-FR" dirty="0" err="1"/>
              <a:t>Environment</a:t>
            </a:r>
            <a:r>
              <a:rPr lang="fr-FR" dirty="0"/>
              <a:t> Variable</a:t>
            </a:r>
          </a:p>
          <a:p>
            <a:pPr>
              <a:spcBef>
                <a:spcPts val="300"/>
              </a:spcBef>
              <a:spcAft>
                <a:spcPts val="300"/>
              </a:spcAft>
            </a:pPr>
            <a:r>
              <a:rPr lang="en-US" dirty="0"/>
              <a:t>ASP.NET Core - Exception Handling</a:t>
            </a:r>
          </a:p>
          <a:p>
            <a:pPr>
              <a:spcBef>
                <a:spcPts val="300"/>
              </a:spcBef>
              <a:spcAft>
                <a:spcPts val="300"/>
              </a:spcAft>
            </a:pPr>
            <a:r>
              <a:rPr lang="en-US" dirty="0"/>
              <a:t>ASP.NET Core – Static files</a:t>
            </a:r>
          </a:p>
          <a:p>
            <a:pPr>
              <a:spcBef>
                <a:spcPts val="300"/>
              </a:spcBef>
              <a:spcAft>
                <a:spcPts val="300"/>
              </a:spcAft>
            </a:pPr>
            <a:r>
              <a:rPr lang="en-US" dirty="0"/>
              <a:t>Logging in ASP.NET Core</a:t>
            </a:r>
          </a:p>
        </p:txBody>
      </p:sp>
      <p:sp>
        <p:nvSpPr>
          <p:cNvPr id="4" name="Slide Number Placeholder 3"/>
          <p:cNvSpPr>
            <a:spLocks noGrp="1"/>
          </p:cNvSpPr>
          <p:nvPr>
            <p:ph type="sldNum" idx="12"/>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44287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C91D-C1C6-451F-BB4F-51632C675360}"/>
              </a:ext>
            </a:extLst>
          </p:cNvPr>
          <p:cNvSpPr>
            <a:spLocks noGrp="1"/>
          </p:cNvSpPr>
          <p:nvPr>
            <p:ph type="title"/>
          </p:nvPr>
        </p:nvSpPr>
        <p:spPr/>
        <p:txBody>
          <a:bodyPr/>
          <a:lstStyle/>
          <a:p>
            <a:r>
              <a:rPr lang="en-US" dirty="0"/>
              <a:t>Factory pattern</a:t>
            </a:r>
            <a:endParaRPr lang="bg-BG" dirty="0"/>
          </a:p>
        </p:txBody>
      </p:sp>
      <p:sp>
        <p:nvSpPr>
          <p:cNvPr id="3" name="Text Placeholder 2">
            <a:extLst>
              <a:ext uri="{FF2B5EF4-FFF2-40B4-BE49-F238E27FC236}">
                <a16:creationId xmlns:a16="http://schemas.microsoft.com/office/drawing/2014/main" id="{17A79324-B425-4D4C-9BBA-6DCF8F4E3BCF}"/>
              </a:ext>
            </a:extLst>
          </p:cNvPr>
          <p:cNvSpPr>
            <a:spLocks noGrp="1"/>
          </p:cNvSpPr>
          <p:nvPr>
            <p:ph type="body" idx="1"/>
          </p:nvPr>
        </p:nvSpPr>
        <p:spPr>
          <a:xfrm>
            <a:off x="1729999" y="1601821"/>
            <a:ext cx="5403617" cy="4369946"/>
          </a:xfrm>
        </p:spPr>
        <p:txBody>
          <a:bodyPr/>
          <a:lstStyle/>
          <a:p>
            <a:r>
              <a:rPr lang="en-US" sz="1600" dirty="0"/>
              <a:t>Now the </a:t>
            </a:r>
            <a:r>
              <a:rPr lang="en-US" sz="1600" dirty="0" err="1"/>
              <a:t>CustomerBusinessLogic</a:t>
            </a:r>
            <a:r>
              <a:rPr lang="en-US" sz="1600" dirty="0"/>
              <a:t> class uses the </a:t>
            </a:r>
            <a:r>
              <a:rPr lang="en-US" sz="1600" dirty="0" err="1"/>
              <a:t>DataAccessFactory.GetCustomerDataAccessObj</a:t>
            </a:r>
            <a:r>
              <a:rPr lang="en-US" sz="1600" dirty="0"/>
              <a:t>() method to get an object of the </a:t>
            </a:r>
            <a:r>
              <a:rPr lang="en-US" sz="1600" dirty="0" err="1"/>
              <a:t>DataAccess</a:t>
            </a:r>
            <a:r>
              <a:rPr lang="en-US" sz="1600" dirty="0"/>
              <a:t> class instead of creating it using the new keyword. Thus, we have inverted the control of creating an object of a dependent class from the </a:t>
            </a:r>
            <a:r>
              <a:rPr lang="en-US" sz="1600" dirty="0" err="1"/>
              <a:t>CustomerBusinessLogic</a:t>
            </a:r>
            <a:r>
              <a:rPr lang="en-US" sz="1600" dirty="0"/>
              <a:t> class to the </a:t>
            </a:r>
            <a:r>
              <a:rPr lang="en-US" sz="1600" dirty="0" err="1"/>
              <a:t>DataAccessFactory</a:t>
            </a:r>
            <a:r>
              <a:rPr lang="en-US" sz="1600" dirty="0"/>
              <a:t> class.</a:t>
            </a:r>
          </a:p>
          <a:p>
            <a:endParaRPr lang="en-US" sz="1600" dirty="0"/>
          </a:p>
          <a:p>
            <a:r>
              <a:rPr lang="en-US" sz="1600" dirty="0"/>
              <a:t>This is a simple implementation of IoC and the first step towards achieving fully loose coupled design. As mentioned earlier, we will not achieve complete loosely coupled classes by only using IoC. Along with IoC, we also need to use DIP, Strategy pattern, and DI (Dependency Injection).</a:t>
            </a:r>
            <a:endParaRPr lang="bg-BG" sz="1600" dirty="0"/>
          </a:p>
        </p:txBody>
      </p:sp>
      <p:pic>
        <p:nvPicPr>
          <p:cNvPr id="5" name="Picture 4">
            <a:extLst>
              <a:ext uri="{FF2B5EF4-FFF2-40B4-BE49-F238E27FC236}">
                <a16:creationId xmlns:a16="http://schemas.microsoft.com/office/drawing/2014/main" id="{D318E839-B592-44EB-B70D-18B522F60572}"/>
              </a:ext>
            </a:extLst>
          </p:cNvPr>
          <p:cNvPicPr>
            <a:picLocks noChangeAspect="1"/>
          </p:cNvPicPr>
          <p:nvPr/>
        </p:nvPicPr>
        <p:blipFill>
          <a:blip r:embed="rId2"/>
          <a:stretch>
            <a:fillRect/>
          </a:stretch>
        </p:blipFill>
        <p:spPr>
          <a:xfrm>
            <a:off x="8675653" y="605325"/>
            <a:ext cx="3263427" cy="1348473"/>
          </a:xfrm>
          <a:prstGeom prst="rect">
            <a:avLst/>
          </a:prstGeom>
        </p:spPr>
      </p:pic>
      <p:pic>
        <p:nvPicPr>
          <p:cNvPr id="7" name="Picture 6">
            <a:extLst>
              <a:ext uri="{FF2B5EF4-FFF2-40B4-BE49-F238E27FC236}">
                <a16:creationId xmlns:a16="http://schemas.microsoft.com/office/drawing/2014/main" id="{E6526586-5062-44BD-BC38-4A4E18664480}"/>
              </a:ext>
            </a:extLst>
          </p:cNvPr>
          <p:cNvPicPr>
            <a:picLocks noChangeAspect="1"/>
          </p:cNvPicPr>
          <p:nvPr/>
        </p:nvPicPr>
        <p:blipFill>
          <a:blip r:embed="rId3"/>
          <a:stretch>
            <a:fillRect/>
          </a:stretch>
        </p:blipFill>
        <p:spPr>
          <a:xfrm>
            <a:off x="7316876" y="2150726"/>
            <a:ext cx="4622204" cy="2434246"/>
          </a:xfrm>
          <a:prstGeom prst="rect">
            <a:avLst/>
          </a:prstGeom>
        </p:spPr>
      </p:pic>
    </p:spTree>
    <p:extLst>
      <p:ext uri="{BB962C8B-B14F-4D97-AF65-F5344CB8AC3E}">
        <p14:creationId xmlns:p14="http://schemas.microsoft.com/office/powerpoint/2010/main" val="342082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5E20-D9D7-4A20-ADBE-AF1750265C3A}"/>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19A3C6BA-0F71-4A85-B858-36024739BBDB}"/>
              </a:ext>
            </a:extLst>
          </p:cNvPr>
          <p:cNvSpPr>
            <a:spLocks noGrp="1"/>
          </p:cNvSpPr>
          <p:nvPr>
            <p:ph type="body" idx="1"/>
          </p:nvPr>
        </p:nvSpPr>
        <p:spPr/>
        <p:txBody>
          <a:bodyPr/>
          <a:lstStyle/>
          <a:p>
            <a:r>
              <a:rPr lang="en-US" sz="2000" dirty="0"/>
              <a:t>DIP Definition</a:t>
            </a:r>
          </a:p>
          <a:p>
            <a:pPr lvl="1"/>
            <a:r>
              <a:rPr lang="en-US" sz="1800" dirty="0"/>
              <a:t>High-level modules should not depend on low-level modules. Both should depend on the abstraction.</a:t>
            </a:r>
          </a:p>
          <a:p>
            <a:pPr lvl="1"/>
            <a:r>
              <a:rPr lang="en-US" sz="1800" dirty="0"/>
              <a:t>Abstractions should not depend on details. Details should depend on abstractions.</a:t>
            </a:r>
            <a:endParaRPr lang="bg-BG" sz="1800" dirty="0"/>
          </a:p>
        </p:txBody>
      </p:sp>
    </p:spTree>
    <p:extLst>
      <p:ext uri="{BB962C8B-B14F-4D97-AF65-F5344CB8AC3E}">
        <p14:creationId xmlns:p14="http://schemas.microsoft.com/office/powerpoint/2010/main" val="178777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75BCAA-48A2-4DD6-8B12-B1C6187C6FB2}"/>
              </a:ext>
            </a:extLst>
          </p:cNvPr>
          <p:cNvSpPr>
            <a:spLocks noGrp="1"/>
          </p:cNvSpPr>
          <p:nvPr>
            <p:ph type="body" idx="1"/>
          </p:nvPr>
        </p:nvSpPr>
        <p:spPr>
          <a:xfrm>
            <a:off x="1730000" y="1368357"/>
            <a:ext cx="6163785" cy="5155660"/>
          </a:xfrm>
        </p:spPr>
        <p:txBody>
          <a:bodyPr/>
          <a:lstStyle/>
          <a:p>
            <a:r>
              <a:rPr lang="en-US" sz="1400" dirty="0"/>
              <a:t>In the above example, we implemented the factory pattern to achieve IoC. But, the </a:t>
            </a:r>
            <a:r>
              <a:rPr lang="en-US" sz="1400" dirty="0" err="1"/>
              <a:t>CustomerBusinessLogic</a:t>
            </a:r>
            <a:r>
              <a:rPr lang="en-US" sz="1400" dirty="0"/>
              <a:t> class uses the concrete </a:t>
            </a:r>
            <a:r>
              <a:rPr lang="en-US" sz="1400" dirty="0" err="1"/>
              <a:t>DataAccess</a:t>
            </a:r>
            <a:r>
              <a:rPr lang="en-US" sz="1400" dirty="0"/>
              <a:t> class. Therefore, it is still tightly coupled, even though we have inverted the dependent object creation to the factory class.</a:t>
            </a:r>
          </a:p>
          <a:p>
            <a:endParaRPr lang="en-US" sz="1400" dirty="0"/>
          </a:p>
          <a:p>
            <a:r>
              <a:rPr lang="en-US" sz="1400" dirty="0"/>
              <a:t>Let's use DIP on the </a:t>
            </a:r>
            <a:r>
              <a:rPr lang="en-US" sz="1400" dirty="0" err="1"/>
              <a:t>CustomerBusinessLogic</a:t>
            </a:r>
            <a:r>
              <a:rPr lang="en-US" sz="1400" dirty="0"/>
              <a:t> and </a:t>
            </a:r>
            <a:r>
              <a:rPr lang="en-US" sz="1400" dirty="0" err="1"/>
              <a:t>DataAccess</a:t>
            </a:r>
            <a:r>
              <a:rPr lang="en-US" sz="1400" dirty="0"/>
              <a:t> classes and make them more loosely coupled.</a:t>
            </a:r>
          </a:p>
          <a:p>
            <a:endParaRPr lang="en-US" sz="1400" dirty="0"/>
          </a:p>
          <a:p>
            <a:r>
              <a:rPr lang="en-US" sz="1400" dirty="0"/>
              <a:t>As per the DIP definition, a high-level module should not depend on low-level modules. Both should depend on abstraction. So, first, decide which is the high-level module (class) and the low-level module. A high-level module is a module which depends on other modules. In our example, </a:t>
            </a:r>
            <a:r>
              <a:rPr lang="en-US" sz="1400" dirty="0" err="1"/>
              <a:t>CustomerBusinessLogic</a:t>
            </a:r>
            <a:r>
              <a:rPr lang="en-US" sz="1400" dirty="0"/>
              <a:t> depends on the </a:t>
            </a:r>
            <a:r>
              <a:rPr lang="en-US" sz="1400" dirty="0" err="1"/>
              <a:t>DataAccess</a:t>
            </a:r>
            <a:r>
              <a:rPr lang="en-US" sz="1400" dirty="0"/>
              <a:t> class, so </a:t>
            </a:r>
            <a:r>
              <a:rPr lang="en-US" sz="1400" dirty="0" err="1"/>
              <a:t>CustomerBusinessLogic</a:t>
            </a:r>
            <a:r>
              <a:rPr lang="en-US" sz="1400" dirty="0"/>
              <a:t> is a high-level module and </a:t>
            </a:r>
            <a:r>
              <a:rPr lang="en-US" sz="1400" dirty="0" err="1"/>
              <a:t>DataAccess</a:t>
            </a:r>
            <a:r>
              <a:rPr lang="en-US" sz="1400" dirty="0"/>
              <a:t> is a low-level module. So, as per the first rule of DIP, </a:t>
            </a:r>
            <a:r>
              <a:rPr lang="en-US" sz="1400" dirty="0" err="1"/>
              <a:t>CustomerBusinessLogic</a:t>
            </a:r>
            <a:r>
              <a:rPr lang="en-US" sz="1400" dirty="0"/>
              <a:t> should not depend on the concrete </a:t>
            </a:r>
            <a:r>
              <a:rPr lang="en-US" sz="1400" dirty="0" err="1"/>
              <a:t>DataAccess</a:t>
            </a:r>
            <a:r>
              <a:rPr lang="en-US" sz="1400" dirty="0"/>
              <a:t> class, instead both classes should depend on abstraction.</a:t>
            </a:r>
          </a:p>
          <a:p>
            <a:endParaRPr lang="en-US" sz="1400" dirty="0"/>
          </a:p>
          <a:p>
            <a:r>
              <a:rPr lang="en-US" sz="1400" dirty="0"/>
              <a:t>The second rule in DIP is "Abstractions should not depend on details. Details should depend on abstractions".</a:t>
            </a:r>
            <a:endParaRPr lang="bg-BG" sz="1400" dirty="0"/>
          </a:p>
        </p:txBody>
      </p:sp>
      <p:pic>
        <p:nvPicPr>
          <p:cNvPr id="5" name="Picture 4">
            <a:extLst>
              <a:ext uri="{FF2B5EF4-FFF2-40B4-BE49-F238E27FC236}">
                <a16:creationId xmlns:a16="http://schemas.microsoft.com/office/drawing/2014/main" id="{FEE4C2A9-47E0-476D-8DF1-E0D6F126E1BD}"/>
              </a:ext>
            </a:extLst>
          </p:cNvPr>
          <p:cNvPicPr>
            <a:picLocks noChangeAspect="1"/>
          </p:cNvPicPr>
          <p:nvPr/>
        </p:nvPicPr>
        <p:blipFill>
          <a:blip r:embed="rId2"/>
          <a:stretch>
            <a:fillRect/>
          </a:stretch>
        </p:blipFill>
        <p:spPr>
          <a:xfrm>
            <a:off x="7893785" y="1632186"/>
            <a:ext cx="4200939" cy="4718200"/>
          </a:xfrm>
          <a:prstGeom prst="rect">
            <a:avLst/>
          </a:prstGeom>
        </p:spPr>
      </p:pic>
      <p:sp>
        <p:nvSpPr>
          <p:cNvPr id="6" name="Title 1">
            <a:extLst>
              <a:ext uri="{FF2B5EF4-FFF2-40B4-BE49-F238E27FC236}">
                <a16:creationId xmlns:a16="http://schemas.microsoft.com/office/drawing/2014/main" id="{70086DE8-8A8E-4914-9302-D00F8A7F9F0D}"/>
              </a:ext>
            </a:extLst>
          </p:cNvPr>
          <p:cNvSpPr>
            <a:spLocks noGrp="1"/>
          </p:cNvSpPr>
          <p:nvPr>
            <p:ph type="title"/>
          </p:nvPr>
        </p:nvSpPr>
        <p:spPr>
          <a:xfrm>
            <a:off x="1730000" y="239656"/>
            <a:ext cx="9385200" cy="1218900"/>
          </a:xfrm>
        </p:spPr>
        <p:txBody>
          <a:bodyPr/>
          <a:lstStyle/>
          <a:p>
            <a:r>
              <a:rPr lang="en-US" dirty="0"/>
              <a:t>Dependency Inversion Principle</a:t>
            </a:r>
            <a:endParaRPr lang="bg-BG" dirty="0"/>
          </a:p>
        </p:txBody>
      </p:sp>
    </p:spTree>
    <p:extLst>
      <p:ext uri="{BB962C8B-B14F-4D97-AF65-F5344CB8AC3E}">
        <p14:creationId xmlns:p14="http://schemas.microsoft.com/office/powerpoint/2010/main" val="26671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1A9F-214E-4CFA-B608-498D5F3268AF}"/>
              </a:ext>
            </a:extLst>
          </p:cNvPr>
          <p:cNvSpPr>
            <a:spLocks noGrp="1"/>
          </p:cNvSpPr>
          <p:nvPr>
            <p:ph type="title"/>
          </p:nvPr>
        </p:nvSpPr>
        <p:spPr/>
        <p:txBody>
          <a:bodyPr/>
          <a:lstStyle/>
          <a:p>
            <a:r>
              <a:rPr lang="en-US" dirty="0"/>
              <a:t>What is an Abstraction?</a:t>
            </a:r>
            <a:endParaRPr lang="bg-BG" dirty="0"/>
          </a:p>
        </p:txBody>
      </p:sp>
      <p:sp>
        <p:nvSpPr>
          <p:cNvPr id="3" name="Text Placeholder 2">
            <a:extLst>
              <a:ext uri="{FF2B5EF4-FFF2-40B4-BE49-F238E27FC236}">
                <a16:creationId xmlns:a16="http://schemas.microsoft.com/office/drawing/2014/main" id="{87C24F80-3FEB-4835-B78B-2FBBFE2E8DB2}"/>
              </a:ext>
            </a:extLst>
          </p:cNvPr>
          <p:cNvSpPr>
            <a:spLocks noGrp="1"/>
          </p:cNvSpPr>
          <p:nvPr>
            <p:ph type="body" idx="1"/>
          </p:nvPr>
        </p:nvSpPr>
        <p:spPr>
          <a:xfrm>
            <a:off x="1730000" y="1329448"/>
            <a:ext cx="9385200" cy="5272390"/>
          </a:xfrm>
        </p:spPr>
        <p:txBody>
          <a:bodyPr/>
          <a:lstStyle/>
          <a:p>
            <a:r>
              <a:rPr lang="en-US" dirty="0"/>
              <a:t>Abstraction and encapsulation are important principles of object-oriented programming. There are many different definitions from different people, but let's understand abstraction using the above example.</a:t>
            </a:r>
          </a:p>
          <a:p>
            <a:endParaRPr lang="en-US" dirty="0"/>
          </a:p>
          <a:p>
            <a:r>
              <a:rPr lang="en-US" dirty="0"/>
              <a:t>In English, abstraction means something which is non-concrete. </a:t>
            </a:r>
          </a:p>
          <a:p>
            <a:endParaRPr lang="en-US" dirty="0"/>
          </a:p>
          <a:p>
            <a:r>
              <a:rPr lang="en-US" dirty="0"/>
              <a:t>In programming terms, the above </a:t>
            </a:r>
            <a:r>
              <a:rPr lang="en-US" dirty="0" err="1"/>
              <a:t>CustomerBusinessLogic</a:t>
            </a:r>
            <a:r>
              <a:rPr lang="en-US" dirty="0"/>
              <a:t> and </a:t>
            </a:r>
            <a:r>
              <a:rPr lang="en-US" dirty="0" err="1"/>
              <a:t>DataAccess</a:t>
            </a:r>
            <a:r>
              <a:rPr lang="en-US" dirty="0"/>
              <a:t> are concrete classes, meaning we can create objects of them. </a:t>
            </a:r>
          </a:p>
          <a:p>
            <a:endParaRPr lang="en-US" dirty="0"/>
          </a:p>
          <a:p>
            <a:r>
              <a:rPr lang="en-US" dirty="0"/>
              <a:t>So, abstraction in programming means to create an interface or an abstract class which is non-concrete. </a:t>
            </a:r>
          </a:p>
          <a:p>
            <a:endParaRPr lang="en-US" dirty="0"/>
          </a:p>
          <a:p>
            <a:r>
              <a:rPr lang="en-US" dirty="0"/>
              <a:t>This means we cannot create an object of an interface or an abstract class. </a:t>
            </a:r>
          </a:p>
          <a:p>
            <a:endParaRPr lang="en-US" dirty="0"/>
          </a:p>
          <a:p>
            <a:r>
              <a:rPr lang="en-US" dirty="0"/>
              <a:t>As per DIP, </a:t>
            </a:r>
            <a:r>
              <a:rPr lang="en-US" dirty="0" err="1"/>
              <a:t>CustomerBusinessLogic</a:t>
            </a:r>
            <a:r>
              <a:rPr lang="en-US" dirty="0"/>
              <a:t> (high-level module) should not depend on the concrete </a:t>
            </a:r>
            <a:r>
              <a:rPr lang="en-US" dirty="0" err="1"/>
              <a:t>DataAccess</a:t>
            </a:r>
            <a:r>
              <a:rPr lang="en-US" dirty="0"/>
              <a:t> class (low-level module). Both classes should depend on abstractions, meaning both classes should depend on an interface or an abstract class.</a:t>
            </a:r>
            <a:endParaRPr lang="bg-BG" dirty="0"/>
          </a:p>
        </p:txBody>
      </p:sp>
    </p:spTree>
    <p:extLst>
      <p:ext uri="{BB962C8B-B14F-4D97-AF65-F5344CB8AC3E}">
        <p14:creationId xmlns:p14="http://schemas.microsoft.com/office/powerpoint/2010/main" val="299240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BB4C-E1C4-4619-A993-DD5DAA74859B}"/>
              </a:ext>
            </a:extLst>
          </p:cNvPr>
          <p:cNvSpPr>
            <a:spLocks noGrp="1"/>
          </p:cNvSpPr>
          <p:nvPr>
            <p:ph type="title"/>
          </p:nvPr>
        </p:nvSpPr>
        <p:spPr/>
        <p:txBody>
          <a:bodyPr/>
          <a:lstStyle/>
          <a:p>
            <a:r>
              <a:rPr lang="en-US" dirty="0"/>
              <a:t>Using Interfaces</a:t>
            </a:r>
            <a:endParaRPr lang="bg-BG" dirty="0"/>
          </a:p>
        </p:txBody>
      </p:sp>
      <p:sp>
        <p:nvSpPr>
          <p:cNvPr id="3" name="Text Placeholder 2">
            <a:extLst>
              <a:ext uri="{FF2B5EF4-FFF2-40B4-BE49-F238E27FC236}">
                <a16:creationId xmlns:a16="http://schemas.microsoft.com/office/drawing/2014/main" id="{4A7B510B-D23D-47CA-AF4C-F7AF928DAA2E}"/>
              </a:ext>
            </a:extLst>
          </p:cNvPr>
          <p:cNvSpPr>
            <a:spLocks noGrp="1"/>
          </p:cNvSpPr>
          <p:nvPr>
            <p:ph type="body" idx="1"/>
          </p:nvPr>
        </p:nvSpPr>
        <p:spPr>
          <a:xfrm>
            <a:off x="1730000" y="2090066"/>
            <a:ext cx="4982085" cy="4242933"/>
          </a:xfrm>
        </p:spPr>
        <p:txBody>
          <a:bodyPr/>
          <a:lstStyle/>
          <a:p>
            <a:pPr marL="463550" indent="-342900">
              <a:buFont typeface="+mj-lt"/>
              <a:buAutoNum type="arabicPeriod"/>
            </a:pPr>
            <a:r>
              <a:rPr lang="en-US" dirty="0"/>
              <a:t>Declare the </a:t>
            </a:r>
            <a:r>
              <a:rPr lang="en-US" dirty="0" err="1"/>
              <a:t>GetCustomerName</a:t>
            </a:r>
            <a:r>
              <a:rPr lang="en-US" dirty="0"/>
              <a:t>(int id) method in the interface</a:t>
            </a:r>
          </a:p>
          <a:p>
            <a:pPr marL="463550" indent="-342900">
              <a:buFont typeface="+mj-lt"/>
              <a:buAutoNum type="arabicPeriod"/>
            </a:pPr>
            <a:endParaRPr lang="en-US" dirty="0"/>
          </a:p>
          <a:p>
            <a:pPr marL="463550" indent="-342900">
              <a:buFont typeface="+mj-lt"/>
              <a:buAutoNum type="arabicPeriod"/>
            </a:pPr>
            <a:r>
              <a:rPr lang="en-US" dirty="0"/>
              <a:t>Implement </a:t>
            </a:r>
            <a:r>
              <a:rPr lang="en-US" dirty="0" err="1"/>
              <a:t>ICustomerDataAccess</a:t>
            </a:r>
            <a:r>
              <a:rPr lang="en-US" dirty="0"/>
              <a:t> in the </a:t>
            </a:r>
            <a:r>
              <a:rPr lang="en-US" dirty="0" err="1"/>
              <a:t>CustomerDataAccess</a:t>
            </a:r>
            <a:r>
              <a:rPr lang="en-US" dirty="0"/>
              <a:t> class</a:t>
            </a:r>
          </a:p>
          <a:p>
            <a:pPr marL="463550" indent="-342900">
              <a:buFont typeface="+mj-lt"/>
              <a:buAutoNum type="arabicPeriod"/>
            </a:pPr>
            <a:endParaRPr lang="en-US" dirty="0"/>
          </a:p>
          <a:p>
            <a:pPr marL="463550" indent="-342900">
              <a:buFont typeface="+mj-lt"/>
              <a:buAutoNum type="arabicPeriod"/>
            </a:pPr>
            <a:r>
              <a:rPr lang="en-US" dirty="0"/>
              <a:t>Change factory class which returns </a:t>
            </a:r>
            <a:r>
              <a:rPr lang="en-US" dirty="0" err="1"/>
              <a:t>ICustomerDataAccess</a:t>
            </a:r>
            <a:r>
              <a:rPr lang="en-US" dirty="0"/>
              <a:t> instead of the concrete </a:t>
            </a:r>
            <a:r>
              <a:rPr lang="en-US" dirty="0" err="1"/>
              <a:t>DataAccess</a:t>
            </a:r>
            <a:r>
              <a:rPr lang="en-US" dirty="0"/>
              <a:t> class</a:t>
            </a:r>
          </a:p>
          <a:p>
            <a:pPr marL="463550" indent="-342900">
              <a:buFont typeface="+mj-lt"/>
              <a:buAutoNum type="arabicPeriod"/>
            </a:pPr>
            <a:endParaRPr lang="en-US" dirty="0"/>
          </a:p>
          <a:p>
            <a:pPr marL="463550" indent="-342900">
              <a:buFont typeface="+mj-lt"/>
              <a:buAutoNum type="arabicPeriod"/>
            </a:pPr>
            <a:r>
              <a:rPr lang="en-US" dirty="0"/>
              <a:t>Change the </a:t>
            </a:r>
            <a:r>
              <a:rPr lang="en-US" dirty="0" err="1"/>
              <a:t>CustomerBusinessLogic</a:t>
            </a:r>
            <a:r>
              <a:rPr lang="en-US" dirty="0"/>
              <a:t> class which uses </a:t>
            </a:r>
            <a:r>
              <a:rPr lang="en-US" dirty="0" err="1"/>
              <a:t>ICustomerDataAccess</a:t>
            </a:r>
            <a:r>
              <a:rPr lang="en-US" dirty="0"/>
              <a:t> instead of the concrete </a:t>
            </a:r>
            <a:r>
              <a:rPr lang="en-US" dirty="0" err="1"/>
              <a:t>DataAccess</a:t>
            </a:r>
            <a:endParaRPr lang="en-US" dirty="0"/>
          </a:p>
          <a:p>
            <a:pPr marL="463550" indent="-342900">
              <a:buFont typeface="+mj-lt"/>
              <a:buAutoNum type="arabicPeriod"/>
            </a:pPr>
            <a:endParaRPr lang="bg-BG" dirty="0"/>
          </a:p>
        </p:txBody>
      </p:sp>
      <p:pic>
        <p:nvPicPr>
          <p:cNvPr id="5" name="Picture 4">
            <a:extLst>
              <a:ext uri="{FF2B5EF4-FFF2-40B4-BE49-F238E27FC236}">
                <a16:creationId xmlns:a16="http://schemas.microsoft.com/office/drawing/2014/main" id="{636676B0-B155-4C18-8B36-A7CE7567D242}"/>
              </a:ext>
            </a:extLst>
          </p:cNvPr>
          <p:cNvPicPr>
            <a:picLocks noChangeAspect="1"/>
          </p:cNvPicPr>
          <p:nvPr/>
        </p:nvPicPr>
        <p:blipFill>
          <a:blip r:embed="rId2"/>
          <a:stretch>
            <a:fillRect/>
          </a:stretch>
        </p:blipFill>
        <p:spPr>
          <a:xfrm>
            <a:off x="5355683" y="970848"/>
            <a:ext cx="2825682" cy="813849"/>
          </a:xfrm>
          <a:prstGeom prst="rect">
            <a:avLst/>
          </a:prstGeom>
        </p:spPr>
      </p:pic>
      <p:pic>
        <p:nvPicPr>
          <p:cNvPr id="7" name="Picture 6">
            <a:extLst>
              <a:ext uri="{FF2B5EF4-FFF2-40B4-BE49-F238E27FC236}">
                <a16:creationId xmlns:a16="http://schemas.microsoft.com/office/drawing/2014/main" id="{9373E502-37E2-4E22-A11E-9066965B8DDE}"/>
              </a:ext>
            </a:extLst>
          </p:cNvPr>
          <p:cNvPicPr>
            <a:picLocks noChangeAspect="1"/>
          </p:cNvPicPr>
          <p:nvPr/>
        </p:nvPicPr>
        <p:blipFill>
          <a:blip r:embed="rId3"/>
          <a:stretch>
            <a:fillRect/>
          </a:stretch>
        </p:blipFill>
        <p:spPr>
          <a:xfrm>
            <a:off x="8325761" y="1444708"/>
            <a:ext cx="3477134" cy="1724387"/>
          </a:xfrm>
          <a:prstGeom prst="rect">
            <a:avLst/>
          </a:prstGeom>
        </p:spPr>
      </p:pic>
      <p:pic>
        <p:nvPicPr>
          <p:cNvPr id="9" name="Picture 8">
            <a:extLst>
              <a:ext uri="{FF2B5EF4-FFF2-40B4-BE49-F238E27FC236}">
                <a16:creationId xmlns:a16="http://schemas.microsoft.com/office/drawing/2014/main" id="{C71AFC22-A345-426B-8BBE-6AF3E6FAF3E4}"/>
              </a:ext>
            </a:extLst>
          </p:cNvPr>
          <p:cNvPicPr>
            <a:picLocks noChangeAspect="1"/>
          </p:cNvPicPr>
          <p:nvPr/>
        </p:nvPicPr>
        <p:blipFill>
          <a:blip r:embed="rId4"/>
          <a:stretch>
            <a:fillRect/>
          </a:stretch>
        </p:blipFill>
        <p:spPr>
          <a:xfrm>
            <a:off x="6768524" y="3347706"/>
            <a:ext cx="3881543" cy="1164992"/>
          </a:xfrm>
          <a:prstGeom prst="rect">
            <a:avLst/>
          </a:prstGeom>
        </p:spPr>
      </p:pic>
      <p:pic>
        <p:nvPicPr>
          <p:cNvPr id="11" name="Picture 10">
            <a:extLst>
              <a:ext uri="{FF2B5EF4-FFF2-40B4-BE49-F238E27FC236}">
                <a16:creationId xmlns:a16="http://schemas.microsoft.com/office/drawing/2014/main" id="{DBEAD57E-80F6-498D-8219-29045A1C51B6}"/>
              </a:ext>
            </a:extLst>
          </p:cNvPr>
          <p:cNvPicPr>
            <a:picLocks noChangeAspect="1"/>
          </p:cNvPicPr>
          <p:nvPr/>
        </p:nvPicPr>
        <p:blipFill>
          <a:blip r:embed="rId5"/>
          <a:stretch>
            <a:fillRect/>
          </a:stretch>
        </p:blipFill>
        <p:spPr>
          <a:xfrm>
            <a:off x="7685762" y="4594292"/>
            <a:ext cx="4292229" cy="2186993"/>
          </a:xfrm>
          <a:prstGeom prst="rect">
            <a:avLst/>
          </a:prstGeom>
        </p:spPr>
      </p:pic>
    </p:spTree>
    <p:extLst>
      <p:ext uri="{BB962C8B-B14F-4D97-AF65-F5344CB8AC3E}">
        <p14:creationId xmlns:p14="http://schemas.microsoft.com/office/powerpoint/2010/main" val="324735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8651-85BF-4ACC-9D41-55C06270780A}"/>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4EBA1EC5-1F0E-4157-830D-D959028A4F36}"/>
              </a:ext>
            </a:extLst>
          </p:cNvPr>
          <p:cNvSpPr>
            <a:spLocks noGrp="1"/>
          </p:cNvSpPr>
          <p:nvPr>
            <p:ph type="body" idx="1"/>
          </p:nvPr>
        </p:nvSpPr>
        <p:spPr>
          <a:xfrm>
            <a:off x="1729999" y="1491574"/>
            <a:ext cx="10021013" cy="5129720"/>
          </a:xfrm>
        </p:spPr>
        <p:txBody>
          <a:bodyPr/>
          <a:lstStyle/>
          <a:p>
            <a:r>
              <a:rPr lang="en-US" dirty="0"/>
              <a:t>So, we have implemented DIP in our example where a high-level module (</a:t>
            </a:r>
            <a:r>
              <a:rPr lang="en-US" dirty="0" err="1"/>
              <a:t>CustomerBusinessLogic</a:t>
            </a:r>
            <a:r>
              <a:rPr lang="en-US" dirty="0"/>
              <a:t>) and low-level module (</a:t>
            </a:r>
            <a:r>
              <a:rPr lang="en-US" dirty="0" err="1"/>
              <a:t>CustomerDataAccess</a:t>
            </a:r>
            <a:r>
              <a:rPr lang="en-US" dirty="0"/>
              <a:t>) are dependent on an abstraction (</a:t>
            </a:r>
            <a:r>
              <a:rPr lang="en-US" dirty="0" err="1"/>
              <a:t>ICustomerDataAccess</a:t>
            </a:r>
            <a:r>
              <a:rPr lang="en-US" dirty="0"/>
              <a:t>). </a:t>
            </a:r>
          </a:p>
          <a:p>
            <a:endParaRPr lang="en-US" dirty="0"/>
          </a:p>
          <a:p>
            <a:r>
              <a:rPr lang="en-US" dirty="0"/>
              <a:t>Also, the abstraction (</a:t>
            </a:r>
            <a:r>
              <a:rPr lang="en-US" dirty="0" err="1"/>
              <a:t>ICustomerDataAccess</a:t>
            </a:r>
            <a:r>
              <a:rPr lang="en-US" dirty="0"/>
              <a:t>) does not depend on details (</a:t>
            </a:r>
            <a:r>
              <a:rPr lang="en-US" dirty="0" err="1"/>
              <a:t>CustomerDataAccess</a:t>
            </a:r>
            <a:r>
              <a:rPr lang="en-US" dirty="0"/>
              <a:t>), but the details depend on the abstraction.</a:t>
            </a:r>
          </a:p>
          <a:p>
            <a:endParaRPr lang="en-US" dirty="0"/>
          </a:p>
          <a:p>
            <a:r>
              <a:rPr lang="en-US" dirty="0"/>
              <a:t>The advantages of implementing DIP in the above example is that the </a:t>
            </a:r>
            <a:r>
              <a:rPr lang="en-US" dirty="0" err="1"/>
              <a:t>CustomerBusinessLogic</a:t>
            </a:r>
            <a:r>
              <a:rPr lang="en-US" dirty="0"/>
              <a:t> and </a:t>
            </a:r>
            <a:r>
              <a:rPr lang="en-US" dirty="0" err="1"/>
              <a:t>CustomerDataAccess</a:t>
            </a:r>
            <a:r>
              <a:rPr lang="en-US" dirty="0"/>
              <a:t> classes are loosely coupled classes because </a:t>
            </a:r>
            <a:r>
              <a:rPr lang="en-US" dirty="0" err="1"/>
              <a:t>CustomerBusinessLogic</a:t>
            </a:r>
            <a:r>
              <a:rPr lang="en-US" dirty="0"/>
              <a:t> does not depend on the concrete </a:t>
            </a:r>
            <a:r>
              <a:rPr lang="en-US" dirty="0" err="1"/>
              <a:t>DataAccess</a:t>
            </a:r>
            <a:r>
              <a:rPr lang="en-US" dirty="0"/>
              <a:t> class, instead it includes a reference of the </a:t>
            </a:r>
            <a:r>
              <a:rPr lang="en-US" dirty="0" err="1"/>
              <a:t>ICustomerDataAccess</a:t>
            </a:r>
            <a:r>
              <a:rPr lang="en-US" dirty="0"/>
              <a:t> interface. So now, we can easily use another class which implements </a:t>
            </a:r>
            <a:r>
              <a:rPr lang="en-US" dirty="0" err="1"/>
              <a:t>ICustomerDataAccess</a:t>
            </a:r>
            <a:r>
              <a:rPr lang="en-US" dirty="0"/>
              <a:t> with a different implementation.</a:t>
            </a:r>
          </a:p>
          <a:p>
            <a:endParaRPr lang="en-US" dirty="0"/>
          </a:p>
          <a:p>
            <a:r>
              <a:rPr lang="en-US" dirty="0"/>
              <a:t>Still, we have not achieved fully loosely coupled classes because the </a:t>
            </a:r>
            <a:r>
              <a:rPr lang="en-US" dirty="0" err="1"/>
              <a:t>CustomerBusinessLogic</a:t>
            </a:r>
            <a:r>
              <a:rPr lang="en-US" dirty="0"/>
              <a:t> class includes a factory class to get the reference of </a:t>
            </a:r>
            <a:r>
              <a:rPr lang="en-US" dirty="0" err="1"/>
              <a:t>ICustomerDataAccess</a:t>
            </a:r>
            <a:r>
              <a:rPr lang="en-US" dirty="0"/>
              <a:t>. This is where the </a:t>
            </a:r>
            <a:r>
              <a:rPr lang="en-US" u="sng" dirty="0"/>
              <a:t>Dependency Injection </a:t>
            </a:r>
            <a:r>
              <a:rPr lang="en-US" dirty="0"/>
              <a:t>pattern helps us.</a:t>
            </a:r>
            <a:endParaRPr lang="bg-BG" dirty="0"/>
          </a:p>
        </p:txBody>
      </p:sp>
    </p:spTree>
    <p:extLst>
      <p:ext uri="{BB962C8B-B14F-4D97-AF65-F5344CB8AC3E}">
        <p14:creationId xmlns:p14="http://schemas.microsoft.com/office/powerpoint/2010/main" val="133026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Dependency Injection</a:t>
            </a:r>
          </a:p>
        </p:txBody>
      </p:sp>
    </p:spTree>
    <p:extLst>
      <p:ext uri="{BB962C8B-B14F-4D97-AF65-F5344CB8AC3E}">
        <p14:creationId xmlns:p14="http://schemas.microsoft.com/office/powerpoint/2010/main" val="33449244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6066-5A46-4B0A-A114-909E39702226}"/>
              </a:ext>
            </a:extLst>
          </p:cNvPr>
          <p:cNvSpPr>
            <a:spLocks noGrp="1"/>
          </p:cNvSpPr>
          <p:nvPr>
            <p:ph type="title"/>
          </p:nvPr>
        </p:nvSpPr>
        <p:spPr/>
        <p:txBody>
          <a:bodyPr/>
          <a:lstStyle/>
          <a:p>
            <a:r>
              <a:rPr lang="en-US" dirty="0"/>
              <a:t>Dependency Injection </a:t>
            </a:r>
            <a:endParaRPr lang="bg-BG" dirty="0"/>
          </a:p>
        </p:txBody>
      </p:sp>
      <p:sp>
        <p:nvSpPr>
          <p:cNvPr id="3" name="Text Placeholder 2">
            <a:extLst>
              <a:ext uri="{FF2B5EF4-FFF2-40B4-BE49-F238E27FC236}">
                <a16:creationId xmlns:a16="http://schemas.microsoft.com/office/drawing/2014/main" id="{CCDEE890-2FBE-48DF-AED2-8A4BAD315650}"/>
              </a:ext>
            </a:extLst>
          </p:cNvPr>
          <p:cNvSpPr>
            <a:spLocks noGrp="1"/>
          </p:cNvSpPr>
          <p:nvPr>
            <p:ph type="body" idx="1"/>
          </p:nvPr>
        </p:nvSpPr>
        <p:spPr/>
        <p:txBody>
          <a:bodyPr/>
          <a:lstStyle/>
          <a:p>
            <a:pPr marL="120650" indent="0">
              <a:buNone/>
            </a:pPr>
            <a:r>
              <a:rPr lang="en-US" dirty="0"/>
              <a:t>Dependency Injection (DI) 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a:p>
            <a:endParaRPr lang="en-US" dirty="0"/>
          </a:p>
          <a:p>
            <a:pPr marL="120650" indent="0">
              <a:buNone/>
            </a:pPr>
            <a:r>
              <a:rPr lang="en-US" dirty="0"/>
              <a:t>The Dependency Injection pattern involves 3 types of classes.</a:t>
            </a:r>
          </a:p>
          <a:p>
            <a:endParaRPr lang="en-US" dirty="0"/>
          </a:p>
          <a:p>
            <a:r>
              <a:rPr lang="en-US" b="1" dirty="0">
                <a:solidFill>
                  <a:schemeClr val="accent1">
                    <a:lumMod val="60000"/>
                    <a:lumOff val="40000"/>
                  </a:schemeClr>
                </a:solidFill>
              </a:rPr>
              <a:t>Client Class</a:t>
            </a:r>
            <a:r>
              <a:rPr lang="en-US" dirty="0"/>
              <a:t>: The client class (dependent class) is a class which depends on the service class</a:t>
            </a:r>
          </a:p>
          <a:p>
            <a:r>
              <a:rPr lang="en-US" b="1" dirty="0">
                <a:solidFill>
                  <a:schemeClr val="accent1">
                    <a:lumMod val="60000"/>
                    <a:lumOff val="40000"/>
                  </a:schemeClr>
                </a:solidFill>
              </a:rPr>
              <a:t>Service Class</a:t>
            </a:r>
            <a:r>
              <a:rPr lang="en-US" dirty="0"/>
              <a:t>: The service class (dependency) is a class that provides service to the client class.</a:t>
            </a:r>
          </a:p>
          <a:p>
            <a:r>
              <a:rPr lang="en-US" b="1" dirty="0">
                <a:solidFill>
                  <a:schemeClr val="accent1">
                    <a:lumMod val="60000"/>
                    <a:lumOff val="40000"/>
                  </a:schemeClr>
                </a:solidFill>
              </a:rPr>
              <a:t>Injector Class</a:t>
            </a:r>
            <a:r>
              <a:rPr lang="en-US" dirty="0"/>
              <a:t>: The injector class injects the service class object into the client class.</a:t>
            </a:r>
            <a:endParaRPr lang="bg-BG" dirty="0"/>
          </a:p>
        </p:txBody>
      </p:sp>
    </p:spTree>
    <p:extLst>
      <p:ext uri="{BB962C8B-B14F-4D97-AF65-F5344CB8AC3E}">
        <p14:creationId xmlns:p14="http://schemas.microsoft.com/office/powerpoint/2010/main" val="273135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4311-36AF-4AE1-A030-73D751A88099}"/>
              </a:ext>
            </a:extLst>
          </p:cNvPr>
          <p:cNvSpPr>
            <a:spLocks noGrp="1"/>
          </p:cNvSpPr>
          <p:nvPr>
            <p:ph type="title"/>
          </p:nvPr>
        </p:nvSpPr>
        <p:spPr/>
        <p:txBody>
          <a:bodyPr/>
          <a:lstStyle/>
          <a:p>
            <a:r>
              <a:rPr lang="en-US" dirty="0"/>
              <a:t>Dependency Injection </a:t>
            </a:r>
            <a:endParaRPr lang="bg-BG" dirty="0"/>
          </a:p>
        </p:txBody>
      </p:sp>
      <p:sp>
        <p:nvSpPr>
          <p:cNvPr id="3" name="Text Placeholder 2">
            <a:extLst>
              <a:ext uri="{FF2B5EF4-FFF2-40B4-BE49-F238E27FC236}">
                <a16:creationId xmlns:a16="http://schemas.microsoft.com/office/drawing/2014/main" id="{350CA1CB-81FA-418D-874A-90A4B2545088}"/>
              </a:ext>
            </a:extLst>
          </p:cNvPr>
          <p:cNvSpPr>
            <a:spLocks noGrp="1"/>
          </p:cNvSpPr>
          <p:nvPr>
            <p:ph type="body" idx="1"/>
          </p:nvPr>
        </p:nvSpPr>
        <p:spPr/>
        <p:txBody>
          <a:bodyPr/>
          <a:lstStyle/>
          <a:p>
            <a:r>
              <a:rPr lang="en-US" dirty="0"/>
              <a:t>The following figure illustrates the relationship between these classes: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injector class creates an object of the service class, and injects that object to a client object. In this way, the DI pattern separates the responsibility of creating an object of the service class out of the client class.</a:t>
            </a:r>
            <a:endParaRPr lang="bg-BG" dirty="0"/>
          </a:p>
        </p:txBody>
      </p:sp>
      <p:pic>
        <p:nvPicPr>
          <p:cNvPr id="11266" name="Picture 2" descr="Dependency Injection">
            <a:extLst>
              <a:ext uri="{FF2B5EF4-FFF2-40B4-BE49-F238E27FC236}">
                <a16:creationId xmlns:a16="http://schemas.microsoft.com/office/drawing/2014/main" id="{2FD3654F-EDA1-4095-B44E-3DDA41D48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255" y="2667608"/>
            <a:ext cx="35147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09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16B1-31B0-47D5-94E3-CCD097D50E58}"/>
              </a:ext>
            </a:extLst>
          </p:cNvPr>
          <p:cNvSpPr>
            <a:spLocks noGrp="1"/>
          </p:cNvSpPr>
          <p:nvPr>
            <p:ph type="title"/>
          </p:nvPr>
        </p:nvSpPr>
        <p:spPr/>
        <p:txBody>
          <a:bodyPr/>
          <a:lstStyle/>
          <a:p>
            <a:r>
              <a:rPr lang="en-US" dirty="0"/>
              <a:t>Types of Dependency Injection</a:t>
            </a:r>
            <a:endParaRPr lang="bg-BG" dirty="0"/>
          </a:p>
        </p:txBody>
      </p:sp>
      <p:sp>
        <p:nvSpPr>
          <p:cNvPr id="3" name="Text Placeholder 2">
            <a:extLst>
              <a:ext uri="{FF2B5EF4-FFF2-40B4-BE49-F238E27FC236}">
                <a16:creationId xmlns:a16="http://schemas.microsoft.com/office/drawing/2014/main" id="{40B84ABF-6B51-41F8-AC4E-95FA21845E2D}"/>
              </a:ext>
            </a:extLst>
          </p:cNvPr>
          <p:cNvSpPr>
            <a:spLocks noGrp="1"/>
          </p:cNvSpPr>
          <p:nvPr>
            <p:ph type="body" idx="1"/>
          </p:nvPr>
        </p:nvSpPr>
        <p:spPr>
          <a:xfrm>
            <a:off x="1730000" y="1854740"/>
            <a:ext cx="9385200" cy="4117027"/>
          </a:xfrm>
        </p:spPr>
        <p:txBody>
          <a:bodyPr/>
          <a:lstStyle/>
          <a:p>
            <a:pPr marL="120650" indent="0">
              <a:buNone/>
            </a:pPr>
            <a:r>
              <a:rPr lang="en-US" dirty="0"/>
              <a:t>The injector class injects the service (dependency) to the client (dependent). The injector class injects dependencies broadly in three ways: through a constructor, through a property, or through a method.</a:t>
            </a:r>
          </a:p>
          <a:p>
            <a:endParaRPr lang="en-US" dirty="0"/>
          </a:p>
          <a:p>
            <a:r>
              <a:rPr lang="en-US" b="1" dirty="0">
                <a:solidFill>
                  <a:schemeClr val="accent1">
                    <a:lumMod val="60000"/>
                    <a:lumOff val="40000"/>
                  </a:schemeClr>
                </a:solidFill>
              </a:rPr>
              <a:t>Constructor Injection</a:t>
            </a:r>
            <a:r>
              <a:rPr lang="en-US" dirty="0"/>
              <a:t>: In the constructor injection, the injector supplies the service (dependency) through the client class constructor.</a:t>
            </a:r>
          </a:p>
          <a:p>
            <a:endParaRPr lang="en-US" dirty="0"/>
          </a:p>
          <a:p>
            <a:r>
              <a:rPr lang="en-US" b="1" dirty="0">
                <a:solidFill>
                  <a:schemeClr val="accent1">
                    <a:lumMod val="60000"/>
                    <a:lumOff val="40000"/>
                  </a:schemeClr>
                </a:solidFill>
              </a:rPr>
              <a:t>Property Injection</a:t>
            </a:r>
            <a:r>
              <a:rPr lang="en-US" dirty="0"/>
              <a:t>: In the property injection (aka the Setter Injection), the injector supplies the dependency through a public property of the client class.</a:t>
            </a:r>
          </a:p>
          <a:p>
            <a:endParaRPr lang="en-US" dirty="0"/>
          </a:p>
          <a:p>
            <a:r>
              <a:rPr lang="en-US" b="1" dirty="0">
                <a:solidFill>
                  <a:schemeClr val="accent1">
                    <a:lumMod val="60000"/>
                    <a:lumOff val="40000"/>
                  </a:schemeClr>
                </a:solidFill>
              </a:rPr>
              <a:t>Method Injection</a:t>
            </a:r>
            <a:r>
              <a:rPr lang="en-US" dirty="0"/>
              <a:t>: In this type of injection, the client class implements an interface which declares the method(s) to supply the dependency and the injector uses this interface to supply the dependency to the client class.</a:t>
            </a:r>
            <a:endParaRPr lang="bg-BG" dirty="0"/>
          </a:p>
        </p:txBody>
      </p:sp>
    </p:spTree>
    <p:extLst>
      <p:ext uri="{BB962C8B-B14F-4D97-AF65-F5344CB8AC3E}">
        <p14:creationId xmlns:p14="http://schemas.microsoft.com/office/powerpoint/2010/main" val="301996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Inversion of Control</a:t>
            </a:r>
          </a:p>
        </p:txBody>
      </p:sp>
    </p:spTree>
    <p:extLst>
      <p:ext uri="{BB962C8B-B14F-4D97-AF65-F5344CB8AC3E}">
        <p14:creationId xmlns:p14="http://schemas.microsoft.com/office/powerpoint/2010/main" val="13834647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9E8-3E25-44C9-9CD3-F64A2C024D6B}"/>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AE66042F-09AB-4402-9FD9-F54139C41BB0}"/>
              </a:ext>
            </a:extLst>
          </p:cNvPr>
          <p:cNvSpPr>
            <a:spLocks noGrp="1"/>
          </p:cNvSpPr>
          <p:nvPr>
            <p:ph type="body" idx="1"/>
          </p:nvPr>
        </p:nvSpPr>
        <p:spPr>
          <a:xfrm>
            <a:off x="1730000" y="1322962"/>
            <a:ext cx="5948366" cy="4648805"/>
          </a:xfrm>
        </p:spPr>
        <p:txBody>
          <a:bodyPr/>
          <a:lstStyle/>
          <a:p>
            <a:r>
              <a:rPr lang="en-US" dirty="0"/>
              <a:t>When we provide the dependency through the constructor, this is called a constructor injection.</a:t>
            </a:r>
          </a:p>
          <a:p>
            <a:endParaRPr lang="en-US" dirty="0"/>
          </a:p>
          <a:p>
            <a:r>
              <a:rPr lang="en-US" dirty="0"/>
              <a:t>In the example, </a:t>
            </a:r>
            <a:r>
              <a:rPr lang="en-US" dirty="0" err="1"/>
              <a:t>CustomerBusinessLogic</a:t>
            </a:r>
            <a:r>
              <a:rPr lang="en-US" dirty="0"/>
              <a:t> includes the constructor with one parameter of type </a:t>
            </a:r>
            <a:r>
              <a:rPr lang="en-US" dirty="0" err="1"/>
              <a:t>ICustomerDataAccess</a:t>
            </a:r>
            <a:r>
              <a:rPr lang="en-US" dirty="0"/>
              <a:t>. Now, the calling class must inject an object of </a:t>
            </a:r>
            <a:r>
              <a:rPr lang="en-US" dirty="0" err="1"/>
              <a:t>ICustomerDataAccess</a:t>
            </a:r>
            <a:r>
              <a:rPr lang="en-US" dirty="0"/>
              <a:t>.</a:t>
            </a:r>
            <a:endParaRPr lang="bg-BG" dirty="0"/>
          </a:p>
        </p:txBody>
      </p:sp>
      <p:pic>
        <p:nvPicPr>
          <p:cNvPr id="5" name="Picture 4">
            <a:extLst>
              <a:ext uri="{FF2B5EF4-FFF2-40B4-BE49-F238E27FC236}">
                <a16:creationId xmlns:a16="http://schemas.microsoft.com/office/drawing/2014/main" id="{CA858AEC-06F2-4718-988F-6ED643CDA22E}"/>
              </a:ext>
            </a:extLst>
          </p:cNvPr>
          <p:cNvPicPr>
            <a:picLocks noChangeAspect="1"/>
          </p:cNvPicPr>
          <p:nvPr/>
        </p:nvPicPr>
        <p:blipFill>
          <a:blip r:embed="rId2"/>
          <a:stretch>
            <a:fillRect/>
          </a:stretch>
        </p:blipFill>
        <p:spPr>
          <a:xfrm>
            <a:off x="7750509" y="395591"/>
            <a:ext cx="4221962" cy="6290554"/>
          </a:xfrm>
          <a:prstGeom prst="rect">
            <a:avLst/>
          </a:prstGeom>
        </p:spPr>
      </p:pic>
      <p:pic>
        <p:nvPicPr>
          <p:cNvPr id="7" name="Picture 6">
            <a:extLst>
              <a:ext uri="{FF2B5EF4-FFF2-40B4-BE49-F238E27FC236}">
                <a16:creationId xmlns:a16="http://schemas.microsoft.com/office/drawing/2014/main" id="{085436A4-5455-4914-81CE-46E8B5CE8F16}"/>
              </a:ext>
            </a:extLst>
          </p:cNvPr>
          <p:cNvPicPr>
            <a:picLocks noChangeAspect="1"/>
          </p:cNvPicPr>
          <p:nvPr/>
        </p:nvPicPr>
        <p:blipFill>
          <a:blip r:embed="rId3"/>
          <a:stretch>
            <a:fillRect/>
          </a:stretch>
        </p:blipFill>
        <p:spPr>
          <a:xfrm>
            <a:off x="2060845" y="4016003"/>
            <a:ext cx="5123790" cy="2417223"/>
          </a:xfrm>
          <a:prstGeom prst="rect">
            <a:avLst/>
          </a:prstGeom>
        </p:spPr>
      </p:pic>
    </p:spTree>
    <p:extLst>
      <p:ext uri="{BB962C8B-B14F-4D97-AF65-F5344CB8AC3E}">
        <p14:creationId xmlns:p14="http://schemas.microsoft.com/office/powerpoint/2010/main" val="239061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19AD-DE3E-4326-9C39-BCCC230E59D2}"/>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596AD672-93FF-4ED1-A928-A35B55EA9619}"/>
              </a:ext>
            </a:extLst>
          </p:cNvPr>
          <p:cNvSpPr>
            <a:spLocks noGrp="1"/>
          </p:cNvSpPr>
          <p:nvPr>
            <p:ph type="body" idx="1"/>
          </p:nvPr>
        </p:nvSpPr>
        <p:spPr/>
        <p:txBody>
          <a:bodyPr/>
          <a:lstStyle/>
          <a:p>
            <a:r>
              <a:rPr lang="en-US" dirty="0"/>
              <a:t>As you can see in the above example, the </a:t>
            </a:r>
            <a:r>
              <a:rPr lang="en-US" dirty="0" err="1"/>
              <a:t>CustomerService</a:t>
            </a:r>
            <a:r>
              <a:rPr lang="en-US" dirty="0"/>
              <a:t> class creates and injects the </a:t>
            </a:r>
            <a:r>
              <a:rPr lang="en-US" dirty="0" err="1"/>
              <a:t>CustomerDataAccess</a:t>
            </a:r>
            <a:r>
              <a:rPr lang="en-US" dirty="0"/>
              <a:t> object into the </a:t>
            </a:r>
            <a:r>
              <a:rPr lang="en-US" dirty="0" err="1"/>
              <a:t>CustomerBusinessLogic</a:t>
            </a:r>
            <a:r>
              <a:rPr lang="en-US" dirty="0"/>
              <a:t> class. </a:t>
            </a:r>
          </a:p>
          <a:p>
            <a:endParaRPr lang="en-US" dirty="0"/>
          </a:p>
          <a:p>
            <a:r>
              <a:rPr lang="en-US" dirty="0"/>
              <a:t>Thus, the </a:t>
            </a:r>
            <a:r>
              <a:rPr lang="en-US" dirty="0" err="1"/>
              <a:t>CustomerBusinessLogic</a:t>
            </a:r>
            <a:r>
              <a:rPr lang="en-US" dirty="0"/>
              <a:t> class doesn't need to create an object of </a:t>
            </a:r>
            <a:r>
              <a:rPr lang="en-US" dirty="0" err="1"/>
              <a:t>CustomerDataAccess</a:t>
            </a:r>
            <a:r>
              <a:rPr lang="en-US" dirty="0"/>
              <a:t> using the new keyword or using factory class. </a:t>
            </a:r>
          </a:p>
          <a:p>
            <a:endParaRPr lang="en-US" dirty="0"/>
          </a:p>
          <a:p>
            <a:r>
              <a:rPr lang="en-US" dirty="0"/>
              <a:t>The calling class (</a:t>
            </a:r>
            <a:r>
              <a:rPr lang="en-US" dirty="0" err="1"/>
              <a:t>CustomerService</a:t>
            </a:r>
            <a:r>
              <a:rPr lang="en-US" dirty="0"/>
              <a:t>) creates and sets the appropriate </a:t>
            </a:r>
            <a:r>
              <a:rPr lang="en-US" dirty="0" err="1"/>
              <a:t>DataAccess</a:t>
            </a:r>
            <a:r>
              <a:rPr lang="en-US" dirty="0"/>
              <a:t> class to the </a:t>
            </a:r>
            <a:r>
              <a:rPr lang="en-US" dirty="0" err="1"/>
              <a:t>CustomerBusinessLogic</a:t>
            </a:r>
            <a:r>
              <a:rPr lang="en-US" dirty="0"/>
              <a:t> class. </a:t>
            </a:r>
          </a:p>
          <a:p>
            <a:endParaRPr lang="en-US" dirty="0"/>
          </a:p>
          <a:p>
            <a:r>
              <a:rPr lang="en-US" dirty="0"/>
              <a:t>In this way, the </a:t>
            </a:r>
            <a:r>
              <a:rPr lang="en-US" dirty="0" err="1"/>
              <a:t>CustomerBusinessLogic</a:t>
            </a:r>
            <a:r>
              <a:rPr lang="en-US" dirty="0"/>
              <a:t> and </a:t>
            </a:r>
            <a:r>
              <a:rPr lang="en-US" dirty="0" err="1"/>
              <a:t>CustomerDataAccess</a:t>
            </a:r>
            <a:r>
              <a:rPr lang="en-US" dirty="0"/>
              <a:t> classes become "more" loosely coupled classes.</a:t>
            </a:r>
            <a:endParaRPr lang="bg-BG" dirty="0"/>
          </a:p>
        </p:txBody>
      </p:sp>
    </p:spTree>
    <p:extLst>
      <p:ext uri="{BB962C8B-B14F-4D97-AF65-F5344CB8AC3E}">
        <p14:creationId xmlns:p14="http://schemas.microsoft.com/office/powerpoint/2010/main" val="209831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7F87-9791-48CC-BDE8-9C6BA8C682FF}"/>
              </a:ext>
            </a:extLst>
          </p:cNvPr>
          <p:cNvSpPr>
            <a:spLocks noGrp="1"/>
          </p:cNvSpPr>
          <p:nvPr>
            <p:ph type="title"/>
          </p:nvPr>
        </p:nvSpPr>
        <p:spPr/>
        <p:txBody>
          <a:bodyPr/>
          <a:lstStyle/>
          <a:p>
            <a:r>
              <a:rPr lang="en-US" dirty="0"/>
              <a:t>Property Injection</a:t>
            </a:r>
            <a:endParaRPr lang="bg-BG" dirty="0"/>
          </a:p>
        </p:txBody>
      </p:sp>
      <p:sp>
        <p:nvSpPr>
          <p:cNvPr id="3" name="Text Placeholder 2">
            <a:extLst>
              <a:ext uri="{FF2B5EF4-FFF2-40B4-BE49-F238E27FC236}">
                <a16:creationId xmlns:a16="http://schemas.microsoft.com/office/drawing/2014/main" id="{148CA8F8-9039-4AEC-99D7-316129A44078}"/>
              </a:ext>
            </a:extLst>
          </p:cNvPr>
          <p:cNvSpPr>
            <a:spLocks noGrp="1"/>
          </p:cNvSpPr>
          <p:nvPr>
            <p:ph type="body" idx="1"/>
          </p:nvPr>
        </p:nvSpPr>
        <p:spPr>
          <a:xfrm>
            <a:off x="1730000" y="1841957"/>
            <a:ext cx="6006732" cy="4129810"/>
          </a:xfrm>
        </p:spPr>
        <p:txBody>
          <a:bodyPr/>
          <a:lstStyle/>
          <a:p>
            <a:r>
              <a:rPr lang="en-US" dirty="0"/>
              <a:t>In the property injection, the dependency is provided through a public property.</a:t>
            </a:r>
          </a:p>
          <a:p>
            <a:endParaRPr lang="en-US" dirty="0"/>
          </a:p>
          <a:p>
            <a:r>
              <a:rPr lang="en-US" dirty="0"/>
              <a:t>The </a:t>
            </a:r>
            <a:r>
              <a:rPr lang="en-US" dirty="0" err="1"/>
              <a:t>CustomerBusinessLogic</a:t>
            </a:r>
            <a:r>
              <a:rPr lang="en-US" dirty="0"/>
              <a:t> class includes the public property named </a:t>
            </a:r>
            <a:r>
              <a:rPr lang="en-US" dirty="0" err="1"/>
              <a:t>DataAccess</a:t>
            </a:r>
            <a:r>
              <a:rPr lang="en-US" dirty="0"/>
              <a:t>, where you can set an instance of a class that implements </a:t>
            </a:r>
            <a:r>
              <a:rPr lang="en-US" dirty="0" err="1"/>
              <a:t>ICustomerDataAccess</a:t>
            </a:r>
            <a:r>
              <a:rPr lang="en-US" dirty="0"/>
              <a:t>. </a:t>
            </a:r>
          </a:p>
          <a:p>
            <a:endParaRPr lang="en-US" dirty="0"/>
          </a:p>
          <a:p>
            <a:r>
              <a:rPr lang="en-US" dirty="0"/>
              <a:t>So, </a:t>
            </a:r>
            <a:r>
              <a:rPr lang="en-US" dirty="0" err="1"/>
              <a:t>CustomerService</a:t>
            </a:r>
            <a:r>
              <a:rPr lang="en-US" dirty="0"/>
              <a:t> class creates and sets </a:t>
            </a:r>
            <a:r>
              <a:rPr lang="en-US" dirty="0" err="1"/>
              <a:t>CustomerDataAccess</a:t>
            </a:r>
            <a:r>
              <a:rPr lang="en-US" dirty="0"/>
              <a:t> class using this public property.</a:t>
            </a:r>
            <a:endParaRPr lang="bg-BG" dirty="0"/>
          </a:p>
        </p:txBody>
      </p:sp>
      <p:pic>
        <p:nvPicPr>
          <p:cNvPr id="5" name="Picture 4">
            <a:extLst>
              <a:ext uri="{FF2B5EF4-FFF2-40B4-BE49-F238E27FC236}">
                <a16:creationId xmlns:a16="http://schemas.microsoft.com/office/drawing/2014/main" id="{634BFF6E-0BCB-481A-BDB4-35609E322D25}"/>
              </a:ext>
            </a:extLst>
          </p:cNvPr>
          <p:cNvPicPr>
            <a:picLocks noChangeAspect="1"/>
          </p:cNvPicPr>
          <p:nvPr/>
        </p:nvPicPr>
        <p:blipFill>
          <a:blip r:embed="rId2"/>
          <a:stretch>
            <a:fillRect/>
          </a:stretch>
        </p:blipFill>
        <p:spPr>
          <a:xfrm>
            <a:off x="7815870" y="1245141"/>
            <a:ext cx="4239942" cy="5470685"/>
          </a:xfrm>
          <a:prstGeom prst="rect">
            <a:avLst/>
          </a:prstGeom>
        </p:spPr>
      </p:pic>
    </p:spTree>
    <p:extLst>
      <p:ext uri="{BB962C8B-B14F-4D97-AF65-F5344CB8AC3E}">
        <p14:creationId xmlns:p14="http://schemas.microsoft.com/office/powerpoint/2010/main" val="142585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38D9-96AF-4E27-A0E1-D9A54D47D845}"/>
              </a:ext>
            </a:extLst>
          </p:cNvPr>
          <p:cNvSpPr>
            <a:spLocks noGrp="1"/>
          </p:cNvSpPr>
          <p:nvPr>
            <p:ph type="title"/>
          </p:nvPr>
        </p:nvSpPr>
        <p:spPr/>
        <p:txBody>
          <a:bodyPr/>
          <a:lstStyle/>
          <a:p>
            <a:r>
              <a:rPr lang="en-US" dirty="0"/>
              <a:t>Method Injection</a:t>
            </a:r>
            <a:endParaRPr lang="bg-BG" dirty="0"/>
          </a:p>
        </p:txBody>
      </p:sp>
      <p:sp>
        <p:nvSpPr>
          <p:cNvPr id="3" name="Text Placeholder 2">
            <a:extLst>
              <a:ext uri="{FF2B5EF4-FFF2-40B4-BE49-F238E27FC236}">
                <a16:creationId xmlns:a16="http://schemas.microsoft.com/office/drawing/2014/main" id="{68667794-070B-4280-BC39-88C40EB0F594}"/>
              </a:ext>
            </a:extLst>
          </p:cNvPr>
          <p:cNvSpPr>
            <a:spLocks noGrp="1"/>
          </p:cNvSpPr>
          <p:nvPr>
            <p:ph type="body" idx="1"/>
          </p:nvPr>
        </p:nvSpPr>
        <p:spPr>
          <a:xfrm>
            <a:off x="1730000" y="1554493"/>
            <a:ext cx="4573523" cy="4778507"/>
          </a:xfrm>
        </p:spPr>
        <p:txBody>
          <a:bodyPr/>
          <a:lstStyle/>
          <a:p>
            <a:r>
              <a:rPr lang="en-US" sz="1600" dirty="0"/>
              <a:t>In the method injection, dependencies are provided through methods. </a:t>
            </a:r>
          </a:p>
          <a:p>
            <a:endParaRPr lang="en-US" sz="1600" dirty="0"/>
          </a:p>
          <a:p>
            <a:r>
              <a:rPr lang="en-US" sz="1600" dirty="0"/>
              <a:t>This method can be a class method or an interface method.</a:t>
            </a:r>
          </a:p>
          <a:p>
            <a:endParaRPr lang="en-US" sz="1600" dirty="0"/>
          </a:p>
          <a:p>
            <a:r>
              <a:rPr lang="en-US" sz="1600" dirty="0"/>
              <a:t>The </a:t>
            </a:r>
            <a:r>
              <a:rPr lang="en-US" sz="1600" dirty="0" err="1"/>
              <a:t>CustomerBusinessLogic</a:t>
            </a:r>
            <a:r>
              <a:rPr lang="en-US" sz="1600" dirty="0"/>
              <a:t> class implements the </a:t>
            </a:r>
            <a:r>
              <a:rPr lang="en-US" sz="1600" dirty="0" err="1"/>
              <a:t>IDataAccessDependency</a:t>
            </a:r>
            <a:r>
              <a:rPr lang="en-US" sz="1600" dirty="0"/>
              <a:t> interface, which includes the </a:t>
            </a:r>
            <a:r>
              <a:rPr lang="en-US" sz="1600" dirty="0" err="1"/>
              <a:t>SetDependency</a:t>
            </a:r>
            <a:r>
              <a:rPr lang="en-US" sz="1600" dirty="0"/>
              <a:t>() </a:t>
            </a:r>
            <a:r>
              <a:rPr lang="en-US" sz="1600" dirty="0" err="1"/>
              <a:t>mehtod</a:t>
            </a:r>
            <a:r>
              <a:rPr lang="en-US" sz="1600" dirty="0"/>
              <a:t>. So, the injector class </a:t>
            </a:r>
            <a:r>
              <a:rPr lang="en-US" sz="1600" dirty="0" err="1"/>
              <a:t>CustomerService</a:t>
            </a:r>
            <a:r>
              <a:rPr lang="en-US" sz="1600" dirty="0"/>
              <a:t> will now use this method to inject the dependent class (</a:t>
            </a:r>
            <a:r>
              <a:rPr lang="en-US" sz="1600" dirty="0" err="1"/>
              <a:t>CustomerDataAccess</a:t>
            </a:r>
            <a:r>
              <a:rPr lang="en-US" sz="1600" dirty="0"/>
              <a:t>) to the client class.</a:t>
            </a:r>
          </a:p>
          <a:p>
            <a:endParaRPr lang="en-US" sz="1600" dirty="0"/>
          </a:p>
          <a:p>
            <a:r>
              <a:rPr lang="en-US" sz="1600" dirty="0"/>
              <a:t>Thus, you can use DI and strategy pattern to create loose coupled classes.</a:t>
            </a:r>
            <a:endParaRPr lang="bg-BG" sz="1600" dirty="0"/>
          </a:p>
        </p:txBody>
      </p:sp>
      <p:pic>
        <p:nvPicPr>
          <p:cNvPr id="5" name="Picture 4">
            <a:extLst>
              <a:ext uri="{FF2B5EF4-FFF2-40B4-BE49-F238E27FC236}">
                <a16:creationId xmlns:a16="http://schemas.microsoft.com/office/drawing/2014/main" id="{B2DE146A-04E4-41DA-BC06-BDFD52FEA8AD}"/>
              </a:ext>
            </a:extLst>
          </p:cNvPr>
          <p:cNvPicPr>
            <a:picLocks noChangeAspect="1"/>
          </p:cNvPicPr>
          <p:nvPr/>
        </p:nvPicPr>
        <p:blipFill>
          <a:blip r:embed="rId2"/>
          <a:stretch>
            <a:fillRect/>
          </a:stretch>
        </p:blipFill>
        <p:spPr>
          <a:xfrm>
            <a:off x="6529472" y="110246"/>
            <a:ext cx="5519856" cy="6666689"/>
          </a:xfrm>
          <a:prstGeom prst="rect">
            <a:avLst/>
          </a:prstGeom>
        </p:spPr>
      </p:pic>
    </p:spTree>
    <p:extLst>
      <p:ext uri="{BB962C8B-B14F-4D97-AF65-F5344CB8AC3E}">
        <p14:creationId xmlns:p14="http://schemas.microsoft.com/office/powerpoint/2010/main" val="178206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E933-9787-47BD-8FFB-E72D56B4968F}"/>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32867A64-FCF5-4939-8E9D-B3E3973CADDF}"/>
              </a:ext>
            </a:extLst>
          </p:cNvPr>
          <p:cNvSpPr>
            <a:spLocks noGrp="1"/>
          </p:cNvSpPr>
          <p:nvPr>
            <p:ph type="body" idx="1"/>
          </p:nvPr>
        </p:nvSpPr>
        <p:spPr>
          <a:xfrm>
            <a:off x="1730000" y="1679643"/>
            <a:ext cx="9385200" cy="4292124"/>
          </a:xfrm>
        </p:spPr>
        <p:txBody>
          <a:bodyPr/>
          <a:lstStyle/>
          <a:p>
            <a:r>
              <a:rPr lang="en-US" dirty="0"/>
              <a:t>So far, we have used several principles and patterns to achieve loosely coupled classes. In professional projects, there are many dependent classes and implementing these patterns is time consuming. Here the IoC Container (aka the DI container) helps us.</a:t>
            </a:r>
          </a:p>
          <a:p>
            <a:endParaRPr lang="en-US" dirty="0"/>
          </a:p>
          <a:p>
            <a:r>
              <a:rPr lang="en-US" dirty="0"/>
              <a:t>IoC Container (a.k.a. DI Container) is a framework for implementing automatic dependency injection. It manages object creation and it's life-time, and also injects dependencies to the class.</a:t>
            </a:r>
          </a:p>
          <a:p>
            <a:endParaRPr lang="en-US" dirty="0"/>
          </a:p>
          <a:p>
            <a:r>
              <a:rPr lang="en-US" dirty="0"/>
              <a:t>The IoC container creates an object of the specified class and also injects all the dependency objects through a constructor, a property or a method at run time and disposes it at the appropriate time. This is done so that we don't have to create and manage objects manually.</a:t>
            </a:r>
            <a:endParaRPr lang="bg-BG" dirty="0"/>
          </a:p>
        </p:txBody>
      </p:sp>
    </p:spTree>
    <p:extLst>
      <p:ext uri="{BB962C8B-B14F-4D97-AF65-F5344CB8AC3E}">
        <p14:creationId xmlns:p14="http://schemas.microsoft.com/office/powerpoint/2010/main" val="4231868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6EE2-6C13-4215-989B-2C66251B2ABE}"/>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614F3837-2F81-4980-AD62-B75D1F8574DB}"/>
              </a:ext>
            </a:extLst>
          </p:cNvPr>
          <p:cNvSpPr>
            <a:spLocks noGrp="1"/>
          </p:cNvSpPr>
          <p:nvPr>
            <p:ph type="body" idx="1"/>
          </p:nvPr>
        </p:nvSpPr>
        <p:spPr>
          <a:xfrm>
            <a:off x="1730000" y="1743900"/>
            <a:ext cx="9385200" cy="4227867"/>
          </a:xfrm>
        </p:spPr>
        <p:txBody>
          <a:bodyPr/>
          <a:lstStyle/>
          <a:p>
            <a:pPr marL="120650" indent="0">
              <a:buNone/>
            </a:pPr>
            <a:r>
              <a:rPr lang="en-US" dirty="0"/>
              <a:t>All the containers must provide easy support for the following DI lifecycle.</a:t>
            </a:r>
          </a:p>
          <a:p>
            <a:endParaRPr lang="en-US" dirty="0"/>
          </a:p>
          <a:p>
            <a:r>
              <a:rPr lang="en-US" b="1" dirty="0">
                <a:solidFill>
                  <a:schemeClr val="accent1">
                    <a:lumMod val="60000"/>
                    <a:lumOff val="40000"/>
                  </a:schemeClr>
                </a:solidFill>
              </a:rPr>
              <a:t>Register</a:t>
            </a:r>
            <a:r>
              <a:rPr lang="en-US" dirty="0"/>
              <a:t>: The container must know which dependency to instantiate when it encounters a particular type. This process is called registration. Basically, it must include some way to register type-mapping.</a:t>
            </a:r>
          </a:p>
          <a:p>
            <a:endParaRPr lang="en-US" dirty="0"/>
          </a:p>
          <a:p>
            <a:r>
              <a:rPr lang="en-US" b="1" dirty="0">
                <a:solidFill>
                  <a:schemeClr val="accent1">
                    <a:lumMod val="60000"/>
                    <a:lumOff val="40000"/>
                  </a:schemeClr>
                </a:solidFill>
              </a:rPr>
              <a:t>Resolve</a:t>
            </a:r>
            <a:r>
              <a:rPr lang="en-US" dirty="0"/>
              <a:t>: When using the IoC container, we don't need to create objects manually. The container does it for us. This is called resolution. The container must include some methods to resolve the specified type; the container creates an object of the specified type, injects the required dependencies if any and returns the object.</a:t>
            </a:r>
          </a:p>
          <a:p>
            <a:endParaRPr lang="en-US" dirty="0"/>
          </a:p>
          <a:p>
            <a:r>
              <a:rPr lang="en-US" b="1" dirty="0">
                <a:solidFill>
                  <a:schemeClr val="accent1">
                    <a:lumMod val="60000"/>
                    <a:lumOff val="40000"/>
                  </a:schemeClr>
                </a:solidFill>
              </a:rPr>
              <a:t>Dispose</a:t>
            </a:r>
            <a:r>
              <a:rPr lang="en-US" dirty="0"/>
              <a:t>: The container must manage the lifetime of the dependent objects. Most IoC containers include different lifetime managers to manage an object's lifecycle and dispose it.</a:t>
            </a:r>
            <a:endParaRPr lang="bg-BG" dirty="0"/>
          </a:p>
        </p:txBody>
      </p:sp>
    </p:spTree>
    <p:extLst>
      <p:ext uri="{BB962C8B-B14F-4D97-AF65-F5344CB8AC3E}">
        <p14:creationId xmlns:p14="http://schemas.microsoft.com/office/powerpoint/2010/main" val="527064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CB5A-F96E-4EB2-B751-DDBFB80A688F}"/>
              </a:ext>
            </a:extLst>
          </p:cNvPr>
          <p:cNvSpPr>
            <a:spLocks noGrp="1"/>
          </p:cNvSpPr>
          <p:nvPr>
            <p:ph type="title"/>
          </p:nvPr>
        </p:nvSpPr>
        <p:spPr/>
        <p:txBody>
          <a:bodyPr/>
          <a:lstStyle/>
          <a:p>
            <a:r>
              <a:rPr lang="en-US" dirty="0"/>
              <a:t>IoC Containers</a:t>
            </a:r>
            <a:endParaRPr lang="bg-BG" dirty="0"/>
          </a:p>
        </p:txBody>
      </p:sp>
      <p:sp>
        <p:nvSpPr>
          <p:cNvPr id="3" name="Text Placeholder 2">
            <a:extLst>
              <a:ext uri="{FF2B5EF4-FFF2-40B4-BE49-F238E27FC236}">
                <a16:creationId xmlns:a16="http://schemas.microsoft.com/office/drawing/2014/main" id="{C6D90135-E32E-4AA2-8D44-7EB5EB489585}"/>
              </a:ext>
            </a:extLst>
          </p:cNvPr>
          <p:cNvSpPr>
            <a:spLocks noGrp="1"/>
          </p:cNvSpPr>
          <p:nvPr>
            <p:ph type="body" idx="1"/>
          </p:nvPr>
        </p:nvSpPr>
        <p:spPr>
          <a:xfrm>
            <a:off x="1730000" y="1743900"/>
            <a:ext cx="9385200" cy="4227867"/>
          </a:xfrm>
        </p:spPr>
        <p:txBody>
          <a:bodyPr/>
          <a:lstStyle/>
          <a:p>
            <a:pPr marL="120650" indent="0">
              <a:buNone/>
            </a:pPr>
            <a:r>
              <a:rPr lang="en-US" dirty="0"/>
              <a:t>There are many open source or commercial containers available for .NET. Some are listed below.</a:t>
            </a:r>
          </a:p>
          <a:p>
            <a:endParaRPr lang="en-US" dirty="0"/>
          </a:p>
          <a:p>
            <a:r>
              <a:rPr lang="en-US" dirty="0"/>
              <a:t>Unity</a:t>
            </a:r>
          </a:p>
          <a:p>
            <a:r>
              <a:rPr lang="en-US" dirty="0" err="1"/>
              <a:t>StructureMap</a:t>
            </a:r>
            <a:endParaRPr lang="en-US" dirty="0"/>
          </a:p>
          <a:p>
            <a:r>
              <a:rPr lang="en-US" dirty="0"/>
              <a:t>Castle Windsor</a:t>
            </a:r>
          </a:p>
          <a:p>
            <a:r>
              <a:rPr lang="en-US" dirty="0" err="1"/>
              <a:t>Ninject</a:t>
            </a:r>
            <a:endParaRPr lang="en-US" dirty="0"/>
          </a:p>
          <a:p>
            <a:r>
              <a:rPr lang="en-US" dirty="0" err="1"/>
              <a:t>Autofac</a:t>
            </a:r>
            <a:endParaRPr lang="en-US" dirty="0"/>
          </a:p>
          <a:p>
            <a:r>
              <a:rPr lang="en-US" dirty="0" err="1"/>
              <a:t>DryIoc</a:t>
            </a:r>
            <a:endParaRPr lang="en-US" dirty="0"/>
          </a:p>
          <a:p>
            <a:r>
              <a:rPr lang="en-US" dirty="0"/>
              <a:t>Simple Injector</a:t>
            </a:r>
          </a:p>
          <a:p>
            <a:r>
              <a:rPr lang="en-US" dirty="0"/>
              <a:t>Light Inject</a:t>
            </a:r>
          </a:p>
          <a:p>
            <a:endParaRPr lang="en-US" dirty="0"/>
          </a:p>
          <a:p>
            <a:pPr marL="120650" indent="0">
              <a:buNone/>
            </a:pPr>
            <a:r>
              <a:rPr lang="en-US" dirty="0"/>
              <a:t>More details about IoC: </a:t>
            </a:r>
            <a:r>
              <a:rPr lang="en-US" dirty="0">
                <a:hlinkClick r:id="rId2"/>
              </a:rPr>
              <a:t>https://www.tutorialsteacher.com/ioc/ioc-container</a:t>
            </a:r>
            <a:r>
              <a:rPr lang="en-US" dirty="0"/>
              <a:t> </a:t>
            </a:r>
            <a:endParaRPr lang="bg-BG" dirty="0"/>
          </a:p>
        </p:txBody>
      </p:sp>
    </p:spTree>
    <p:extLst>
      <p:ext uri="{BB962C8B-B14F-4D97-AF65-F5344CB8AC3E}">
        <p14:creationId xmlns:p14="http://schemas.microsoft.com/office/powerpoint/2010/main" val="328186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a:t>
            </a:r>
            <a:br>
              <a:rPr lang="en-US" sz="4800" dirty="0"/>
            </a:br>
            <a:r>
              <a:rPr lang="en-US" sz="4800" dirty="0"/>
              <a:t>Project Structure</a:t>
            </a:r>
          </a:p>
        </p:txBody>
      </p:sp>
    </p:spTree>
    <p:extLst>
      <p:ext uri="{BB962C8B-B14F-4D97-AF65-F5344CB8AC3E}">
        <p14:creationId xmlns:p14="http://schemas.microsoft.com/office/powerpoint/2010/main" val="11468941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F276-7F63-4F8C-9622-F45879C86577}"/>
              </a:ext>
            </a:extLst>
          </p:cNvPr>
          <p:cNvSpPr>
            <a:spLocks noGrp="1"/>
          </p:cNvSpPr>
          <p:nvPr>
            <p:ph type="title"/>
          </p:nvPr>
        </p:nvSpPr>
        <p:spPr/>
        <p:txBody>
          <a:bodyPr/>
          <a:lstStyle/>
          <a:p>
            <a:r>
              <a:rPr lang="en-US" dirty="0"/>
              <a:t>ASP.NET Core - Project Structure</a:t>
            </a:r>
            <a:endParaRPr lang="bg-BG" dirty="0"/>
          </a:p>
        </p:txBody>
      </p:sp>
      <p:sp>
        <p:nvSpPr>
          <p:cNvPr id="3" name="Text Placeholder 2">
            <a:extLst>
              <a:ext uri="{FF2B5EF4-FFF2-40B4-BE49-F238E27FC236}">
                <a16:creationId xmlns:a16="http://schemas.microsoft.com/office/drawing/2014/main" id="{0181C264-B679-44BC-B2EE-9106DCED5087}"/>
              </a:ext>
            </a:extLst>
          </p:cNvPr>
          <p:cNvSpPr>
            <a:spLocks noGrp="1"/>
          </p:cNvSpPr>
          <p:nvPr>
            <p:ph type="body" idx="1"/>
          </p:nvPr>
        </p:nvSpPr>
        <p:spPr>
          <a:xfrm>
            <a:off x="1730000" y="2090067"/>
            <a:ext cx="5157183" cy="3881700"/>
          </a:xfrm>
        </p:spPr>
        <p:txBody>
          <a:bodyPr/>
          <a:lstStyle/>
          <a:p>
            <a:r>
              <a:rPr lang="en-US" dirty="0"/>
              <a:t>The following is a default project structure when you create an empty ASP.NET Core application in Visual Studio</a:t>
            </a:r>
          </a:p>
          <a:p>
            <a:endParaRPr lang="en-US" dirty="0"/>
          </a:p>
          <a:p>
            <a:r>
              <a:rPr lang="en-US" dirty="0"/>
              <a:t>ASP.NET Core project files and folders are synchronized with physical files and folders. If you add a new file or folder in project folder then it will directly reflect in the solution explorer. You don't need to add it in the project explicitly by right clicking on the project.</a:t>
            </a:r>
            <a:endParaRPr lang="bg-BG" dirty="0"/>
          </a:p>
        </p:txBody>
      </p:sp>
      <p:pic>
        <p:nvPicPr>
          <p:cNvPr id="14338" name="Picture 2">
            <a:extLst>
              <a:ext uri="{FF2B5EF4-FFF2-40B4-BE49-F238E27FC236}">
                <a16:creationId xmlns:a16="http://schemas.microsoft.com/office/drawing/2014/main" id="{AEC415E7-197A-40C4-A22D-F5006D2E2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849" y="1465229"/>
            <a:ext cx="3019425"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515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1498-D6E9-45F7-AFF7-8673A8810797}"/>
              </a:ext>
            </a:extLst>
          </p:cNvPr>
          <p:cNvSpPr>
            <a:spLocks noGrp="1"/>
          </p:cNvSpPr>
          <p:nvPr>
            <p:ph type="title"/>
          </p:nvPr>
        </p:nvSpPr>
        <p:spPr/>
        <p:txBody>
          <a:bodyPr/>
          <a:lstStyle/>
          <a:p>
            <a:r>
              <a:rPr lang="en-US" dirty="0"/>
              <a:t>.</a:t>
            </a:r>
            <a:r>
              <a:rPr lang="en-US" dirty="0" err="1"/>
              <a:t>csproj</a:t>
            </a:r>
            <a:endParaRPr lang="bg-BG" dirty="0"/>
          </a:p>
        </p:txBody>
      </p:sp>
      <p:sp>
        <p:nvSpPr>
          <p:cNvPr id="3" name="Text Placeholder 2">
            <a:extLst>
              <a:ext uri="{FF2B5EF4-FFF2-40B4-BE49-F238E27FC236}">
                <a16:creationId xmlns:a16="http://schemas.microsoft.com/office/drawing/2014/main" id="{2AFEA909-2D1A-4C10-BC54-BD09EDBD3BC0}"/>
              </a:ext>
            </a:extLst>
          </p:cNvPr>
          <p:cNvSpPr>
            <a:spLocks noGrp="1"/>
          </p:cNvSpPr>
          <p:nvPr>
            <p:ph type="body" idx="1"/>
          </p:nvPr>
        </p:nvSpPr>
        <p:spPr>
          <a:xfrm>
            <a:off x="1730000" y="1517515"/>
            <a:ext cx="9385200" cy="1218900"/>
          </a:xfrm>
        </p:spPr>
        <p:txBody>
          <a:bodyPr/>
          <a:lstStyle/>
          <a:p>
            <a:r>
              <a:rPr lang="en-US" dirty="0"/>
              <a:t>The .</a:t>
            </a:r>
            <a:r>
              <a:rPr lang="en-US" dirty="0" err="1"/>
              <a:t>csproj</a:t>
            </a:r>
            <a:r>
              <a:rPr lang="en-US" dirty="0"/>
              <a:t> for the above project looks like below.</a:t>
            </a:r>
          </a:p>
          <a:p>
            <a:r>
              <a:rPr lang="en-US" dirty="0"/>
              <a:t>The </a:t>
            </a:r>
            <a:r>
              <a:rPr lang="en-US" dirty="0" err="1"/>
              <a:t>csproj</a:t>
            </a:r>
            <a:r>
              <a:rPr lang="en-US" dirty="0"/>
              <a:t> file includes settings related to targeted .NET Frameworks, project folders, NuGet package references etc.</a:t>
            </a:r>
            <a:endParaRPr lang="bg-BG" dirty="0"/>
          </a:p>
        </p:txBody>
      </p:sp>
      <p:pic>
        <p:nvPicPr>
          <p:cNvPr id="15362" name="Picture 2">
            <a:extLst>
              <a:ext uri="{FF2B5EF4-FFF2-40B4-BE49-F238E27FC236}">
                <a16:creationId xmlns:a16="http://schemas.microsoft.com/office/drawing/2014/main" id="{05CEF67D-E5F6-429D-8242-F8206BDF3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825" y="2736415"/>
            <a:ext cx="94011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4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BF7-0900-4015-88DA-83DA5640CB47}"/>
              </a:ext>
            </a:extLst>
          </p:cNvPr>
          <p:cNvSpPr>
            <a:spLocks noGrp="1"/>
          </p:cNvSpPr>
          <p:nvPr>
            <p:ph type="title"/>
          </p:nvPr>
        </p:nvSpPr>
        <p:spPr/>
        <p:txBody>
          <a:bodyPr/>
          <a:lstStyle/>
          <a:p>
            <a:r>
              <a:rPr lang="en-US" dirty="0"/>
              <a:t>Inversion of Control </a:t>
            </a:r>
            <a:endParaRPr lang="bg-BG" dirty="0"/>
          </a:p>
        </p:txBody>
      </p:sp>
      <p:sp>
        <p:nvSpPr>
          <p:cNvPr id="3" name="Text Placeholder 2">
            <a:extLst>
              <a:ext uri="{FF2B5EF4-FFF2-40B4-BE49-F238E27FC236}">
                <a16:creationId xmlns:a16="http://schemas.microsoft.com/office/drawing/2014/main" id="{F12EC703-AA8C-45DD-B513-8210C968B131}"/>
              </a:ext>
            </a:extLst>
          </p:cNvPr>
          <p:cNvSpPr>
            <a:spLocks noGrp="1"/>
          </p:cNvSpPr>
          <p:nvPr>
            <p:ph type="body" idx="1"/>
          </p:nvPr>
        </p:nvSpPr>
        <p:spPr>
          <a:xfrm>
            <a:off x="1730000" y="2090067"/>
            <a:ext cx="9385200" cy="1282188"/>
          </a:xfrm>
        </p:spPr>
        <p:txBody>
          <a:bodyPr/>
          <a:lstStyle/>
          <a:p>
            <a:r>
              <a:rPr lang="en-US" dirty="0"/>
              <a:t>The terms Inversion of Control (IoC), Dependency Inversion Principle (DIP), Dependency Injection (DI), and IoC containers may be familiar. But are you clear about what each term means?</a:t>
            </a:r>
            <a:endParaRPr lang="bg-BG" dirty="0"/>
          </a:p>
        </p:txBody>
      </p:sp>
      <p:pic>
        <p:nvPicPr>
          <p:cNvPr id="1026" name="Picture 2">
            <a:extLst>
              <a:ext uri="{FF2B5EF4-FFF2-40B4-BE49-F238E27FC236}">
                <a16:creationId xmlns:a16="http://schemas.microsoft.com/office/drawing/2014/main" id="{3FF2320A-0B89-42DD-83D5-CCCA43CBE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3589810"/>
            <a:ext cx="40767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60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3240-5DFC-4F11-9637-464DF06FA305}"/>
              </a:ext>
            </a:extLst>
          </p:cNvPr>
          <p:cNvSpPr>
            <a:spLocks noGrp="1"/>
          </p:cNvSpPr>
          <p:nvPr>
            <p:ph type="title"/>
          </p:nvPr>
        </p:nvSpPr>
        <p:spPr/>
        <p:txBody>
          <a:bodyPr/>
          <a:lstStyle/>
          <a:p>
            <a:r>
              <a:rPr lang="en-US" dirty="0"/>
              <a:t>Dependencies</a:t>
            </a:r>
            <a:endParaRPr lang="bg-BG" dirty="0"/>
          </a:p>
        </p:txBody>
      </p:sp>
      <p:sp>
        <p:nvSpPr>
          <p:cNvPr id="3" name="Text Placeholder 2">
            <a:extLst>
              <a:ext uri="{FF2B5EF4-FFF2-40B4-BE49-F238E27FC236}">
                <a16:creationId xmlns:a16="http://schemas.microsoft.com/office/drawing/2014/main" id="{3C7A79F5-8C1B-4889-B745-D58379C9B986}"/>
              </a:ext>
            </a:extLst>
          </p:cNvPr>
          <p:cNvSpPr>
            <a:spLocks noGrp="1"/>
          </p:cNvSpPr>
          <p:nvPr>
            <p:ph type="body" idx="1"/>
          </p:nvPr>
        </p:nvSpPr>
        <p:spPr>
          <a:xfrm>
            <a:off x="1730000" y="1465635"/>
            <a:ext cx="9385200" cy="1582366"/>
          </a:xfrm>
        </p:spPr>
        <p:txBody>
          <a:bodyPr/>
          <a:lstStyle/>
          <a:p>
            <a:r>
              <a:rPr lang="en-US" dirty="0"/>
              <a:t>The Dependencies in the ASP.NET Core 2.1 project contain all the installed server-side NuGet packages.</a:t>
            </a:r>
          </a:p>
          <a:p>
            <a:r>
              <a:rPr lang="en-US" dirty="0"/>
              <a:t>Right click on "Dependencies" and then click "Manage NuGet Packages.." to see the installed NuGet packages</a:t>
            </a:r>
            <a:endParaRPr lang="bg-BG" dirty="0"/>
          </a:p>
        </p:txBody>
      </p:sp>
      <p:pic>
        <p:nvPicPr>
          <p:cNvPr id="16386" name="Picture 2">
            <a:extLst>
              <a:ext uri="{FF2B5EF4-FFF2-40B4-BE49-F238E27FC236}">
                <a16:creationId xmlns:a16="http://schemas.microsoft.com/office/drawing/2014/main" id="{A8DA9B36-6EA8-42D5-B8B6-0954EC50D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000" y="3048001"/>
            <a:ext cx="96964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13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018C-8F8C-4396-A040-0E887C5A2F24}"/>
              </a:ext>
            </a:extLst>
          </p:cNvPr>
          <p:cNvSpPr>
            <a:spLocks noGrp="1"/>
          </p:cNvSpPr>
          <p:nvPr>
            <p:ph type="title"/>
          </p:nvPr>
        </p:nvSpPr>
        <p:spPr/>
        <p:txBody>
          <a:bodyPr/>
          <a:lstStyle/>
          <a:p>
            <a:r>
              <a:rPr lang="en-US" dirty="0"/>
              <a:t>Properties</a:t>
            </a:r>
            <a:endParaRPr lang="bg-BG" dirty="0"/>
          </a:p>
        </p:txBody>
      </p:sp>
      <p:sp>
        <p:nvSpPr>
          <p:cNvPr id="3" name="Text Placeholder 2">
            <a:extLst>
              <a:ext uri="{FF2B5EF4-FFF2-40B4-BE49-F238E27FC236}">
                <a16:creationId xmlns:a16="http://schemas.microsoft.com/office/drawing/2014/main" id="{CC7036EF-53BF-4EF4-94AE-99F8BD606263}"/>
              </a:ext>
            </a:extLst>
          </p:cNvPr>
          <p:cNvSpPr>
            <a:spLocks noGrp="1"/>
          </p:cNvSpPr>
          <p:nvPr>
            <p:ph type="body" idx="1"/>
          </p:nvPr>
        </p:nvSpPr>
        <p:spPr>
          <a:xfrm>
            <a:off x="1730000" y="1660187"/>
            <a:ext cx="9385200" cy="4311580"/>
          </a:xfrm>
        </p:spPr>
        <p:txBody>
          <a:bodyPr/>
          <a:lstStyle/>
          <a:p>
            <a:r>
              <a:rPr lang="en-US" dirty="0"/>
              <a:t>The Properties node includes </a:t>
            </a:r>
            <a:r>
              <a:rPr lang="en-US" dirty="0" err="1"/>
              <a:t>launchSettings.json</a:t>
            </a:r>
            <a:r>
              <a:rPr lang="en-US" dirty="0"/>
              <a:t> file which includes Visual Studio profiles of debug settings.</a:t>
            </a:r>
            <a:endParaRPr lang="bg-BG" dirty="0"/>
          </a:p>
        </p:txBody>
      </p:sp>
      <p:pic>
        <p:nvPicPr>
          <p:cNvPr id="17410" name="Picture 2">
            <a:extLst>
              <a:ext uri="{FF2B5EF4-FFF2-40B4-BE49-F238E27FC236}">
                <a16:creationId xmlns:a16="http://schemas.microsoft.com/office/drawing/2014/main" id="{8E2ED912-7BC1-4DCE-8A5E-36CD83471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59" y="2444895"/>
            <a:ext cx="7084168" cy="416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38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6016-2C7F-453A-AFB4-CBC586357DEA}"/>
              </a:ext>
            </a:extLst>
          </p:cNvPr>
          <p:cNvSpPr>
            <a:spLocks noGrp="1"/>
          </p:cNvSpPr>
          <p:nvPr>
            <p:ph type="title"/>
          </p:nvPr>
        </p:nvSpPr>
        <p:spPr/>
        <p:txBody>
          <a:bodyPr/>
          <a:lstStyle/>
          <a:p>
            <a:r>
              <a:rPr lang="en-US" dirty="0"/>
              <a:t>ASP.NET Core - </a:t>
            </a:r>
            <a:r>
              <a:rPr lang="en-US" dirty="0" err="1"/>
              <a:t>wwwroot</a:t>
            </a:r>
            <a:r>
              <a:rPr lang="en-US" dirty="0"/>
              <a:t> Folder</a:t>
            </a:r>
            <a:endParaRPr lang="bg-BG" dirty="0"/>
          </a:p>
        </p:txBody>
      </p:sp>
      <p:sp>
        <p:nvSpPr>
          <p:cNvPr id="3" name="Text Placeholder 2">
            <a:extLst>
              <a:ext uri="{FF2B5EF4-FFF2-40B4-BE49-F238E27FC236}">
                <a16:creationId xmlns:a16="http://schemas.microsoft.com/office/drawing/2014/main" id="{D8102154-5A8E-4F81-BC38-AC93D8AAB03D}"/>
              </a:ext>
            </a:extLst>
          </p:cNvPr>
          <p:cNvSpPr>
            <a:spLocks noGrp="1"/>
          </p:cNvSpPr>
          <p:nvPr>
            <p:ph type="body" idx="1"/>
          </p:nvPr>
        </p:nvSpPr>
        <p:spPr/>
        <p:txBody>
          <a:bodyPr/>
          <a:lstStyle/>
          <a:p>
            <a:r>
              <a:rPr lang="en-US" dirty="0"/>
              <a:t>By default, the </a:t>
            </a:r>
            <a:r>
              <a:rPr lang="en-US" dirty="0" err="1"/>
              <a:t>wwwroot</a:t>
            </a:r>
            <a:r>
              <a:rPr lang="en-US" dirty="0"/>
              <a:t> folder in the ASP.NET Core project is treated as a web root folder. Static files can be stored in any folder under the web root and accessed with a relative path to that root.</a:t>
            </a:r>
          </a:p>
          <a:p>
            <a:endParaRPr lang="en-US" dirty="0"/>
          </a:p>
          <a:p>
            <a:r>
              <a:rPr lang="en-US" dirty="0"/>
              <a:t>In the standard ASP.NET application, static files can be served from the root folder of an application or any other folder under it. This has been changed in ASP.NET Core. Now, only those files that are in the web root - </a:t>
            </a:r>
            <a:r>
              <a:rPr lang="en-US" dirty="0" err="1"/>
              <a:t>wwwroot</a:t>
            </a:r>
            <a:r>
              <a:rPr lang="en-US" dirty="0"/>
              <a:t> folder can be served over an http request. All other files are blocked and cannot be served by default.</a:t>
            </a:r>
            <a:endParaRPr lang="bg-BG" dirty="0"/>
          </a:p>
        </p:txBody>
      </p:sp>
    </p:spTree>
    <p:extLst>
      <p:ext uri="{BB962C8B-B14F-4D97-AF65-F5344CB8AC3E}">
        <p14:creationId xmlns:p14="http://schemas.microsoft.com/office/powerpoint/2010/main" val="42739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9371-D5FE-4831-8CB2-0DE8B5897C4E}"/>
              </a:ext>
            </a:extLst>
          </p:cNvPr>
          <p:cNvSpPr>
            <a:spLocks noGrp="1"/>
          </p:cNvSpPr>
          <p:nvPr>
            <p:ph type="title"/>
          </p:nvPr>
        </p:nvSpPr>
        <p:spPr/>
        <p:txBody>
          <a:bodyPr/>
          <a:lstStyle/>
          <a:p>
            <a:r>
              <a:rPr lang="en-US" dirty="0"/>
              <a:t>Rename </a:t>
            </a:r>
            <a:r>
              <a:rPr lang="en-US" dirty="0" err="1"/>
              <a:t>wwwroot</a:t>
            </a:r>
            <a:r>
              <a:rPr lang="en-US" dirty="0"/>
              <a:t> Folder</a:t>
            </a:r>
            <a:endParaRPr lang="bg-BG" dirty="0"/>
          </a:p>
        </p:txBody>
      </p:sp>
      <p:sp>
        <p:nvSpPr>
          <p:cNvPr id="3" name="Text Placeholder 2">
            <a:extLst>
              <a:ext uri="{FF2B5EF4-FFF2-40B4-BE49-F238E27FC236}">
                <a16:creationId xmlns:a16="http://schemas.microsoft.com/office/drawing/2014/main" id="{903C0ED4-8D66-40D7-8F94-5AD2A6461076}"/>
              </a:ext>
            </a:extLst>
          </p:cNvPr>
          <p:cNvSpPr>
            <a:spLocks noGrp="1"/>
          </p:cNvSpPr>
          <p:nvPr>
            <p:ph type="body" idx="1"/>
          </p:nvPr>
        </p:nvSpPr>
        <p:spPr>
          <a:xfrm>
            <a:off x="1730000" y="2090067"/>
            <a:ext cx="4411396" cy="3881700"/>
          </a:xfrm>
        </p:spPr>
        <p:txBody>
          <a:bodyPr/>
          <a:lstStyle/>
          <a:p>
            <a:r>
              <a:rPr lang="en-US" dirty="0"/>
              <a:t>You can rename </a:t>
            </a:r>
            <a:r>
              <a:rPr lang="en-US" dirty="0" err="1"/>
              <a:t>wwwroot</a:t>
            </a:r>
            <a:r>
              <a:rPr lang="en-US" dirty="0"/>
              <a:t> folder to any other name as per your choice and set it as a web root while preparing hosting environment in the </a:t>
            </a:r>
            <a:r>
              <a:rPr lang="en-US" dirty="0" err="1"/>
              <a:t>program.cs</a:t>
            </a:r>
            <a:r>
              <a:rPr lang="en-US" dirty="0"/>
              <a:t>.</a:t>
            </a:r>
          </a:p>
          <a:p>
            <a:endParaRPr lang="en-US" dirty="0"/>
          </a:p>
          <a:p>
            <a:r>
              <a:rPr lang="en-US" dirty="0"/>
              <a:t>For example, let's rename </a:t>
            </a:r>
            <a:r>
              <a:rPr lang="en-US" dirty="0" err="1"/>
              <a:t>wwwroot</a:t>
            </a:r>
            <a:r>
              <a:rPr lang="en-US" dirty="0"/>
              <a:t> folder to Content folder. Now, call </a:t>
            </a:r>
            <a:r>
              <a:rPr lang="en-US" dirty="0" err="1"/>
              <a:t>UseWebRoot</a:t>
            </a:r>
            <a:r>
              <a:rPr lang="en-US" dirty="0"/>
              <a:t>() method to configure Content folder as a web root folder in the Main() method of Program class</a:t>
            </a:r>
            <a:endParaRPr lang="bg-BG" dirty="0"/>
          </a:p>
        </p:txBody>
      </p:sp>
      <p:pic>
        <p:nvPicPr>
          <p:cNvPr id="5" name="Picture 4">
            <a:extLst>
              <a:ext uri="{FF2B5EF4-FFF2-40B4-BE49-F238E27FC236}">
                <a16:creationId xmlns:a16="http://schemas.microsoft.com/office/drawing/2014/main" id="{EFDCBBB1-27FF-437C-B1DC-39E26A99CB50}"/>
              </a:ext>
            </a:extLst>
          </p:cNvPr>
          <p:cNvPicPr>
            <a:picLocks noChangeAspect="1"/>
          </p:cNvPicPr>
          <p:nvPr/>
        </p:nvPicPr>
        <p:blipFill>
          <a:blip r:embed="rId2"/>
          <a:stretch>
            <a:fillRect/>
          </a:stretch>
        </p:blipFill>
        <p:spPr>
          <a:xfrm>
            <a:off x="6481155" y="2090067"/>
            <a:ext cx="5104378" cy="3278829"/>
          </a:xfrm>
          <a:prstGeom prst="rect">
            <a:avLst/>
          </a:prstGeom>
        </p:spPr>
      </p:pic>
    </p:spTree>
    <p:extLst>
      <p:ext uri="{BB962C8B-B14F-4D97-AF65-F5344CB8AC3E}">
        <p14:creationId xmlns:p14="http://schemas.microsoft.com/office/powerpoint/2010/main" val="3099833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A440-D75C-41E6-AE16-DFE3044693D5}"/>
              </a:ext>
            </a:extLst>
          </p:cNvPr>
          <p:cNvSpPr>
            <a:spLocks noGrp="1"/>
          </p:cNvSpPr>
          <p:nvPr>
            <p:ph type="title"/>
          </p:nvPr>
        </p:nvSpPr>
        <p:spPr/>
        <p:txBody>
          <a:bodyPr/>
          <a:lstStyle/>
          <a:p>
            <a:r>
              <a:rPr lang="fr-FR" dirty="0"/>
              <a:t>ASP.NET </a:t>
            </a:r>
            <a:r>
              <a:rPr lang="fr-FR" dirty="0" err="1"/>
              <a:t>Core</a:t>
            </a:r>
            <a:r>
              <a:rPr lang="fr-FR" dirty="0"/>
              <a:t> - </a:t>
            </a:r>
            <a:r>
              <a:rPr lang="fr-FR" dirty="0" err="1"/>
              <a:t>Program.cs</a:t>
            </a:r>
            <a:endParaRPr lang="bg-BG" dirty="0"/>
          </a:p>
        </p:txBody>
      </p:sp>
      <p:sp>
        <p:nvSpPr>
          <p:cNvPr id="3" name="Text Placeholder 2">
            <a:extLst>
              <a:ext uri="{FF2B5EF4-FFF2-40B4-BE49-F238E27FC236}">
                <a16:creationId xmlns:a16="http://schemas.microsoft.com/office/drawing/2014/main" id="{3B712515-F5AB-4C23-AF9A-CA9CA744862F}"/>
              </a:ext>
            </a:extLst>
          </p:cNvPr>
          <p:cNvSpPr>
            <a:spLocks noGrp="1"/>
          </p:cNvSpPr>
          <p:nvPr>
            <p:ph type="body" idx="1"/>
          </p:nvPr>
        </p:nvSpPr>
        <p:spPr>
          <a:xfrm>
            <a:off x="1730000" y="2090066"/>
            <a:ext cx="4223328" cy="4168061"/>
          </a:xfrm>
        </p:spPr>
        <p:txBody>
          <a:bodyPr/>
          <a:lstStyle/>
          <a:p>
            <a:r>
              <a:rPr lang="en-US" dirty="0"/>
              <a:t>ASP.NET Core web application is actually a console project which starts executing from the entry point public static void Main() in Program class where we can create a host for the web application.</a:t>
            </a:r>
          </a:p>
          <a:p>
            <a:r>
              <a:rPr lang="en-US" dirty="0"/>
              <a:t>The Main() method calls method expression </a:t>
            </a:r>
            <a:r>
              <a:rPr lang="en-US" dirty="0" err="1"/>
              <a:t>CreateHostBuilder</a:t>
            </a:r>
            <a:r>
              <a:rPr lang="en-US" dirty="0"/>
              <a:t> () to build web host with pre-configured defaults. The </a:t>
            </a:r>
            <a:r>
              <a:rPr lang="en-US" dirty="0" err="1"/>
              <a:t>CreateHostBuilder</a:t>
            </a:r>
            <a:r>
              <a:rPr lang="en-US" dirty="0"/>
              <a:t> expression can also be written as a method that returns </a:t>
            </a:r>
            <a:r>
              <a:rPr lang="en-US" dirty="0" err="1"/>
              <a:t>IHostBuilder</a:t>
            </a:r>
            <a:r>
              <a:rPr lang="en-US" dirty="0"/>
              <a:t>.</a:t>
            </a:r>
            <a:endParaRPr lang="bg-BG" dirty="0"/>
          </a:p>
        </p:txBody>
      </p:sp>
      <p:pic>
        <p:nvPicPr>
          <p:cNvPr id="6" name="Picture 5">
            <a:extLst>
              <a:ext uri="{FF2B5EF4-FFF2-40B4-BE49-F238E27FC236}">
                <a16:creationId xmlns:a16="http://schemas.microsoft.com/office/drawing/2014/main" id="{54F854E5-6144-4E36-B26D-F06CBCF978B0}"/>
              </a:ext>
            </a:extLst>
          </p:cNvPr>
          <p:cNvPicPr>
            <a:picLocks noChangeAspect="1"/>
          </p:cNvPicPr>
          <p:nvPr/>
        </p:nvPicPr>
        <p:blipFill>
          <a:blip r:embed="rId2"/>
          <a:stretch>
            <a:fillRect/>
          </a:stretch>
        </p:blipFill>
        <p:spPr>
          <a:xfrm>
            <a:off x="6152136" y="2090067"/>
            <a:ext cx="5574570" cy="3217626"/>
          </a:xfrm>
          <a:prstGeom prst="rect">
            <a:avLst/>
          </a:prstGeom>
        </p:spPr>
      </p:pic>
    </p:spTree>
    <p:extLst>
      <p:ext uri="{BB962C8B-B14F-4D97-AF65-F5344CB8AC3E}">
        <p14:creationId xmlns:p14="http://schemas.microsoft.com/office/powerpoint/2010/main" val="2058061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6EAD-DEEF-4D53-B087-3864DBABAFC1}"/>
              </a:ext>
            </a:extLst>
          </p:cNvPr>
          <p:cNvSpPr>
            <a:spLocks noGrp="1"/>
          </p:cNvSpPr>
          <p:nvPr>
            <p:ph type="title"/>
          </p:nvPr>
        </p:nvSpPr>
        <p:spPr/>
        <p:txBody>
          <a:bodyPr/>
          <a:lstStyle/>
          <a:p>
            <a:r>
              <a:rPr lang="en-US" dirty="0"/>
              <a:t>ASP.NET Core - Startup Class</a:t>
            </a:r>
            <a:endParaRPr lang="bg-BG" dirty="0"/>
          </a:p>
        </p:txBody>
      </p:sp>
      <p:sp>
        <p:nvSpPr>
          <p:cNvPr id="3" name="Text Placeholder 2">
            <a:extLst>
              <a:ext uri="{FF2B5EF4-FFF2-40B4-BE49-F238E27FC236}">
                <a16:creationId xmlns:a16="http://schemas.microsoft.com/office/drawing/2014/main" id="{232A9B09-BE3C-432C-8D8A-8E7CB3B2FCD2}"/>
              </a:ext>
            </a:extLst>
          </p:cNvPr>
          <p:cNvSpPr>
            <a:spLocks noGrp="1"/>
          </p:cNvSpPr>
          <p:nvPr>
            <p:ph type="body" idx="1"/>
          </p:nvPr>
        </p:nvSpPr>
        <p:spPr/>
        <p:txBody>
          <a:bodyPr/>
          <a:lstStyle/>
          <a:p>
            <a:r>
              <a:rPr lang="en-US" dirty="0"/>
              <a:t>ASP.NET Core application must include Startup class. As the name suggests, it is executed first when the application starts.</a:t>
            </a:r>
          </a:p>
          <a:p>
            <a:endParaRPr lang="en-US" dirty="0"/>
          </a:p>
          <a:p>
            <a:r>
              <a:rPr lang="en-US" dirty="0"/>
              <a:t>The startup class can be configured using </a:t>
            </a:r>
            <a:r>
              <a:rPr lang="en-US" dirty="0" err="1"/>
              <a:t>UseStartup</a:t>
            </a:r>
            <a:r>
              <a:rPr lang="en-US" dirty="0"/>
              <a:t>&lt;T&gt;() method at the time of configuring the host in the Main() method of Program class</a:t>
            </a:r>
          </a:p>
          <a:p>
            <a:endParaRPr lang="en-US" dirty="0"/>
          </a:p>
          <a:p>
            <a:r>
              <a:rPr lang="en-US" dirty="0"/>
              <a:t>The name "Startup" is by ASP.NET Core convention. However, we can give any name to the Startup class, just specify it as the generic parameter in the </a:t>
            </a:r>
            <a:r>
              <a:rPr lang="en-US" dirty="0" err="1"/>
              <a:t>UseStartup</a:t>
            </a:r>
            <a:r>
              <a:rPr lang="en-US" dirty="0"/>
              <a:t>&lt;T&gt;() method. For example, to name the Startup class as </a:t>
            </a:r>
            <a:r>
              <a:rPr lang="en-US" dirty="0" err="1"/>
              <a:t>MyStartup</a:t>
            </a:r>
            <a:r>
              <a:rPr lang="en-US" dirty="0"/>
              <a:t>, specify it as .</a:t>
            </a:r>
            <a:r>
              <a:rPr lang="en-US" dirty="0" err="1"/>
              <a:t>UseStartup</a:t>
            </a:r>
            <a:r>
              <a:rPr lang="en-US" dirty="0"/>
              <a:t>&lt;</a:t>
            </a:r>
            <a:r>
              <a:rPr lang="en-US" dirty="0" err="1"/>
              <a:t>MyStartup</a:t>
            </a:r>
            <a:r>
              <a:rPr lang="en-US" dirty="0"/>
              <a:t>&gt;().</a:t>
            </a:r>
            <a:endParaRPr lang="bg-BG" dirty="0"/>
          </a:p>
        </p:txBody>
      </p:sp>
    </p:spTree>
    <p:extLst>
      <p:ext uri="{BB962C8B-B14F-4D97-AF65-F5344CB8AC3E}">
        <p14:creationId xmlns:p14="http://schemas.microsoft.com/office/powerpoint/2010/main" val="153479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8000-4857-47CF-82C1-3A85C6098738}"/>
              </a:ext>
            </a:extLst>
          </p:cNvPr>
          <p:cNvSpPr>
            <a:spLocks noGrp="1"/>
          </p:cNvSpPr>
          <p:nvPr>
            <p:ph type="title"/>
          </p:nvPr>
        </p:nvSpPr>
        <p:spPr/>
        <p:txBody>
          <a:bodyPr/>
          <a:lstStyle/>
          <a:p>
            <a:r>
              <a:rPr lang="en-US" dirty="0"/>
              <a:t>ASP.NET Core - Startup Class</a:t>
            </a:r>
            <a:endParaRPr lang="bg-BG" dirty="0"/>
          </a:p>
        </p:txBody>
      </p:sp>
      <p:sp>
        <p:nvSpPr>
          <p:cNvPr id="3" name="Text Placeholder 2">
            <a:extLst>
              <a:ext uri="{FF2B5EF4-FFF2-40B4-BE49-F238E27FC236}">
                <a16:creationId xmlns:a16="http://schemas.microsoft.com/office/drawing/2014/main" id="{C36DB5AF-5568-4C14-80D9-56A555802DAE}"/>
              </a:ext>
            </a:extLst>
          </p:cNvPr>
          <p:cNvSpPr>
            <a:spLocks noGrp="1"/>
          </p:cNvSpPr>
          <p:nvPr>
            <p:ph type="body" idx="1"/>
          </p:nvPr>
        </p:nvSpPr>
        <p:spPr>
          <a:xfrm>
            <a:off x="1730000" y="1621277"/>
            <a:ext cx="9385200" cy="1368357"/>
          </a:xfrm>
        </p:spPr>
        <p:txBody>
          <a:bodyPr/>
          <a:lstStyle/>
          <a:p>
            <a:r>
              <a:rPr lang="en-US" dirty="0"/>
              <a:t>Startup class includes two public methods: </a:t>
            </a:r>
            <a:r>
              <a:rPr lang="en-US" dirty="0" err="1"/>
              <a:t>ConfigureServices</a:t>
            </a:r>
            <a:r>
              <a:rPr lang="en-US" dirty="0"/>
              <a:t> and Configure.</a:t>
            </a:r>
          </a:p>
          <a:p>
            <a:endParaRPr lang="en-US" dirty="0"/>
          </a:p>
          <a:p>
            <a:r>
              <a:rPr lang="en-US" dirty="0"/>
              <a:t>The Startup class must include a Configure method and can optionally include </a:t>
            </a:r>
            <a:r>
              <a:rPr lang="en-US" dirty="0" err="1"/>
              <a:t>ConfigureService</a:t>
            </a:r>
            <a:r>
              <a:rPr lang="en-US" dirty="0"/>
              <a:t> method.</a:t>
            </a:r>
            <a:endParaRPr lang="bg-BG" dirty="0"/>
          </a:p>
        </p:txBody>
      </p:sp>
      <p:pic>
        <p:nvPicPr>
          <p:cNvPr id="19458" name="Picture 2">
            <a:extLst>
              <a:ext uri="{FF2B5EF4-FFF2-40B4-BE49-F238E27FC236}">
                <a16:creationId xmlns:a16="http://schemas.microsoft.com/office/drawing/2014/main" id="{D6469307-5609-4E2F-B3AC-FD05F0800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087" y="3125804"/>
            <a:ext cx="71437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32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7F8F-F371-4FB7-8DF9-81679EDF884A}"/>
              </a:ext>
            </a:extLst>
          </p:cNvPr>
          <p:cNvSpPr>
            <a:spLocks noGrp="1"/>
          </p:cNvSpPr>
          <p:nvPr>
            <p:ph type="title"/>
          </p:nvPr>
        </p:nvSpPr>
        <p:spPr/>
        <p:txBody>
          <a:bodyPr/>
          <a:lstStyle/>
          <a:p>
            <a:r>
              <a:rPr lang="en-US" dirty="0" err="1"/>
              <a:t>ConfigureServices</a:t>
            </a:r>
            <a:r>
              <a:rPr lang="en-US" dirty="0"/>
              <a:t>()</a:t>
            </a:r>
            <a:endParaRPr lang="bg-BG" dirty="0"/>
          </a:p>
        </p:txBody>
      </p:sp>
      <p:sp>
        <p:nvSpPr>
          <p:cNvPr id="3" name="Text Placeholder 2">
            <a:extLst>
              <a:ext uri="{FF2B5EF4-FFF2-40B4-BE49-F238E27FC236}">
                <a16:creationId xmlns:a16="http://schemas.microsoft.com/office/drawing/2014/main" id="{331CE42A-7B87-43CF-BC1E-4F4CFB0DED6F}"/>
              </a:ext>
            </a:extLst>
          </p:cNvPr>
          <p:cNvSpPr>
            <a:spLocks noGrp="1"/>
          </p:cNvSpPr>
          <p:nvPr>
            <p:ph type="body" idx="1"/>
          </p:nvPr>
        </p:nvSpPr>
        <p:spPr>
          <a:xfrm>
            <a:off x="1730000" y="1809345"/>
            <a:ext cx="9385200" cy="4162422"/>
          </a:xfrm>
        </p:spPr>
        <p:txBody>
          <a:bodyPr/>
          <a:lstStyle/>
          <a:p>
            <a:r>
              <a:rPr lang="en-US" dirty="0"/>
              <a:t>The Dependency Injection pattern is used </a:t>
            </a:r>
            <a:r>
              <a:rPr lang="en-US" dirty="0" err="1"/>
              <a:t>heavely</a:t>
            </a:r>
            <a:r>
              <a:rPr lang="en-US" dirty="0"/>
              <a:t> in ASP.NET Core architecture. It includes built-in IoC container to provide dependent objects using constructors.</a:t>
            </a:r>
          </a:p>
          <a:p>
            <a:endParaRPr lang="en-US" dirty="0"/>
          </a:p>
          <a:p>
            <a:r>
              <a:rPr lang="en-US" dirty="0"/>
              <a:t>The </a:t>
            </a:r>
            <a:r>
              <a:rPr lang="en-US" dirty="0" err="1"/>
              <a:t>ConfigureServices</a:t>
            </a:r>
            <a:r>
              <a:rPr lang="en-US" dirty="0"/>
              <a:t> method is a place where you can register your dependent classes with the built-in IoC container. After registering dependent class, it can be used anywhere in the application. You just need to include it in the parameter of the constructor of a class where you want to use it. The IoC container will inject it automatically.</a:t>
            </a:r>
          </a:p>
          <a:p>
            <a:endParaRPr lang="en-US" dirty="0"/>
          </a:p>
          <a:p>
            <a:r>
              <a:rPr lang="en-US" dirty="0"/>
              <a:t>ASP.NET Core refers dependent class as a Service. So, whenever you read "Service" then understand it as a class which is going to be used in some other class.</a:t>
            </a:r>
          </a:p>
          <a:p>
            <a:endParaRPr lang="en-US" dirty="0"/>
          </a:p>
          <a:p>
            <a:r>
              <a:rPr lang="en-US" dirty="0" err="1"/>
              <a:t>ConfigureServices</a:t>
            </a:r>
            <a:r>
              <a:rPr lang="en-US" dirty="0"/>
              <a:t> method includes </a:t>
            </a:r>
            <a:r>
              <a:rPr lang="en-US" dirty="0" err="1"/>
              <a:t>IServiceCollection</a:t>
            </a:r>
            <a:r>
              <a:rPr lang="en-US" dirty="0"/>
              <a:t> parameter to register services to the IoC container. </a:t>
            </a:r>
            <a:endParaRPr lang="bg-BG" dirty="0"/>
          </a:p>
        </p:txBody>
      </p:sp>
    </p:spTree>
    <p:extLst>
      <p:ext uri="{BB962C8B-B14F-4D97-AF65-F5344CB8AC3E}">
        <p14:creationId xmlns:p14="http://schemas.microsoft.com/office/powerpoint/2010/main" val="689362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083C-C271-4421-9860-505E241E1338}"/>
              </a:ext>
            </a:extLst>
          </p:cNvPr>
          <p:cNvSpPr>
            <a:spLocks noGrp="1"/>
          </p:cNvSpPr>
          <p:nvPr>
            <p:ph type="title"/>
          </p:nvPr>
        </p:nvSpPr>
        <p:spPr/>
        <p:txBody>
          <a:bodyPr/>
          <a:lstStyle/>
          <a:p>
            <a:r>
              <a:rPr lang="en-US" dirty="0"/>
              <a:t>Configure()</a:t>
            </a:r>
            <a:endParaRPr lang="bg-BG" dirty="0"/>
          </a:p>
        </p:txBody>
      </p:sp>
      <p:sp>
        <p:nvSpPr>
          <p:cNvPr id="3" name="Text Placeholder 2">
            <a:extLst>
              <a:ext uri="{FF2B5EF4-FFF2-40B4-BE49-F238E27FC236}">
                <a16:creationId xmlns:a16="http://schemas.microsoft.com/office/drawing/2014/main" id="{BDD27B7C-6551-4C6B-987E-E3227CA9D691}"/>
              </a:ext>
            </a:extLst>
          </p:cNvPr>
          <p:cNvSpPr>
            <a:spLocks noGrp="1"/>
          </p:cNvSpPr>
          <p:nvPr>
            <p:ph type="body" idx="1"/>
          </p:nvPr>
        </p:nvSpPr>
        <p:spPr>
          <a:xfrm>
            <a:off x="1729999" y="1491574"/>
            <a:ext cx="10235021" cy="4480193"/>
          </a:xfrm>
        </p:spPr>
        <p:txBody>
          <a:bodyPr/>
          <a:lstStyle/>
          <a:p>
            <a:r>
              <a:rPr lang="en-US" dirty="0"/>
              <a:t>The Configure method is a place where you can configure application request pipeline for your application using </a:t>
            </a:r>
            <a:r>
              <a:rPr lang="en-US" dirty="0" err="1"/>
              <a:t>IApplicationBuilder</a:t>
            </a:r>
            <a:r>
              <a:rPr lang="en-US" dirty="0"/>
              <a:t> instance that is provided by the built-in IoC container.</a:t>
            </a:r>
          </a:p>
          <a:p>
            <a:endParaRPr lang="en-US" dirty="0"/>
          </a:p>
          <a:p>
            <a:r>
              <a:rPr lang="en-US" dirty="0"/>
              <a:t>ASP.NET Core introduced the middleware components to define a request pipeline, which will be executed on every request. You include only those middleware components which are required by your application and thus increase the performance of your application.</a:t>
            </a:r>
          </a:p>
          <a:p>
            <a:endParaRPr lang="en-US" dirty="0"/>
          </a:p>
          <a:p>
            <a:r>
              <a:rPr lang="en-US" dirty="0"/>
              <a:t>The following is a default Configure methods.</a:t>
            </a:r>
            <a:endParaRPr lang="bg-BG" dirty="0"/>
          </a:p>
        </p:txBody>
      </p:sp>
      <p:pic>
        <p:nvPicPr>
          <p:cNvPr id="5" name="Picture 4">
            <a:extLst>
              <a:ext uri="{FF2B5EF4-FFF2-40B4-BE49-F238E27FC236}">
                <a16:creationId xmlns:a16="http://schemas.microsoft.com/office/drawing/2014/main" id="{4AC8074C-F0B9-4610-AC52-3B6B194102E8}"/>
              </a:ext>
            </a:extLst>
          </p:cNvPr>
          <p:cNvPicPr>
            <a:picLocks noChangeAspect="1"/>
          </p:cNvPicPr>
          <p:nvPr/>
        </p:nvPicPr>
        <p:blipFill>
          <a:blip r:embed="rId2"/>
          <a:stretch>
            <a:fillRect/>
          </a:stretch>
        </p:blipFill>
        <p:spPr>
          <a:xfrm>
            <a:off x="1030219" y="4164037"/>
            <a:ext cx="5065781" cy="2221940"/>
          </a:xfrm>
          <a:prstGeom prst="rect">
            <a:avLst/>
          </a:prstGeom>
        </p:spPr>
      </p:pic>
      <p:pic>
        <p:nvPicPr>
          <p:cNvPr id="7" name="Picture 6">
            <a:extLst>
              <a:ext uri="{FF2B5EF4-FFF2-40B4-BE49-F238E27FC236}">
                <a16:creationId xmlns:a16="http://schemas.microsoft.com/office/drawing/2014/main" id="{3DA940C6-A87F-4691-9677-E86426A8339D}"/>
              </a:ext>
            </a:extLst>
          </p:cNvPr>
          <p:cNvPicPr>
            <a:picLocks noChangeAspect="1"/>
          </p:cNvPicPr>
          <p:nvPr/>
        </p:nvPicPr>
        <p:blipFill>
          <a:blip r:embed="rId3"/>
          <a:stretch>
            <a:fillRect/>
          </a:stretch>
        </p:blipFill>
        <p:spPr>
          <a:xfrm>
            <a:off x="7057691" y="4164037"/>
            <a:ext cx="4661809" cy="2224583"/>
          </a:xfrm>
          <a:prstGeom prst="rect">
            <a:avLst/>
          </a:prstGeom>
        </p:spPr>
      </p:pic>
    </p:spTree>
    <p:extLst>
      <p:ext uri="{BB962C8B-B14F-4D97-AF65-F5344CB8AC3E}">
        <p14:creationId xmlns:p14="http://schemas.microsoft.com/office/powerpoint/2010/main" val="20367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B7B-9E2F-4DBA-BEF4-6F24FA6046E1}"/>
              </a:ext>
            </a:extLst>
          </p:cNvPr>
          <p:cNvSpPr>
            <a:spLocks noGrp="1"/>
          </p:cNvSpPr>
          <p:nvPr>
            <p:ph type="title"/>
          </p:nvPr>
        </p:nvSpPr>
        <p:spPr/>
        <p:txBody>
          <a:bodyPr/>
          <a:lstStyle/>
          <a:p>
            <a:r>
              <a:rPr lang="en-US" dirty="0"/>
              <a:t>.NET Core Command-Line Interface</a:t>
            </a:r>
            <a:endParaRPr lang="bg-BG" dirty="0"/>
          </a:p>
        </p:txBody>
      </p:sp>
      <p:sp>
        <p:nvSpPr>
          <p:cNvPr id="3" name="Text Placeholder 2">
            <a:extLst>
              <a:ext uri="{FF2B5EF4-FFF2-40B4-BE49-F238E27FC236}">
                <a16:creationId xmlns:a16="http://schemas.microsoft.com/office/drawing/2014/main" id="{9AB7ABF9-6E6F-400E-81D9-F54ACB8C7405}"/>
              </a:ext>
            </a:extLst>
          </p:cNvPr>
          <p:cNvSpPr>
            <a:spLocks noGrp="1"/>
          </p:cNvSpPr>
          <p:nvPr>
            <p:ph type="body" idx="1"/>
          </p:nvPr>
        </p:nvSpPr>
        <p:spPr/>
        <p:txBody>
          <a:bodyPr/>
          <a:lstStyle/>
          <a:p>
            <a:r>
              <a:rPr lang="en-US" dirty="0"/>
              <a:t>The .NET Core command-line interface (CLI) is a new cross-platform tool for creating, restoring packages, building, running and publishing .NET applications.</a:t>
            </a:r>
          </a:p>
          <a:p>
            <a:endParaRPr lang="en-US" dirty="0"/>
          </a:p>
          <a:p>
            <a:r>
              <a:rPr lang="en-US" dirty="0"/>
              <a:t>We created our first ASP.NET Core application using Visual Studio in the previous chapter. Visual Studio internally uses this CLI to restore, build and publish an application. Other higher level IDEs, editors and tools can use CLI to support .NET Core applications.</a:t>
            </a:r>
          </a:p>
          <a:p>
            <a:endParaRPr lang="en-US" dirty="0"/>
          </a:p>
          <a:p>
            <a:r>
              <a:rPr lang="en-US" dirty="0"/>
              <a:t>More info: </a:t>
            </a:r>
            <a:r>
              <a:rPr lang="en-US" dirty="0">
                <a:hlinkClick r:id="rId2"/>
              </a:rPr>
              <a:t>https://www.tutorialsteacher.com/core/net-core-command-line-interface</a:t>
            </a:r>
            <a:r>
              <a:rPr lang="en-US" dirty="0"/>
              <a:t> </a:t>
            </a:r>
            <a:endParaRPr lang="bg-BG" dirty="0"/>
          </a:p>
        </p:txBody>
      </p:sp>
    </p:spTree>
    <p:extLst>
      <p:ext uri="{BB962C8B-B14F-4D97-AF65-F5344CB8AC3E}">
        <p14:creationId xmlns:p14="http://schemas.microsoft.com/office/powerpoint/2010/main" val="120348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7678-48CB-4064-9A6C-4EAA69566387}"/>
              </a:ext>
            </a:extLst>
          </p:cNvPr>
          <p:cNvSpPr>
            <a:spLocks noGrp="1"/>
          </p:cNvSpPr>
          <p:nvPr>
            <p:ph type="title"/>
          </p:nvPr>
        </p:nvSpPr>
        <p:spPr/>
        <p:txBody>
          <a:bodyPr/>
          <a:lstStyle/>
          <a:p>
            <a:r>
              <a:rPr lang="en-US" dirty="0"/>
              <a:t>Design Principle</a:t>
            </a:r>
            <a:endParaRPr lang="bg-BG" dirty="0"/>
          </a:p>
        </p:txBody>
      </p:sp>
      <p:sp>
        <p:nvSpPr>
          <p:cNvPr id="3" name="Text Placeholder 2">
            <a:extLst>
              <a:ext uri="{FF2B5EF4-FFF2-40B4-BE49-F238E27FC236}">
                <a16:creationId xmlns:a16="http://schemas.microsoft.com/office/drawing/2014/main" id="{E74D9345-D9A4-4E5B-8778-19A19E80620B}"/>
              </a:ext>
            </a:extLst>
          </p:cNvPr>
          <p:cNvSpPr>
            <a:spLocks noGrp="1"/>
          </p:cNvSpPr>
          <p:nvPr>
            <p:ph type="body" idx="1"/>
          </p:nvPr>
        </p:nvSpPr>
        <p:spPr>
          <a:xfrm>
            <a:off x="1730000" y="2090066"/>
            <a:ext cx="9385200" cy="4343159"/>
          </a:xfrm>
        </p:spPr>
        <p:txBody>
          <a:bodyPr/>
          <a:lstStyle/>
          <a:p>
            <a:r>
              <a:rPr lang="en-US" dirty="0"/>
              <a:t>Design principles provide high level guidelines to design better software applications. </a:t>
            </a:r>
          </a:p>
          <a:p>
            <a:r>
              <a:rPr lang="en-US" dirty="0"/>
              <a:t>They do not provide implementation guidelines and are not bound to any programming language. </a:t>
            </a:r>
          </a:p>
          <a:p>
            <a:r>
              <a:rPr lang="en-US" dirty="0"/>
              <a:t>The SOLID (SRP, OCP, LSP, ISP, DIP) principles are one of the most popular sets of design principles.</a:t>
            </a:r>
          </a:p>
          <a:p>
            <a:r>
              <a:rPr lang="en-US" dirty="0"/>
              <a:t>For example, the Single Responsibility Principle (SRP) suggests that a class should have only one reason to change. </a:t>
            </a:r>
          </a:p>
          <a:p>
            <a:r>
              <a:rPr lang="en-US" dirty="0"/>
              <a:t>This is a high-level statement which we can keep in mind while designing or creating classes for our application. </a:t>
            </a:r>
          </a:p>
          <a:p>
            <a:r>
              <a:rPr lang="en-US" dirty="0"/>
              <a:t>SRP does not provide specific implementation steps but it's up to you how you implement SRP in your application.</a:t>
            </a:r>
            <a:endParaRPr lang="bg-BG" dirty="0"/>
          </a:p>
        </p:txBody>
      </p:sp>
    </p:spTree>
    <p:extLst>
      <p:ext uri="{BB962C8B-B14F-4D97-AF65-F5344CB8AC3E}">
        <p14:creationId xmlns:p14="http://schemas.microsoft.com/office/powerpoint/2010/main" val="159300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Dependency Injection</a:t>
            </a:r>
          </a:p>
        </p:txBody>
      </p:sp>
    </p:spTree>
    <p:extLst>
      <p:ext uri="{BB962C8B-B14F-4D97-AF65-F5344CB8AC3E}">
        <p14:creationId xmlns:p14="http://schemas.microsoft.com/office/powerpoint/2010/main" val="14003267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29EA-B10D-45EF-9749-38D24D50A310}"/>
              </a:ext>
            </a:extLst>
          </p:cNvPr>
          <p:cNvSpPr>
            <a:spLocks noGrp="1"/>
          </p:cNvSpPr>
          <p:nvPr>
            <p:ph type="title"/>
          </p:nvPr>
        </p:nvSpPr>
        <p:spPr/>
        <p:txBody>
          <a:bodyPr/>
          <a:lstStyle/>
          <a:p>
            <a:r>
              <a:rPr lang="en-US" dirty="0"/>
              <a:t>ASP.NET Core - Dependency Injection</a:t>
            </a:r>
            <a:endParaRPr lang="bg-BG" dirty="0"/>
          </a:p>
        </p:txBody>
      </p:sp>
      <p:sp>
        <p:nvSpPr>
          <p:cNvPr id="3" name="Text Placeholder 2">
            <a:extLst>
              <a:ext uri="{FF2B5EF4-FFF2-40B4-BE49-F238E27FC236}">
                <a16:creationId xmlns:a16="http://schemas.microsoft.com/office/drawing/2014/main" id="{E9DBC559-3493-4C11-821E-017ECAF212F9}"/>
              </a:ext>
            </a:extLst>
          </p:cNvPr>
          <p:cNvSpPr>
            <a:spLocks noGrp="1"/>
          </p:cNvSpPr>
          <p:nvPr>
            <p:ph type="body" idx="1"/>
          </p:nvPr>
        </p:nvSpPr>
        <p:spPr/>
        <p:txBody>
          <a:bodyPr/>
          <a:lstStyle/>
          <a:p>
            <a:r>
              <a:rPr lang="en-US" dirty="0"/>
              <a:t>ASP.NET Core is designed from scratch to support Dependency Injection. </a:t>
            </a:r>
          </a:p>
          <a:p>
            <a:endParaRPr lang="en-US" dirty="0"/>
          </a:p>
          <a:p>
            <a:r>
              <a:rPr lang="en-US" dirty="0"/>
              <a:t>ASP.NET Core </a:t>
            </a:r>
            <a:r>
              <a:rPr lang="en-US" dirty="0">
                <a:solidFill>
                  <a:schemeClr val="accent1">
                    <a:lumMod val="60000"/>
                    <a:lumOff val="40000"/>
                  </a:schemeClr>
                </a:solidFill>
              </a:rPr>
              <a:t>injects</a:t>
            </a:r>
            <a:r>
              <a:rPr lang="en-US" dirty="0"/>
              <a:t> objects of dependency classes through </a:t>
            </a:r>
            <a:r>
              <a:rPr lang="en-US" dirty="0">
                <a:solidFill>
                  <a:schemeClr val="accent1">
                    <a:lumMod val="60000"/>
                    <a:lumOff val="40000"/>
                  </a:schemeClr>
                </a:solidFill>
              </a:rPr>
              <a:t>constructor</a:t>
            </a:r>
            <a:r>
              <a:rPr lang="en-US" dirty="0"/>
              <a:t> or </a:t>
            </a:r>
            <a:r>
              <a:rPr lang="en-US" dirty="0">
                <a:solidFill>
                  <a:schemeClr val="accent1">
                    <a:lumMod val="60000"/>
                    <a:lumOff val="40000"/>
                  </a:schemeClr>
                </a:solidFill>
              </a:rPr>
              <a:t>method</a:t>
            </a:r>
            <a:r>
              <a:rPr lang="en-US" dirty="0"/>
              <a:t> by using built-in IoC container.</a:t>
            </a:r>
            <a:endParaRPr lang="bg-BG" dirty="0"/>
          </a:p>
        </p:txBody>
      </p:sp>
    </p:spTree>
    <p:extLst>
      <p:ext uri="{BB962C8B-B14F-4D97-AF65-F5344CB8AC3E}">
        <p14:creationId xmlns:p14="http://schemas.microsoft.com/office/powerpoint/2010/main" val="3339903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BABC-14E9-48F9-8585-1197CD263236}"/>
              </a:ext>
            </a:extLst>
          </p:cNvPr>
          <p:cNvSpPr>
            <a:spLocks noGrp="1"/>
          </p:cNvSpPr>
          <p:nvPr>
            <p:ph type="title"/>
          </p:nvPr>
        </p:nvSpPr>
        <p:spPr/>
        <p:txBody>
          <a:bodyPr/>
          <a:lstStyle/>
          <a:p>
            <a:r>
              <a:rPr lang="en-US" dirty="0"/>
              <a:t>Built-in IoC Container</a:t>
            </a:r>
            <a:endParaRPr lang="bg-BG" dirty="0"/>
          </a:p>
        </p:txBody>
      </p:sp>
      <p:sp>
        <p:nvSpPr>
          <p:cNvPr id="3" name="Text Placeholder 2">
            <a:extLst>
              <a:ext uri="{FF2B5EF4-FFF2-40B4-BE49-F238E27FC236}">
                <a16:creationId xmlns:a16="http://schemas.microsoft.com/office/drawing/2014/main" id="{8BDFFEF3-4A94-47F2-ABAB-F064B7AE9005}"/>
              </a:ext>
            </a:extLst>
          </p:cNvPr>
          <p:cNvSpPr>
            <a:spLocks noGrp="1"/>
          </p:cNvSpPr>
          <p:nvPr>
            <p:ph type="body" idx="1"/>
          </p:nvPr>
        </p:nvSpPr>
        <p:spPr>
          <a:xfrm>
            <a:off x="1730000" y="1361872"/>
            <a:ext cx="9385200" cy="5110263"/>
          </a:xfrm>
        </p:spPr>
        <p:txBody>
          <a:bodyPr/>
          <a:lstStyle/>
          <a:p>
            <a:r>
              <a:rPr lang="en-US" dirty="0"/>
              <a:t>ASP.NET Core framework contains simple out-of-the-box IoC container which does not have as many features as other third party IoC containers. If you want more features such as auto-registration, scanning, interceptors, or decorators then you may replace built-in IoC container with a third party container.</a:t>
            </a:r>
          </a:p>
          <a:p>
            <a:endParaRPr lang="en-US" dirty="0"/>
          </a:p>
          <a:p>
            <a:r>
              <a:rPr lang="en-US" dirty="0"/>
              <a:t>The built-in container is represented by </a:t>
            </a:r>
            <a:r>
              <a:rPr lang="en-US" dirty="0" err="1"/>
              <a:t>IServiceProvider</a:t>
            </a:r>
            <a:r>
              <a:rPr lang="en-US" dirty="0"/>
              <a:t> implementation that supports constructor injection by default. The types (classes) managed by built-in IoC container are called services.</a:t>
            </a:r>
          </a:p>
          <a:p>
            <a:endParaRPr lang="en-US" dirty="0"/>
          </a:p>
          <a:p>
            <a:r>
              <a:rPr lang="en-US" dirty="0"/>
              <a:t>There are basically two types of services in ASP.NET Core:</a:t>
            </a:r>
          </a:p>
          <a:p>
            <a:endParaRPr lang="en-US" dirty="0"/>
          </a:p>
          <a:p>
            <a:pPr lvl="1"/>
            <a:r>
              <a:rPr lang="en-US" dirty="0"/>
              <a:t>Framework Services: Services which are a part of ASP.NET Core framework such as </a:t>
            </a:r>
            <a:r>
              <a:rPr lang="en-US" dirty="0" err="1"/>
              <a:t>IApplicationBuilder</a:t>
            </a:r>
            <a:r>
              <a:rPr lang="en-US" dirty="0"/>
              <a:t>, </a:t>
            </a:r>
            <a:r>
              <a:rPr lang="en-US" dirty="0" err="1"/>
              <a:t>IHostingEnvironment</a:t>
            </a:r>
            <a:r>
              <a:rPr lang="en-US" dirty="0"/>
              <a:t>, </a:t>
            </a:r>
            <a:r>
              <a:rPr lang="en-US" dirty="0" err="1"/>
              <a:t>ILoggerFactory</a:t>
            </a:r>
            <a:r>
              <a:rPr lang="en-US" dirty="0"/>
              <a:t> etc.</a:t>
            </a:r>
          </a:p>
          <a:p>
            <a:pPr lvl="1"/>
            <a:r>
              <a:rPr lang="en-US" dirty="0"/>
              <a:t>Application Services: The services (custom types or classes) which you as a programmer create for your application.</a:t>
            </a:r>
            <a:endParaRPr lang="bg-BG" dirty="0"/>
          </a:p>
        </p:txBody>
      </p:sp>
    </p:spTree>
    <p:extLst>
      <p:ext uri="{BB962C8B-B14F-4D97-AF65-F5344CB8AC3E}">
        <p14:creationId xmlns:p14="http://schemas.microsoft.com/office/powerpoint/2010/main" val="3095164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DD42-E1BE-4770-BC5A-E75B14831251}"/>
              </a:ext>
            </a:extLst>
          </p:cNvPr>
          <p:cNvSpPr>
            <a:spLocks noGrp="1"/>
          </p:cNvSpPr>
          <p:nvPr>
            <p:ph type="title"/>
          </p:nvPr>
        </p:nvSpPr>
        <p:spPr/>
        <p:txBody>
          <a:bodyPr/>
          <a:lstStyle/>
          <a:p>
            <a:r>
              <a:rPr lang="en-US" dirty="0"/>
              <a:t>Registering Application Service</a:t>
            </a:r>
            <a:endParaRPr lang="bg-BG" dirty="0"/>
          </a:p>
        </p:txBody>
      </p:sp>
      <p:sp>
        <p:nvSpPr>
          <p:cNvPr id="3" name="Text Placeholder 2">
            <a:extLst>
              <a:ext uri="{FF2B5EF4-FFF2-40B4-BE49-F238E27FC236}">
                <a16:creationId xmlns:a16="http://schemas.microsoft.com/office/drawing/2014/main" id="{CECA5F45-C6CA-4C6C-A38D-2584B6AC8DF2}"/>
              </a:ext>
            </a:extLst>
          </p:cNvPr>
          <p:cNvSpPr>
            <a:spLocks noGrp="1"/>
          </p:cNvSpPr>
          <p:nvPr>
            <p:ph type="body" idx="1"/>
          </p:nvPr>
        </p:nvSpPr>
        <p:spPr>
          <a:xfrm>
            <a:off x="1730000" y="2090067"/>
            <a:ext cx="3529421" cy="3881700"/>
          </a:xfrm>
        </p:spPr>
        <p:txBody>
          <a:bodyPr/>
          <a:lstStyle/>
          <a:p>
            <a:r>
              <a:rPr lang="en-US" dirty="0"/>
              <a:t>Consider the following example of simple </a:t>
            </a:r>
            <a:r>
              <a:rPr lang="en-US" dirty="0" err="1"/>
              <a:t>ILog</a:t>
            </a:r>
            <a:r>
              <a:rPr lang="en-US" dirty="0"/>
              <a:t> interface and its implementation class. </a:t>
            </a:r>
          </a:p>
          <a:p>
            <a:endParaRPr lang="en-US" dirty="0"/>
          </a:p>
          <a:p>
            <a:r>
              <a:rPr lang="en-US" dirty="0"/>
              <a:t>We will see how to register it with built-in IoC container and use it in our application.</a:t>
            </a:r>
            <a:endParaRPr lang="bg-BG" dirty="0"/>
          </a:p>
        </p:txBody>
      </p:sp>
      <p:pic>
        <p:nvPicPr>
          <p:cNvPr id="5" name="Picture 4">
            <a:extLst>
              <a:ext uri="{FF2B5EF4-FFF2-40B4-BE49-F238E27FC236}">
                <a16:creationId xmlns:a16="http://schemas.microsoft.com/office/drawing/2014/main" id="{9281CCA9-3F9C-406E-93A2-C64BD836E98F}"/>
              </a:ext>
            </a:extLst>
          </p:cNvPr>
          <p:cNvPicPr>
            <a:picLocks noChangeAspect="1"/>
          </p:cNvPicPr>
          <p:nvPr/>
        </p:nvPicPr>
        <p:blipFill>
          <a:blip r:embed="rId2"/>
          <a:stretch>
            <a:fillRect/>
          </a:stretch>
        </p:blipFill>
        <p:spPr>
          <a:xfrm>
            <a:off x="6824676" y="2058529"/>
            <a:ext cx="3272634" cy="3055572"/>
          </a:xfrm>
          <a:prstGeom prst="rect">
            <a:avLst/>
          </a:prstGeom>
        </p:spPr>
      </p:pic>
    </p:spTree>
    <p:extLst>
      <p:ext uri="{BB962C8B-B14F-4D97-AF65-F5344CB8AC3E}">
        <p14:creationId xmlns:p14="http://schemas.microsoft.com/office/powerpoint/2010/main" val="566714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B8A9-4D6F-4A43-9D4C-7221117D95FA}"/>
              </a:ext>
            </a:extLst>
          </p:cNvPr>
          <p:cNvSpPr>
            <a:spLocks noGrp="1"/>
          </p:cNvSpPr>
          <p:nvPr>
            <p:ph type="title"/>
          </p:nvPr>
        </p:nvSpPr>
        <p:spPr/>
        <p:txBody>
          <a:bodyPr/>
          <a:lstStyle/>
          <a:p>
            <a:r>
              <a:rPr lang="en-US" dirty="0"/>
              <a:t>Registering Application Service</a:t>
            </a:r>
            <a:endParaRPr lang="bg-BG" dirty="0"/>
          </a:p>
        </p:txBody>
      </p:sp>
      <p:sp>
        <p:nvSpPr>
          <p:cNvPr id="3" name="Text Placeholder 2">
            <a:extLst>
              <a:ext uri="{FF2B5EF4-FFF2-40B4-BE49-F238E27FC236}">
                <a16:creationId xmlns:a16="http://schemas.microsoft.com/office/drawing/2014/main" id="{1EE8CA3E-73EE-4EF1-9D8F-9E95D31F47E4}"/>
              </a:ext>
            </a:extLst>
          </p:cNvPr>
          <p:cNvSpPr>
            <a:spLocks noGrp="1"/>
          </p:cNvSpPr>
          <p:nvPr>
            <p:ph type="body" idx="1"/>
          </p:nvPr>
        </p:nvSpPr>
        <p:spPr>
          <a:xfrm>
            <a:off x="1730000" y="1465634"/>
            <a:ext cx="9826460" cy="4867366"/>
          </a:xfrm>
        </p:spPr>
        <p:txBody>
          <a:bodyPr/>
          <a:lstStyle/>
          <a:p>
            <a:r>
              <a:rPr lang="en-US" dirty="0"/>
              <a:t>ASP.NET Core allows us to register our application services with IoC container, in the </a:t>
            </a:r>
            <a:r>
              <a:rPr lang="en-US" dirty="0" err="1"/>
              <a:t>ConfigureServices</a:t>
            </a:r>
            <a:r>
              <a:rPr lang="en-US" dirty="0"/>
              <a:t> method of the Startup class. The </a:t>
            </a:r>
            <a:r>
              <a:rPr lang="en-US" dirty="0" err="1"/>
              <a:t>ConfigureServices</a:t>
            </a:r>
            <a:r>
              <a:rPr lang="en-US" dirty="0"/>
              <a:t> method includes a parameter of </a:t>
            </a:r>
            <a:r>
              <a:rPr lang="en-US" dirty="0" err="1"/>
              <a:t>IServiceCollection</a:t>
            </a:r>
            <a:r>
              <a:rPr lang="en-US" dirty="0"/>
              <a:t> type which is used to register application services.</a:t>
            </a:r>
          </a:p>
          <a:p>
            <a:endParaRPr lang="en-US" dirty="0"/>
          </a:p>
          <a:p>
            <a:endParaRPr lang="en-US" dirty="0"/>
          </a:p>
          <a:p>
            <a:endParaRPr lang="en-US" dirty="0"/>
          </a:p>
          <a:p>
            <a:endParaRPr lang="en-US" dirty="0"/>
          </a:p>
          <a:p>
            <a:endParaRPr lang="en-US" dirty="0"/>
          </a:p>
          <a:p>
            <a:endParaRPr lang="en-US" dirty="0"/>
          </a:p>
          <a:p>
            <a:r>
              <a:rPr lang="en-US" dirty="0"/>
              <a:t>Add() method of </a:t>
            </a:r>
            <a:r>
              <a:rPr lang="en-US" dirty="0" err="1"/>
              <a:t>IServiceCollection</a:t>
            </a:r>
            <a:r>
              <a:rPr lang="en-US" dirty="0"/>
              <a:t> instance is used to register a service with an IoC container. The </a:t>
            </a:r>
            <a:r>
              <a:rPr lang="en-US" dirty="0" err="1"/>
              <a:t>ServiceDescriptor</a:t>
            </a:r>
            <a:r>
              <a:rPr lang="en-US" dirty="0"/>
              <a:t> is used to specify a service type and its instance. </a:t>
            </a:r>
          </a:p>
          <a:p>
            <a:r>
              <a:rPr lang="en-US" dirty="0"/>
              <a:t>We have specified </a:t>
            </a:r>
            <a:r>
              <a:rPr lang="en-US" dirty="0" err="1"/>
              <a:t>ILog</a:t>
            </a:r>
            <a:r>
              <a:rPr lang="en-US" dirty="0"/>
              <a:t> as service type and </a:t>
            </a:r>
            <a:r>
              <a:rPr lang="en-US" dirty="0" err="1"/>
              <a:t>MyConsoleLogger</a:t>
            </a:r>
            <a:r>
              <a:rPr lang="en-US" dirty="0"/>
              <a:t> as its instance. </a:t>
            </a:r>
          </a:p>
          <a:p>
            <a:r>
              <a:rPr lang="en-US" dirty="0"/>
              <a:t>This will register </a:t>
            </a:r>
            <a:r>
              <a:rPr lang="en-US" dirty="0" err="1"/>
              <a:t>ILog</a:t>
            </a:r>
            <a:r>
              <a:rPr lang="en-US" dirty="0"/>
              <a:t> service as a singleton by default. Now, an IoC container will create a singleton object of </a:t>
            </a:r>
            <a:r>
              <a:rPr lang="en-US" dirty="0" err="1"/>
              <a:t>MyConsoleLogger</a:t>
            </a:r>
            <a:r>
              <a:rPr lang="en-US" dirty="0"/>
              <a:t> class and inject it in the constructor of classes wherever we include </a:t>
            </a:r>
            <a:r>
              <a:rPr lang="en-US" dirty="0" err="1"/>
              <a:t>ILog</a:t>
            </a:r>
            <a:r>
              <a:rPr lang="en-US" dirty="0"/>
              <a:t> as a constructor or method parameter throughout the application.</a:t>
            </a:r>
            <a:endParaRPr lang="bg-BG" dirty="0"/>
          </a:p>
        </p:txBody>
      </p:sp>
      <p:pic>
        <p:nvPicPr>
          <p:cNvPr id="5" name="Picture 4">
            <a:extLst>
              <a:ext uri="{FF2B5EF4-FFF2-40B4-BE49-F238E27FC236}">
                <a16:creationId xmlns:a16="http://schemas.microsoft.com/office/drawing/2014/main" id="{C2701708-7C4C-489A-8AA0-88340F285D4E}"/>
              </a:ext>
            </a:extLst>
          </p:cNvPr>
          <p:cNvPicPr>
            <a:picLocks noChangeAspect="1"/>
          </p:cNvPicPr>
          <p:nvPr/>
        </p:nvPicPr>
        <p:blipFill>
          <a:blip r:embed="rId2"/>
          <a:stretch>
            <a:fillRect/>
          </a:stretch>
        </p:blipFill>
        <p:spPr>
          <a:xfrm>
            <a:off x="2305962" y="2526654"/>
            <a:ext cx="5164882" cy="1554533"/>
          </a:xfrm>
          <a:prstGeom prst="rect">
            <a:avLst/>
          </a:prstGeom>
        </p:spPr>
      </p:pic>
    </p:spTree>
    <p:extLst>
      <p:ext uri="{BB962C8B-B14F-4D97-AF65-F5344CB8AC3E}">
        <p14:creationId xmlns:p14="http://schemas.microsoft.com/office/powerpoint/2010/main" val="1388467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C820-B7A6-47B7-8C34-26DDF57F686D}"/>
              </a:ext>
            </a:extLst>
          </p:cNvPr>
          <p:cNvSpPr>
            <a:spLocks noGrp="1"/>
          </p:cNvSpPr>
          <p:nvPr>
            <p:ph type="title"/>
          </p:nvPr>
        </p:nvSpPr>
        <p:spPr/>
        <p:txBody>
          <a:bodyPr/>
          <a:lstStyle/>
          <a:p>
            <a:r>
              <a:rPr lang="en-US" dirty="0"/>
              <a:t>Understanding Service Lifetime</a:t>
            </a:r>
            <a:endParaRPr lang="bg-BG" dirty="0"/>
          </a:p>
        </p:txBody>
      </p:sp>
      <p:sp>
        <p:nvSpPr>
          <p:cNvPr id="3" name="Text Placeholder 2">
            <a:extLst>
              <a:ext uri="{FF2B5EF4-FFF2-40B4-BE49-F238E27FC236}">
                <a16:creationId xmlns:a16="http://schemas.microsoft.com/office/drawing/2014/main" id="{89D31BA4-5A4D-4097-A031-2956D08BCB67}"/>
              </a:ext>
            </a:extLst>
          </p:cNvPr>
          <p:cNvSpPr>
            <a:spLocks noGrp="1"/>
          </p:cNvSpPr>
          <p:nvPr>
            <p:ph type="body" idx="1"/>
          </p:nvPr>
        </p:nvSpPr>
        <p:spPr>
          <a:xfrm>
            <a:off x="1729999" y="1413753"/>
            <a:ext cx="10222051" cy="4558014"/>
          </a:xfrm>
        </p:spPr>
        <p:txBody>
          <a:bodyPr/>
          <a:lstStyle/>
          <a:p>
            <a:pPr marL="120650" indent="0">
              <a:buNone/>
            </a:pPr>
            <a:r>
              <a:rPr lang="en-US" sz="1800" dirty="0"/>
              <a:t>Built-in IoC container manages the lifetime of a registered service type. It automatically disposes a service instance based on the specified lifetime.</a:t>
            </a:r>
          </a:p>
          <a:p>
            <a:pPr marL="120650" indent="0">
              <a:buNone/>
            </a:pPr>
            <a:r>
              <a:rPr lang="en-US" sz="1800" dirty="0"/>
              <a:t>The built-in IoC container supports three kinds of lifetimes:</a:t>
            </a:r>
          </a:p>
          <a:p>
            <a:r>
              <a:rPr lang="en-US" sz="1800" dirty="0">
                <a:solidFill>
                  <a:schemeClr val="accent1">
                    <a:lumMod val="60000"/>
                    <a:lumOff val="40000"/>
                  </a:schemeClr>
                </a:solidFill>
              </a:rPr>
              <a:t>Singleton</a:t>
            </a:r>
            <a:r>
              <a:rPr lang="en-US" sz="1800" dirty="0"/>
              <a:t>: IoC container will create and share a single instance of a service throughout the application's lifetime.</a:t>
            </a:r>
          </a:p>
          <a:p>
            <a:r>
              <a:rPr lang="en-US" sz="1800" dirty="0">
                <a:solidFill>
                  <a:schemeClr val="accent1">
                    <a:lumMod val="60000"/>
                    <a:lumOff val="40000"/>
                  </a:schemeClr>
                </a:solidFill>
              </a:rPr>
              <a:t>Transient</a:t>
            </a:r>
            <a:r>
              <a:rPr lang="en-US" sz="1800" dirty="0"/>
              <a:t>: The IoC container will create a new instance of the specified service type every time you ask for it.</a:t>
            </a:r>
          </a:p>
          <a:p>
            <a:r>
              <a:rPr lang="en-US" sz="1800" dirty="0">
                <a:solidFill>
                  <a:schemeClr val="accent1">
                    <a:lumMod val="60000"/>
                    <a:lumOff val="40000"/>
                  </a:schemeClr>
                </a:solidFill>
              </a:rPr>
              <a:t>Scoped</a:t>
            </a:r>
            <a:r>
              <a:rPr lang="en-US" sz="1800" dirty="0"/>
              <a:t>: IoC container will create an instance of the specified service type once per request and will be shared in a single request.</a:t>
            </a:r>
            <a:endParaRPr lang="bg-BG" sz="1800" dirty="0"/>
          </a:p>
        </p:txBody>
      </p:sp>
      <p:pic>
        <p:nvPicPr>
          <p:cNvPr id="5" name="Picture 4">
            <a:extLst>
              <a:ext uri="{FF2B5EF4-FFF2-40B4-BE49-F238E27FC236}">
                <a16:creationId xmlns:a16="http://schemas.microsoft.com/office/drawing/2014/main" id="{4AD6F335-8EDC-4185-8E84-E3498F360810}"/>
              </a:ext>
            </a:extLst>
          </p:cNvPr>
          <p:cNvPicPr>
            <a:picLocks noChangeAspect="1"/>
          </p:cNvPicPr>
          <p:nvPr/>
        </p:nvPicPr>
        <p:blipFill>
          <a:blip r:embed="rId2"/>
          <a:stretch>
            <a:fillRect/>
          </a:stretch>
        </p:blipFill>
        <p:spPr>
          <a:xfrm>
            <a:off x="2032182" y="4711021"/>
            <a:ext cx="9709611" cy="1793541"/>
          </a:xfrm>
          <a:prstGeom prst="rect">
            <a:avLst/>
          </a:prstGeom>
        </p:spPr>
      </p:pic>
    </p:spTree>
    <p:extLst>
      <p:ext uri="{BB962C8B-B14F-4D97-AF65-F5344CB8AC3E}">
        <p14:creationId xmlns:p14="http://schemas.microsoft.com/office/powerpoint/2010/main" val="1075343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9277-FE04-440E-BE00-FB0B683DC97F}"/>
              </a:ext>
            </a:extLst>
          </p:cNvPr>
          <p:cNvSpPr>
            <a:spLocks noGrp="1"/>
          </p:cNvSpPr>
          <p:nvPr>
            <p:ph type="title"/>
          </p:nvPr>
        </p:nvSpPr>
        <p:spPr/>
        <p:txBody>
          <a:bodyPr/>
          <a:lstStyle/>
          <a:p>
            <a:r>
              <a:rPr lang="en-US" dirty="0"/>
              <a:t>Extension Methods for Registration</a:t>
            </a:r>
            <a:endParaRPr lang="bg-BG" dirty="0"/>
          </a:p>
        </p:txBody>
      </p:sp>
      <p:sp>
        <p:nvSpPr>
          <p:cNvPr id="3" name="Text Placeholder 2">
            <a:extLst>
              <a:ext uri="{FF2B5EF4-FFF2-40B4-BE49-F238E27FC236}">
                <a16:creationId xmlns:a16="http://schemas.microsoft.com/office/drawing/2014/main" id="{BEDD5921-62DE-4202-9A6E-66F40265F99D}"/>
              </a:ext>
            </a:extLst>
          </p:cNvPr>
          <p:cNvSpPr>
            <a:spLocks noGrp="1"/>
          </p:cNvSpPr>
          <p:nvPr>
            <p:ph type="body" idx="1"/>
          </p:nvPr>
        </p:nvSpPr>
        <p:spPr>
          <a:xfrm>
            <a:off x="1730000" y="1634247"/>
            <a:ext cx="9385200" cy="1154349"/>
          </a:xfrm>
        </p:spPr>
        <p:txBody>
          <a:bodyPr/>
          <a:lstStyle/>
          <a:p>
            <a:r>
              <a:rPr lang="en-US" dirty="0"/>
              <a:t>ASP.NET Core framework includes extension methods for each types of lifetime; </a:t>
            </a:r>
            <a:r>
              <a:rPr lang="en-US" dirty="0" err="1"/>
              <a:t>AddSingleton</a:t>
            </a:r>
            <a:r>
              <a:rPr lang="en-US" dirty="0"/>
              <a:t>(), </a:t>
            </a:r>
            <a:r>
              <a:rPr lang="en-US" dirty="0" err="1"/>
              <a:t>AddTransient</a:t>
            </a:r>
            <a:r>
              <a:rPr lang="en-US" dirty="0"/>
              <a:t>() and </a:t>
            </a:r>
            <a:r>
              <a:rPr lang="en-US" dirty="0" err="1"/>
              <a:t>AddScoped</a:t>
            </a:r>
            <a:r>
              <a:rPr lang="en-US" dirty="0"/>
              <a:t>() methods for singleton, transient and scoped lifetime respectively.</a:t>
            </a:r>
            <a:endParaRPr lang="bg-BG" dirty="0"/>
          </a:p>
        </p:txBody>
      </p:sp>
      <p:pic>
        <p:nvPicPr>
          <p:cNvPr id="5" name="Picture 4">
            <a:extLst>
              <a:ext uri="{FF2B5EF4-FFF2-40B4-BE49-F238E27FC236}">
                <a16:creationId xmlns:a16="http://schemas.microsoft.com/office/drawing/2014/main" id="{BE4D1DC5-CE42-4CD7-8D4B-22C317A34E8A}"/>
              </a:ext>
            </a:extLst>
          </p:cNvPr>
          <p:cNvPicPr>
            <a:picLocks noChangeAspect="1"/>
          </p:cNvPicPr>
          <p:nvPr/>
        </p:nvPicPr>
        <p:blipFill>
          <a:blip r:embed="rId2"/>
          <a:stretch>
            <a:fillRect/>
          </a:stretch>
        </p:blipFill>
        <p:spPr>
          <a:xfrm>
            <a:off x="2302416" y="2795584"/>
            <a:ext cx="6082827" cy="2752933"/>
          </a:xfrm>
          <a:prstGeom prst="rect">
            <a:avLst/>
          </a:prstGeom>
        </p:spPr>
      </p:pic>
    </p:spTree>
    <p:extLst>
      <p:ext uri="{BB962C8B-B14F-4D97-AF65-F5344CB8AC3E}">
        <p14:creationId xmlns:p14="http://schemas.microsoft.com/office/powerpoint/2010/main" val="1159990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21C6-3585-4EDB-8A07-DB32AEF5B19C}"/>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C6588AE1-F878-40FE-9B41-EB3512E1F8B5}"/>
              </a:ext>
            </a:extLst>
          </p:cNvPr>
          <p:cNvSpPr>
            <a:spLocks noGrp="1"/>
          </p:cNvSpPr>
          <p:nvPr>
            <p:ph type="body" idx="1"/>
          </p:nvPr>
        </p:nvSpPr>
        <p:spPr>
          <a:xfrm>
            <a:off x="1730000" y="2090067"/>
            <a:ext cx="9923736" cy="3881700"/>
          </a:xfrm>
        </p:spPr>
        <p:txBody>
          <a:bodyPr/>
          <a:lstStyle/>
          <a:p>
            <a:r>
              <a:rPr lang="en-US" dirty="0"/>
              <a:t>Once we register a service, the IoC container automatically performs constructor injection if a service type is included as a parameter in a constructor.</a:t>
            </a:r>
          </a:p>
          <a:p>
            <a:endParaRPr lang="en-US" dirty="0"/>
          </a:p>
          <a:p>
            <a:r>
              <a:rPr lang="en-US" dirty="0"/>
              <a:t>For example, we can use </a:t>
            </a:r>
            <a:r>
              <a:rPr lang="en-US" dirty="0" err="1"/>
              <a:t>ILog</a:t>
            </a:r>
            <a:r>
              <a:rPr lang="en-US" dirty="0"/>
              <a:t> service type in any MVC controller. </a:t>
            </a:r>
            <a:endParaRPr lang="bg-BG" dirty="0"/>
          </a:p>
        </p:txBody>
      </p:sp>
      <p:pic>
        <p:nvPicPr>
          <p:cNvPr id="5" name="Picture 4">
            <a:extLst>
              <a:ext uri="{FF2B5EF4-FFF2-40B4-BE49-F238E27FC236}">
                <a16:creationId xmlns:a16="http://schemas.microsoft.com/office/drawing/2014/main" id="{E4777980-31AF-4B67-861F-933DD544695F}"/>
              </a:ext>
            </a:extLst>
          </p:cNvPr>
          <p:cNvPicPr>
            <a:picLocks noChangeAspect="1"/>
          </p:cNvPicPr>
          <p:nvPr/>
        </p:nvPicPr>
        <p:blipFill>
          <a:blip r:embed="rId2"/>
          <a:stretch>
            <a:fillRect/>
          </a:stretch>
        </p:blipFill>
        <p:spPr>
          <a:xfrm>
            <a:off x="2330485" y="3527492"/>
            <a:ext cx="3596904" cy="3002860"/>
          </a:xfrm>
          <a:prstGeom prst="rect">
            <a:avLst/>
          </a:prstGeom>
        </p:spPr>
      </p:pic>
    </p:spTree>
    <p:extLst>
      <p:ext uri="{BB962C8B-B14F-4D97-AF65-F5344CB8AC3E}">
        <p14:creationId xmlns:p14="http://schemas.microsoft.com/office/powerpoint/2010/main" val="124098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B98B-1103-4C18-952F-A96B3DE33CC2}"/>
              </a:ext>
            </a:extLst>
          </p:cNvPr>
          <p:cNvSpPr>
            <a:spLocks noGrp="1"/>
          </p:cNvSpPr>
          <p:nvPr>
            <p:ph type="title"/>
          </p:nvPr>
        </p:nvSpPr>
        <p:spPr/>
        <p:txBody>
          <a:bodyPr/>
          <a:lstStyle/>
          <a:p>
            <a:r>
              <a:rPr lang="en-US" dirty="0"/>
              <a:t>Action Method Injection</a:t>
            </a:r>
            <a:endParaRPr lang="bg-BG" dirty="0"/>
          </a:p>
        </p:txBody>
      </p:sp>
      <p:sp>
        <p:nvSpPr>
          <p:cNvPr id="3" name="Text Placeholder 2">
            <a:extLst>
              <a:ext uri="{FF2B5EF4-FFF2-40B4-BE49-F238E27FC236}">
                <a16:creationId xmlns:a16="http://schemas.microsoft.com/office/drawing/2014/main" id="{6BA8D617-E771-4E92-B9EF-6D19293191C8}"/>
              </a:ext>
            </a:extLst>
          </p:cNvPr>
          <p:cNvSpPr>
            <a:spLocks noGrp="1"/>
          </p:cNvSpPr>
          <p:nvPr>
            <p:ph type="body" idx="1"/>
          </p:nvPr>
        </p:nvSpPr>
        <p:spPr>
          <a:xfrm>
            <a:off x="1730000" y="2090067"/>
            <a:ext cx="9385200" cy="938478"/>
          </a:xfrm>
        </p:spPr>
        <p:txBody>
          <a:bodyPr/>
          <a:lstStyle/>
          <a:p>
            <a:r>
              <a:rPr lang="en-US" dirty="0"/>
              <a:t>Sometimes we may only need dependency service type in a single action method. For this, use [</a:t>
            </a:r>
            <a:r>
              <a:rPr lang="en-US" dirty="0" err="1"/>
              <a:t>FromServices</a:t>
            </a:r>
            <a:r>
              <a:rPr lang="en-US" dirty="0"/>
              <a:t>] attribute with the service type parameter in the method.</a:t>
            </a:r>
            <a:endParaRPr lang="bg-BG" dirty="0"/>
          </a:p>
        </p:txBody>
      </p:sp>
      <p:pic>
        <p:nvPicPr>
          <p:cNvPr id="5" name="Picture 4">
            <a:extLst>
              <a:ext uri="{FF2B5EF4-FFF2-40B4-BE49-F238E27FC236}">
                <a16:creationId xmlns:a16="http://schemas.microsoft.com/office/drawing/2014/main" id="{720E3470-0EFC-4AD9-9F7C-159122106632}"/>
              </a:ext>
            </a:extLst>
          </p:cNvPr>
          <p:cNvPicPr>
            <a:picLocks noChangeAspect="1"/>
          </p:cNvPicPr>
          <p:nvPr/>
        </p:nvPicPr>
        <p:blipFill>
          <a:blip r:embed="rId2"/>
          <a:stretch>
            <a:fillRect/>
          </a:stretch>
        </p:blipFill>
        <p:spPr>
          <a:xfrm>
            <a:off x="2302313" y="3028545"/>
            <a:ext cx="5110163" cy="3100215"/>
          </a:xfrm>
          <a:prstGeom prst="rect">
            <a:avLst/>
          </a:prstGeom>
        </p:spPr>
      </p:pic>
    </p:spTree>
    <p:extLst>
      <p:ext uri="{BB962C8B-B14F-4D97-AF65-F5344CB8AC3E}">
        <p14:creationId xmlns:p14="http://schemas.microsoft.com/office/powerpoint/2010/main" val="792368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Middleware</a:t>
            </a:r>
          </a:p>
        </p:txBody>
      </p:sp>
    </p:spTree>
    <p:extLst>
      <p:ext uri="{BB962C8B-B14F-4D97-AF65-F5344CB8AC3E}">
        <p14:creationId xmlns:p14="http://schemas.microsoft.com/office/powerpoint/2010/main" val="3669099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BA-76A0-49C7-8680-A32D8D486725}"/>
              </a:ext>
            </a:extLst>
          </p:cNvPr>
          <p:cNvSpPr>
            <a:spLocks noGrp="1"/>
          </p:cNvSpPr>
          <p:nvPr>
            <p:ph type="title"/>
          </p:nvPr>
        </p:nvSpPr>
        <p:spPr/>
        <p:txBody>
          <a:bodyPr/>
          <a:lstStyle/>
          <a:p>
            <a:r>
              <a:rPr lang="en-US" dirty="0"/>
              <a:t>Design Pattern</a:t>
            </a:r>
            <a:endParaRPr lang="bg-BG" dirty="0"/>
          </a:p>
        </p:txBody>
      </p:sp>
      <p:sp>
        <p:nvSpPr>
          <p:cNvPr id="3" name="Text Placeholder 2">
            <a:extLst>
              <a:ext uri="{FF2B5EF4-FFF2-40B4-BE49-F238E27FC236}">
                <a16:creationId xmlns:a16="http://schemas.microsoft.com/office/drawing/2014/main" id="{5B9F20B0-FAF6-4416-B4E1-0E9171EF9F5B}"/>
              </a:ext>
            </a:extLst>
          </p:cNvPr>
          <p:cNvSpPr>
            <a:spLocks noGrp="1"/>
          </p:cNvSpPr>
          <p:nvPr>
            <p:ph type="body" idx="1"/>
          </p:nvPr>
        </p:nvSpPr>
        <p:spPr/>
        <p:txBody>
          <a:bodyPr/>
          <a:lstStyle/>
          <a:p>
            <a:r>
              <a:rPr lang="en-US" dirty="0"/>
              <a:t>Design Pattern provides low-level solutions related to implementation, of commonly occurring object-oriented problems. </a:t>
            </a:r>
          </a:p>
          <a:p>
            <a:endParaRPr lang="en-US" dirty="0"/>
          </a:p>
          <a:p>
            <a:r>
              <a:rPr lang="en-US" dirty="0"/>
              <a:t>In other words, design pattern suggests a specific implementation for the specific object-oriented programming problem. </a:t>
            </a:r>
          </a:p>
          <a:p>
            <a:endParaRPr lang="en-US" dirty="0"/>
          </a:p>
          <a:p>
            <a:r>
              <a:rPr lang="en-US" dirty="0"/>
              <a:t>For example, if you want to create a class that can only have one object at a time, then you can use the Singleton design pattern which suggests the best way to create a class that can only have one object.</a:t>
            </a:r>
          </a:p>
          <a:p>
            <a:endParaRPr lang="en-US" dirty="0"/>
          </a:p>
          <a:p>
            <a:r>
              <a:rPr lang="en-US" dirty="0"/>
              <a:t>Design patterns are tested by others and are safe to follow, e.g. Gang of Four patterns: Abstract Factory, Factory, Singleton, Command, etc.</a:t>
            </a:r>
            <a:endParaRPr lang="bg-BG" dirty="0"/>
          </a:p>
        </p:txBody>
      </p:sp>
    </p:spTree>
    <p:extLst>
      <p:ext uri="{BB962C8B-B14F-4D97-AF65-F5344CB8AC3E}">
        <p14:creationId xmlns:p14="http://schemas.microsoft.com/office/powerpoint/2010/main" val="2245828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3852-74AC-4B9C-888C-05A0EDA76EEB}"/>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995F03E6-0089-470C-B426-3D9B921C0B62}"/>
              </a:ext>
            </a:extLst>
          </p:cNvPr>
          <p:cNvSpPr>
            <a:spLocks noGrp="1"/>
          </p:cNvSpPr>
          <p:nvPr>
            <p:ph type="body" idx="1"/>
          </p:nvPr>
        </p:nvSpPr>
        <p:spPr/>
        <p:txBody>
          <a:bodyPr/>
          <a:lstStyle/>
          <a:p>
            <a:r>
              <a:rPr lang="en-US" dirty="0">
                <a:hlinkClick r:id="rId2"/>
              </a:rPr>
              <a:t>https://www.tutorialsteacher.com/core/aspnet-core-middleware</a:t>
            </a:r>
            <a:r>
              <a:rPr lang="bg-BG" dirty="0"/>
              <a:t> </a:t>
            </a:r>
          </a:p>
        </p:txBody>
      </p:sp>
    </p:spTree>
    <p:extLst>
      <p:ext uri="{BB962C8B-B14F-4D97-AF65-F5344CB8AC3E}">
        <p14:creationId xmlns:p14="http://schemas.microsoft.com/office/powerpoint/2010/main" val="3594606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fr-FR" sz="4800" dirty="0"/>
              <a:t>ASP.NET </a:t>
            </a:r>
            <a:r>
              <a:rPr lang="fr-FR" sz="4800" dirty="0" err="1"/>
              <a:t>Core</a:t>
            </a:r>
            <a:r>
              <a:rPr lang="fr-FR" sz="4800" dirty="0"/>
              <a:t> - </a:t>
            </a:r>
            <a:r>
              <a:rPr lang="fr-FR" sz="4800" dirty="0" err="1"/>
              <a:t>Environment</a:t>
            </a:r>
            <a:r>
              <a:rPr lang="fr-FR" sz="4800" dirty="0"/>
              <a:t> Variable</a:t>
            </a:r>
          </a:p>
        </p:txBody>
      </p:sp>
    </p:spTree>
    <p:extLst>
      <p:ext uri="{BB962C8B-B14F-4D97-AF65-F5344CB8AC3E}">
        <p14:creationId xmlns:p14="http://schemas.microsoft.com/office/powerpoint/2010/main" val="32676853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0D13-D36C-47B1-B9FD-5934F6E06E3C}"/>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45CEA562-F8A8-4E7E-8A37-2982C2F079F1}"/>
              </a:ext>
            </a:extLst>
          </p:cNvPr>
          <p:cNvSpPr>
            <a:spLocks noGrp="1"/>
          </p:cNvSpPr>
          <p:nvPr>
            <p:ph type="body" idx="1"/>
          </p:nvPr>
        </p:nvSpPr>
        <p:spPr/>
        <p:txBody>
          <a:bodyPr/>
          <a:lstStyle/>
          <a:p>
            <a:r>
              <a:rPr lang="en-US" dirty="0">
                <a:hlinkClick r:id="rId2"/>
              </a:rPr>
              <a:t>https://www.tutorialsteacher.com/core/aspnet-core-environment-variable</a:t>
            </a:r>
            <a:r>
              <a:rPr lang="bg-BG" dirty="0"/>
              <a:t> </a:t>
            </a:r>
          </a:p>
        </p:txBody>
      </p:sp>
    </p:spTree>
    <p:extLst>
      <p:ext uri="{BB962C8B-B14F-4D97-AF65-F5344CB8AC3E}">
        <p14:creationId xmlns:p14="http://schemas.microsoft.com/office/powerpoint/2010/main" val="330064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Exception Handling</a:t>
            </a:r>
          </a:p>
        </p:txBody>
      </p:sp>
    </p:spTree>
    <p:extLst>
      <p:ext uri="{BB962C8B-B14F-4D97-AF65-F5344CB8AC3E}">
        <p14:creationId xmlns:p14="http://schemas.microsoft.com/office/powerpoint/2010/main" val="113317236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FFC1-4CA5-49FA-9527-39F7E971636D}"/>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7FE906EB-CA7B-40C3-8D84-734CE2C517E3}"/>
              </a:ext>
            </a:extLst>
          </p:cNvPr>
          <p:cNvSpPr>
            <a:spLocks noGrp="1"/>
          </p:cNvSpPr>
          <p:nvPr>
            <p:ph type="body" idx="1"/>
          </p:nvPr>
        </p:nvSpPr>
        <p:spPr/>
        <p:txBody>
          <a:bodyPr/>
          <a:lstStyle/>
          <a:p>
            <a:r>
              <a:rPr lang="en-US" dirty="0">
                <a:hlinkClick r:id="rId2"/>
              </a:rPr>
              <a:t>https://www.tutorialsteacher.com/core/aspnet-core-exception-handling</a:t>
            </a:r>
            <a:r>
              <a:rPr lang="bg-BG" dirty="0"/>
              <a:t> </a:t>
            </a:r>
          </a:p>
        </p:txBody>
      </p:sp>
    </p:spTree>
    <p:extLst>
      <p:ext uri="{BB962C8B-B14F-4D97-AF65-F5344CB8AC3E}">
        <p14:creationId xmlns:p14="http://schemas.microsoft.com/office/powerpoint/2010/main" val="2083500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4319080" y="2299009"/>
            <a:ext cx="7607031" cy="1339136"/>
          </a:xfrm>
        </p:spPr>
        <p:txBody>
          <a:bodyPr/>
          <a:lstStyle/>
          <a:p>
            <a:pPr>
              <a:spcBef>
                <a:spcPts val="300"/>
              </a:spcBef>
              <a:spcAft>
                <a:spcPts val="300"/>
              </a:spcAft>
            </a:pPr>
            <a:r>
              <a:rPr lang="en-US" sz="4800" dirty="0"/>
              <a:t>ASP.NET Core – </a:t>
            </a:r>
            <a:br>
              <a:rPr lang="en-US" sz="4800" dirty="0"/>
            </a:br>
            <a:r>
              <a:rPr lang="en-US" sz="4800" dirty="0"/>
              <a:t>Static files</a:t>
            </a:r>
          </a:p>
        </p:txBody>
      </p:sp>
    </p:spTree>
    <p:extLst>
      <p:ext uri="{BB962C8B-B14F-4D97-AF65-F5344CB8AC3E}">
        <p14:creationId xmlns:p14="http://schemas.microsoft.com/office/powerpoint/2010/main" val="180988417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C768-5FCF-495C-AA0C-E551F227C61A}"/>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4DD3A575-5E79-478A-8483-E486A79C2841}"/>
              </a:ext>
            </a:extLst>
          </p:cNvPr>
          <p:cNvSpPr>
            <a:spLocks noGrp="1"/>
          </p:cNvSpPr>
          <p:nvPr>
            <p:ph type="body" idx="1"/>
          </p:nvPr>
        </p:nvSpPr>
        <p:spPr/>
        <p:txBody>
          <a:bodyPr/>
          <a:lstStyle/>
          <a:p>
            <a:r>
              <a:rPr lang="en-US" dirty="0">
                <a:hlinkClick r:id="rId2"/>
              </a:rPr>
              <a:t>https://www.tutorialsteacher.com/core/aspnet-core-static-file</a:t>
            </a:r>
            <a:r>
              <a:rPr lang="bg-BG" dirty="0"/>
              <a:t> </a:t>
            </a:r>
          </a:p>
        </p:txBody>
      </p:sp>
    </p:spTree>
    <p:extLst>
      <p:ext uri="{BB962C8B-B14F-4D97-AF65-F5344CB8AC3E}">
        <p14:creationId xmlns:p14="http://schemas.microsoft.com/office/powerpoint/2010/main" val="3414867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Logging in ASP.NET Core</a:t>
            </a:r>
          </a:p>
        </p:txBody>
      </p:sp>
    </p:spTree>
    <p:extLst>
      <p:ext uri="{BB962C8B-B14F-4D97-AF65-F5344CB8AC3E}">
        <p14:creationId xmlns:p14="http://schemas.microsoft.com/office/powerpoint/2010/main" val="242058142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862-C04B-4216-A1A7-450391CDCE6E}"/>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AC5BB2FB-2481-4F50-A2B0-5C54F8CA0825}"/>
              </a:ext>
            </a:extLst>
          </p:cNvPr>
          <p:cNvSpPr>
            <a:spLocks noGrp="1"/>
          </p:cNvSpPr>
          <p:nvPr>
            <p:ph type="body" idx="1"/>
          </p:nvPr>
        </p:nvSpPr>
        <p:spPr/>
        <p:txBody>
          <a:bodyPr/>
          <a:lstStyle/>
          <a:p>
            <a:r>
              <a:rPr lang="en-US" dirty="0">
                <a:hlinkClick r:id="rId2"/>
              </a:rPr>
              <a:t>https://www.tutorialsteacher.com/core/fundamentals-of-logging-in-dotnet-core</a:t>
            </a:r>
            <a:r>
              <a:rPr lang="bg-BG" dirty="0"/>
              <a:t> </a:t>
            </a:r>
          </a:p>
        </p:txBody>
      </p:sp>
    </p:spTree>
    <p:extLst>
      <p:ext uri="{BB962C8B-B14F-4D97-AF65-F5344CB8AC3E}">
        <p14:creationId xmlns:p14="http://schemas.microsoft.com/office/powerpoint/2010/main" val="3142235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DAA9-0199-494C-9E89-ACFF7424F028}"/>
              </a:ext>
            </a:extLst>
          </p:cNvPr>
          <p:cNvSpPr>
            <a:spLocks noGrp="1"/>
          </p:cNvSpPr>
          <p:nvPr>
            <p:ph type="title"/>
          </p:nvPr>
        </p:nvSpPr>
        <p:spPr/>
        <p:txBody>
          <a:bodyPr/>
          <a:lstStyle/>
          <a:p>
            <a:r>
              <a:rPr lang="en-US" dirty="0"/>
              <a:t>References</a:t>
            </a:r>
            <a:br>
              <a:rPr lang="en-US" dirty="0"/>
            </a:br>
            <a:endParaRPr lang="bg-BG" dirty="0"/>
          </a:p>
        </p:txBody>
      </p:sp>
      <p:sp>
        <p:nvSpPr>
          <p:cNvPr id="3" name="Text Placeholder 2">
            <a:extLst>
              <a:ext uri="{FF2B5EF4-FFF2-40B4-BE49-F238E27FC236}">
                <a16:creationId xmlns:a16="http://schemas.microsoft.com/office/drawing/2014/main" id="{E14B88FA-6628-4ECF-83D0-32C8AB046F2F}"/>
              </a:ext>
            </a:extLst>
          </p:cNvPr>
          <p:cNvSpPr>
            <a:spLocks noGrp="1"/>
          </p:cNvSpPr>
          <p:nvPr>
            <p:ph type="body" idx="1"/>
          </p:nvPr>
        </p:nvSpPr>
        <p:spPr/>
        <p:txBody>
          <a:bodyPr/>
          <a:lstStyle/>
          <a:p>
            <a:r>
              <a:rPr lang="en-US" dirty="0">
                <a:hlinkClick r:id="rId2"/>
              </a:rPr>
              <a:t>https://www.tutorialsteacher.com/core</a:t>
            </a:r>
            <a:endParaRPr lang="en-US" dirty="0"/>
          </a:p>
          <a:p>
            <a:endParaRPr lang="en-US" dirty="0"/>
          </a:p>
          <a:p>
            <a:r>
              <a:rPr lang="en-US" dirty="0">
                <a:hlinkClick r:id="rId3"/>
              </a:rPr>
              <a:t>https://www.tutorialsteacher.com/ioc</a:t>
            </a:r>
            <a:endParaRPr lang="en-US" dirty="0"/>
          </a:p>
          <a:p>
            <a:endParaRPr lang="en-US" dirty="0"/>
          </a:p>
          <a:p>
            <a:r>
              <a:rPr lang="en-US" dirty="0">
                <a:hlinkClick r:id="rId4"/>
              </a:rPr>
              <a:t>https://www.tutorialspoint.com/asp.net_core/index.htm</a:t>
            </a:r>
            <a:endParaRPr lang="en-US" dirty="0"/>
          </a:p>
          <a:p>
            <a:endParaRPr lang="en-US" dirty="0"/>
          </a:p>
          <a:p>
            <a:r>
              <a:rPr lang="en-US" dirty="0">
                <a:hlinkClick r:id="rId5"/>
              </a:rPr>
              <a:t>https://docs.microsoft.com/en-us/aspnet/core/tutorials/first-mvc-app/start-mvc</a:t>
            </a:r>
            <a:r>
              <a:rPr lang="en-US" dirty="0"/>
              <a:t> </a:t>
            </a:r>
            <a:endParaRPr lang="bg-BG" dirty="0"/>
          </a:p>
        </p:txBody>
      </p:sp>
    </p:spTree>
    <p:extLst>
      <p:ext uri="{BB962C8B-B14F-4D97-AF65-F5344CB8AC3E}">
        <p14:creationId xmlns:p14="http://schemas.microsoft.com/office/powerpoint/2010/main" val="254504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B1CE-46E4-41D9-A710-1A0C1307A43F}"/>
              </a:ext>
            </a:extLst>
          </p:cNvPr>
          <p:cNvSpPr>
            <a:spLocks noGrp="1"/>
          </p:cNvSpPr>
          <p:nvPr>
            <p:ph type="title"/>
          </p:nvPr>
        </p:nvSpPr>
        <p:spPr/>
        <p:txBody>
          <a:bodyPr/>
          <a:lstStyle/>
          <a:p>
            <a:r>
              <a:rPr lang="en-US" dirty="0"/>
              <a:t>Principles or Patterns</a:t>
            </a:r>
            <a:endParaRPr lang="bg-BG" dirty="0"/>
          </a:p>
        </p:txBody>
      </p:sp>
      <p:sp>
        <p:nvSpPr>
          <p:cNvPr id="3" name="Text Placeholder 2">
            <a:extLst>
              <a:ext uri="{FF2B5EF4-FFF2-40B4-BE49-F238E27FC236}">
                <a16:creationId xmlns:a16="http://schemas.microsoft.com/office/drawing/2014/main" id="{F8E9269D-937E-4B17-A63C-EF7221159A58}"/>
              </a:ext>
            </a:extLst>
          </p:cNvPr>
          <p:cNvSpPr>
            <a:spLocks noGrp="1"/>
          </p:cNvSpPr>
          <p:nvPr>
            <p:ph type="body" idx="1"/>
          </p:nvPr>
        </p:nvSpPr>
        <p:spPr>
          <a:xfrm>
            <a:off x="1730000" y="4455267"/>
            <a:ext cx="9385200" cy="1516499"/>
          </a:xfrm>
        </p:spPr>
        <p:txBody>
          <a:bodyPr/>
          <a:lstStyle/>
          <a:p>
            <a:r>
              <a:rPr lang="en-US" dirty="0"/>
              <a:t>As illustrated in the above figure, IoC and DIP are high level design principles which should be used while designing application classes. As they are principles, they recommend certain best practices but do not provide any specific implementation details. Dependency Injection (DI) is a pattern and IoC container is a framework.</a:t>
            </a:r>
            <a:endParaRPr lang="bg-BG" dirty="0"/>
          </a:p>
        </p:txBody>
      </p:sp>
      <p:pic>
        <p:nvPicPr>
          <p:cNvPr id="2050" name="Picture 2">
            <a:extLst>
              <a:ext uri="{FF2B5EF4-FFF2-40B4-BE49-F238E27FC236}">
                <a16:creationId xmlns:a16="http://schemas.microsoft.com/office/drawing/2014/main" id="{AD18EFFD-9E64-4530-8A6E-2E952EC36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743900"/>
            <a:ext cx="57340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35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5BB5-3F10-4F03-9744-321F834641BA}"/>
              </a:ext>
            </a:extLst>
          </p:cNvPr>
          <p:cNvSpPr>
            <a:spLocks noGrp="1"/>
          </p:cNvSpPr>
          <p:nvPr>
            <p:ph type="title"/>
          </p:nvPr>
        </p:nvSpPr>
        <p:spPr/>
        <p:txBody>
          <a:bodyPr/>
          <a:lstStyle/>
          <a:p>
            <a:r>
              <a:rPr lang="en-US" dirty="0"/>
              <a:t>Homework</a:t>
            </a:r>
            <a:endParaRPr lang="bg-BG" dirty="0"/>
          </a:p>
        </p:txBody>
      </p:sp>
      <p:sp>
        <p:nvSpPr>
          <p:cNvPr id="3" name="Text Placeholder 2">
            <a:extLst>
              <a:ext uri="{FF2B5EF4-FFF2-40B4-BE49-F238E27FC236}">
                <a16:creationId xmlns:a16="http://schemas.microsoft.com/office/drawing/2014/main" id="{3A1E41A4-8588-44BC-B023-FD2650C44621}"/>
              </a:ext>
            </a:extLst>
          </p:cNvPr>
          <p:cNvSpPr>
            <a:spLocks noGrp="1"/>
          </p:cNvSpPr>
          <p:nvPr>
            <p:ph type="body" idx="1"/>
          </p:nvPr>
        </p:nvSpPr>
        <p:spPr>
          <a:xfrm>
            <a:off x="1730000" y="1446179"/>
            <a:ext cx="9385200" cy="5181600"/>
          </a:xfrm>
        </p:spPr>
        <p:txBody>
          <a:bodyPr/>
          <a:lstStyle/>
          <a:p>
            <a:r>
              <a:rPr lang="en-US" dirty="0"/>
              <a:t>Create new ASP.NET Core MVC web project using the default template</a:t>
            </a:r>
            <a:endParaRPr lang="bg-BG" dirty="0"/>
          </a:p>
          <a:p>
            <a:endParaRPr lang="en-US" dirty="0"/>
          </a:p>
          <a:p>
            <a:r>
              <a:rPr lang="en-US" dirty="0"/>
              <a:t>Create </a:t>
            </a:r>
            <a:r>
              <a:rPr lang="en-US" dirty="0" err="1"/>
              <a:t>ILoggerService</a:t>
            </a:r>
            <a:r>
              <a:rPr lang="en-US" dirty="0"/>
              <a:t> interface and </a:t>
            </a:r>
            <a:r>
              <a:rPr lang="en-US" dirty="0" err="1"/>
              <a:t>LoggerService</a:t>
            </a:r>
            <a:r>
              <a:rPr lang="en-US" dirty="0"/>
              <a:t> with methods allowing log into log file</a:t>
            </a:r>
          </a:p>
          <a:p>
            <a:endParaRPr lang="en-US" dirty="0"/>
          </a:p>
          <a:p>
            <a:r>
              <a:rPr lang="en-US" dirty="0"/>
              <a:t>Log file format should be CSV and to contain the following information</a:t>
            </a:r>
          </a:p>
          <a:p>
            <a:pPr lvl="1">
              <a:spcBef>
                <a:spcPts val="0"/>
              </a:spcBef>
            </a:pPr>
            <a:r>
              <a:rPr lang="en-US" dirty="0"/>
              <a:t>Date</a:t>
            </a:r>
          </a:p>
          <a:p>
            <a:pPr lvl="1">
              <a:spcBef>
                <a:spcPts val="0"/>
              </a:spcBef>
            </a:pPr>
            <a:r>
              <a:rPr lang="en-US" dirty="0"/>
              <a:t>Time</a:t>
            </a:r>
          </a:p>
          <a:p>
            <a:pPr lvl="1">
              <a:spcBef>
                <a:spcPts val="0"/>
              </a:spcBef>
            </a:pPr>
            <a:r>
              <a:rPr lang="en-US" dirty="0" err="1"/>
              <a:t>LogLevel</a:t>
            </a:r>
            <a:r>
              <a:rPr lang="en-US" dirty="0"/>
              <a:t> (Info, Warning, Error, Critical)</a:t>
            </a:r>
          </a:p>
          <a:p>
            <a:pPr lvl="1">
              <a:spcBef>
                <a:spcPts val="0"/>
              </a:spcBef>
            </a:pPr>
            <a:r>
              <a:rPr lang="en-US" dirty="0"/>
              <a:t>Error message</a:t>
            </a:r>
          </a:p>
          <a:p>
            <a:pPr lvl="1">
              <a:spcBef>
                <a:spcPts val="0"/>
              </a:spcBef>
            </a:pPr>
            <a:endParaRPr lang="en-US" dirty="0"/>
          </a:p>
          <a:p>
            <a:r>
              <a:rPr lang="en-US" dirty="0"/>
              <a:t>Inject and implement </a:t>
            </a:r>
            <a:r>
              <a:rPr lang="en-US" dirty="0" err="1"/>
              <a:t>LoggerService</a:t>
            </a:r>
            <a:r>
              <a:rPr lang="en-US" dirty="0"/>
              <a:t> to log exceptions in the controller</a:t>
            </a:r>
          </a:p>
        </p:txBody>
      </p:sp>
    </p:spTree>
    <p:extLst>
      <p:ext uri="{BB962C8B-B14F-4D97-AF65-F5344CB8AC3E}">
        <p14:creationId xmlns:p14="http://schemas.microsoft.com/office/powerpoint/2010/main" val="365026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823F-BC6A-48CB-81ED-9EF07B0DA2C8}"/>
              </a:ext>
            </a:extLst>
          </p:cNvPr>
          <p:cNvSpPr>
            <a:spLocks noGrp="1"/>
          </p:cNvSpPr>
          <p:nvPr>
            <p:ph type="title"/>
          </p:nvPr>
        </p:nvSpPr>
        <p:spPr/>
        <p:txBody>
          <a:bodyPr/>
          <a:lstStyle/>
          <a:p>
            <a:r>
              <a:rPr lang="en-US" dirty="0"/>
              <a:t>Inversion of Control</a:t>
            </a:r>
            <a:endParaRPr lang="bg-BG" dirty="0"/>
          </a:p>
        </p:txBody>
      </p:sp>
      <p:sp>
        <p:nvSpPr>
          <p:cNvPr id="3" name="Text Placeholder 2">
            <a:extLst>
              <a:ext uri="{FF2B5EF4-FFF2-40B4-BE49-F238E27FC236}">
                <a16:creationId xmlns:a16="http://schemas.microsoft.com/office/drawing/2014/main" id="{3E0A4569-07B0-4376-9825-2887AC6F63BC}"/>
              </a:ext>
            </a:extLst>
          </p:cNvPr>
          <p:cNvSpPr>
            <a:spLocks noGrp="1"/>
          </p:cNvSpPr>
          <p:nvPr>
            <p:ph type="body" idx="1"/>
          </p:nvPr>
        </p:nvSpPr>
        <p:spPr/>
        <p:txBody>
          <a:bodyPr/>
          <a:lstStyle/>
          <a:p>
            <a:r>
              <a:rPr lang="en-US" dirty="0"/>
              <a:t>IoC is a design principle which recommends the inversion of different kinds of controls in object-oriented design to achieve </a:t>
            </a:r>
            <a:r>
              <a:rPr lang="en-US" u="sng" dirty="0"/>
              <a:t>loose coupling between application classes</a:t>
            </a:r>
            <a:r>
              <a:rPr lang="en-US" dirty="0"/>
              <a:t>. </a:t>
            </a:r>
          </a:p>
          <a:p>
            <a:endParaRPr lang="en-US" dirty="0"/>
          </a:p>
          <a:p>
            <a:r>
              <a:rPr lang="en-US" dirty="0"/>
              <a:t>In this case, control refers to any additional responsibilities a class has, other than its main responsibility, such as control over the flow of an application, or control over the dependent object creation and binding (Remember SRP - Single Responsibility Principle). </a:t>
            </a:r>
          </a:p>
          <a:p>
            <a:endParaRPr lang="en-US" dirty="0"/>
          </a:p>
          <a:p>
            <a:r>
              <a:rPr lang="en-US" dirty="0"/>
              <a:t>If you want to do TDD (Test Driven Development), then you must use the IoC principle, without which TDD is not possible. </a:t>
            </a:r>
            <a:endParaRPr lang="bg-BG" dirty="0"/>
          </a:p>
        </p:txBody>
      </p:sp>
    </p:spTree>
    <p:extLst>
      <p:ext uri="{BB962C8B-B14F-4D97-AF65-F5344CB8AC3E}">
        <p14:creationId xmlns:p14="http://schemas.microsoft.com/office/powerpoint/2010/main" val="16889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0CEF-325E-4A6C-9028-C724A35163B4}"/>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A2809C7D-24E9-47EE-A3F0-9479B1F6FA34}"/>
              </a:ext>
            </a:extLst>
          </p:cNvPr>
          <p:cNvSpPr>
            <a:spLocks noGrp="1"/>
          </p:cNvSpPr>
          <p:nvPr>
            <p:ph type="body" idx="1"/>
          </p:nvPr>
        </p:nvSpPr>
        <p:spPr>
          <a:xfrm>
            <a:off x="1730000" y="1660187"/>
            <a:ext cx="9385200" cy="4311580"/>
          </a:xfrm>
        </p:spPr>
        <p:txBody>
          <a:bodyPr/>
          <a:lstStyle/>
          <a:p>
            <a:r>
              <a:rPr lang="en-US" dirty="0"/>
              <a:t>The DIP principle also helps in achieving loose coupling between classes. It is highly recommended to use DIP and IoC together in order to achieve loose coupling.</a:t>
            </a:r>
          </a:p>
          <a:p>
            <a:endParaRPr lang="en-US" dirty="0"/>
          </a:p>
          <a:p>
            <a:r>
              <a:rPr lang="en-US" dirty="0"/>
              <a:t>DIP suggests that </a:t>
            </a:r>
            <a:r>
              <a:rPr lang="en-US" u="sng" dirty="0"/>
              <a:t>high-level modules should not depend on low level modules</a:t>
            </a:r>
            <a:r>
              <a:rPr lang="en-US" dirty="0"/>
              <a:t>. Both should depend on abstraction.</a:t>
            </a:r>
          </a:p>
          <a:p>
            <a:endParaRPr lang="en-US" dirty="0"/>
          </a:p>
          <a:p>
            <a:r>
              <a:rPr lang="en-US" dirty="0"/>
              <a:t>The DIP principle was invented by Robert Martin (a.k.a. Uncle Bob). He is a founder of the SOLID principles.</a:t>
            </a:r>
          </a:p>
          <a:p>
            <a:endParaRPr lang="en-US" dirty="0"/>
          </a:p>
          <a:p>
            <a:endParaRPr lang="en-US" dirty="0"/>
          </a:p>
          <a:p>
            <a:r>
              <a:rPr lang="en-US" b="1" i="1" u="sng" dirty="0"/>
              <a:t>Dependency Injection (DI)</a:t>
            </a:r>
            <a:r>
              <a:rPr lang="en-US" dirty="0"/>
              <a:t> </a:t>
            </a:r>
          </a:p>
          <a:p>
            <a:pPr lvl="1"/>
            <a:r>
              <a:rPr lang="en-US" dirty="0"/>
              <a:t>is a design pattern which implements the IoC principle to invert the creation of dependent objects.</a:t>
            </a:r>
            <a:endParaRPr lang="bg-BG" dirty="0"/>
          </a:p>
        </p:txBody>
      </p:sp>
    </p:spTree>
    <p:extLst>
      <p:ext uri="{BB962C8B-B14F-4D97-AF65-F5344CB8AC3E}">
        <p14:creationId xmlns:p14="http://schemas.microsoft.com/office/powerpoint/2010/main" val="17584140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5386</Words>
  <Application>Microsoft Office PowerPoint</Application>
  <PresentationFormat>Widescreen</PresentationFormat>
  <Paragraphs>395</Paragraphs>
  <Slides>70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Lato</vt:lpstr>
      <vt:lpstr>Corbel</vt:lpstr>
      <vt:lpstr>Montserrat</vt:lpstr>
      <vt:lpstr>Wingdings 2</vt:lpstr>
      <vt:lpstr>Arial</vt:lpstr>
      <vt:lpstr>Calibri</vt:lpstr>
      <vt:lpstr>Focus</vt:lpstr>
      <vt:lpstr>Dependency Injection, Inversion Of Control, Services</vt:lpstr>
      <vt:lpstr>Table of Contents</vt:lpstr>
      <vt:lpstr>Inversion of Control</vt:lpstr>
      <vt:lpstr>Inversion of Control </vt:lpstr>
      <vt:lpstr>Design Principle</vt:lpstr>
      <vt:lpstr>Design Pattern</vt:lpstr>
      <vt:lpstr>Principles or Patterns</vt:lpstr>
      <vt:lpstr>Inversion of Control</vt:lpstr>
      <vt:lpstr>Dependency Inversion Principle</vt:lpstr>
      <vt:lpstr>IoC Container</vt:lpstr>
      <vt:lpstr>Inversion of Control</vt:lpstr>
      <vt:lpstr>Control Over the Flow of a Program</vt:lpstr>
      <vt:lpstr>Control Over the Flow of a Program</vt:lpstr>
      <vt:lpstr>Control Over the Dependent Object Creation</vt:lpstr>
      <vt:lpstr>Control Over the Dependent Object Creation</vt:lpstr>
      <vt:lpstr>Loosely coupled way</vt:lpstr>
      <vt:lpstr>Tightly coupled classes </vt:lpstr>
      <vt:lpstr>Problems with tightly coupled classes classes</vt:lpstr>
      <vt:lpstr>IoC patterns</vt:lpstr>
      <vt:lpstr>Factory pattern</vt:lpstr>
      <vt:lpstr>Dependency Inversion Principle</vt:lpstr>
      <vt:lpstr>Dependency Inversion Principle</vt:lpstr>
      <vt:lpstr>What is an Abstraction?</vt:lpstr>
      <vt:lpstr>Using Interfaces</vt:lpstr>
      <vt:lpstr>Dependency Inversion Principle</vt:lpstr>
      <vt:lpstr>Dependency Injection</vt:lpstr>
      <vt:lpstr>Dependency Injection </vt:lpstr>
      <vt:lpstr>Dependency Injection </vt:lpstr>
      <vt:lpstr>Types of Dependency Injection</vt:lpstr>
      <vt:lpstr>Constructor Injection</vt:lpstr>
      <vt:lpstr>Constructor Injection</vt:lpstr>
      <vt:lpstr>Property Injection</vt:lpstr>
      <vt:lpstr>Method Injection</vt:lpstr>
      <vt:lpstr>IoC Container</vt:lpstr>
      <vt:lpstr>IoC Container</vt:lpstr>
      <vt:lpstr>IoC Containers</vt:lpstr>
      <vt:lpstr>ASP.NET Core –  Project Structure</vt:lpstr>
      <vt:lpstr>ASP.NET Core - Project Structure</vt:lpstr>
      <vt:lpstr>.csproj</vt:lpstr>
      <vt:lpstr>Dependencies</vt:lpstr>
      <vt:lpstr>Properties</vt:lpstr>
      <vt:lpstr>ASP.NET Core - wwwroot Folder</vt:lpstr>
      <vt:lpstr>Rename wwwroot Folder</vt:lpstr>
      <vt:lpstr>ASP.NET Core - Program.cs</vt:lpstr>
      <vt:lpstr>ASP.NET Core - Startup Class</vt:lpstr>
      <vt:lpstr>ASP.NET Core - Startup Class</vt:lpstr>
      <vt:lpstr>ConfigureServices()</vt:lpstr>
      <vt:lpstr>Configure()</vt:lpstr>
      <vt:lpstr>.NET Core Command-Line Interface</vt:lpstr>
      <vt:lpstr>ASP.NET Core - Dependency Injection</vt:lpstr>
      <vt:lpstr>ASP.NET Core - Dependency Injection</vt:lpstr>
      <vt:lpstr>Built-in IoC Container</vt:lpstr>
      <vt:lpstr>Registering Application Service</vt:lpstr>
      <vt:lpstr>Registering Application Service</vt:lpstr>
      <vt:lpstr>Understanding Service Lifetime</vt:lpstr>
      <vt:lpstr>Extension Methods for Registration</vt:lpstr>
      <vt:lpstr>Constructor Injection</vt:lpstr>
      <vt:lpstr>Action Method Injection</vt:lpstr>
      <vt:lpstr>ASP.NET Core – Middleware</vt:lpstr>
      <vt:lpstr>PowerPoint Presentation</vt:lpstr>
      <vt:lpstr>ASP.NET Core - Environment Variable</vt:lpstr>
      <vt:lpstr>PowerPoint Presentation</vt:lpstr>
      <vt:lpstr>ASP.NET Core - Exception Handling</vt:lpstr>
      <vt:lpstr>PowerPoint Presentation</vt:lpstr>
      <vt:lpstr>ASP.NET Core –  Static files</vt:lpstr>
      <vt:lpstr>PowerPoint Presentation</vt:lpstr>
      <vt:lpstr>Logging in ASP.NET Core</vt:lpstr>
      <vt:lpstr>PowerPoint Presentation</vt:lpstr>
      <vt:lpstr>References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144</cp:revision>
  <dcterms:modified xsi:type="dcterms:W3CDTF">2021-03-19T16:17:58Z</dcterms:modified>
</cp:coreProperties>
</file>