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2" r:id="rId13"/>
    <p:sldId id="268" r:id="rId14"/>
    <p:sldId id="270" r:id="rId15"/>
    <p:sldId id="273" r:id="rId16"/>
    <p:sldId id="274" r:id="rId17"/>
    <p:sldId id="271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08E125-8551-4D61-80DD-27146DC9FC57}" type="datetimeFigureOut">
              <a:rPr lang="ru-RU" smtClean="0"/>
              <a:pPr/>
              <a:t>24.07.2022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99D9EC-7820-483A-BC35-5C0AC23EA3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Цифровой прорыв</a:t>
            </a:r>
            <a:r>
              <a:rPr lang="ru-RU" b="1" dirty="0"/>
              <a:t/>
            </a:r>
            <a:br>
              <a:rPr lang="ru-RU" b="1" dirty="0"/>
            </a:br>
            <a:r>
              <a:rPr lang="ru-RU" sz="2800" b="1" dirty="0" smtClean="0"/>
              <a:t>Чемпионат 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800" b="1" dirty="0" smtClean="0"/>
              <a:t>Курская область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1500" dirty="0" smtClean="0"/>
              <a:t>Горбачев Андрей - обзор решения</a:t>
            </a:r>
          </a:p>
          <a:p>
            <a:r>
              <a:rPr lang="ru-RU" sz="1500" dirty="0" smtClean="0"/>
              <a:t>25.07.2022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59632" y="3861048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Классификация обращений граждан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данных</a:t>
            </a:r>
            <a:r>
              <a:rPr lang="en-US" dirty="0" smtClean="0"/>
              <a:t>: </a:t>
            </a:r>
            <a:r>
              <a:rPr lang="ru-RU" dirty="0" smtClean="0"/>
              <a:t>векторизация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 smtClean="0"/>
              <a:t>CatBoost</a:t>
            </a:r>
            <a:r>
              <a:rPr lang="ru-RU" sz="2000" dirty="0" smtClean="0"/>
              <a:t> может работать и с текстовыми данными – строками, и показывал в тестовых запусках </a:t>
            </a:r>
          </a:p>
          <a:p>
            <a:pPr lvl="1"/>
            <a:r>
              <a:rPr lang="ru-RU" sz="1700" dirty="0" smtClean="0"/>
              <a:t>на признаках </a:t>
            </a:r>
            <a:r>
              <a:rPr lang="en-US" sz="1700" dirty="0" smtClean="0"/>
              <a:t>['</a:t>
            </a:r>
            <a:r>
              <a:rPr lang="en-US" sz="1700" dirty="0" err="1" smtClean="0"/>
              <a:t>Msg</a:t>
            </a:r>
            <a:r>
              <a:rPr lang="en-US" sz="1700" dirty="0" smtClean="0"/>
              <a:t>', 'Subject', '</a:t>
            </a:r>
            <a:r>
              <a:rPr lang="en-US" sz="1700" dirty="0" err="1" smtClean="0"/>
              <a:t>Rsp_prs</a:t>
            </a:r>
            <a:r>
              <a:rPr lang="en-US" sz="1700" dirty="0" smtClean="0"/>
              <a:t>', '</a:t>
            </a:r>
            <a:r>
              <a:rPr lang="en-US" sz="1700" dirty="0" err="1" smtClean="0"/>
              <a:t>Msg_normalized</a:t>
            </a:r>
            <a:r>
              <a:rPr lang="en-US" sz="1700" dirty="0" smtClean="0"/>
              <a:t>', '</a:t>
            </a:r>
            <a:r>
              <a:rPr lang="en-US" sz="1700" dirty="0" err="1" smtClean="0"/>
              <a:t>Subject_normalized</a:t>
            </a:r>
            <a:r>
              <a:rPr lang="en-US" sz="1700" dirty="0" smtClean="0"/>
              <a:t>'] </a:t>
            </a:r>
            <a:endParaRPr lang="ru-RU" sz="1700" dirty="0" smtClean="0"/>
          </a:p>
          <a:p>
            <a:pPr lvl="1"/>
            <a:r>
              <a:rPr lang="ru-RU" sz="1700" dirty="0" smtClean="0"/>
              <a:t>точность при классификации </a:t>
            </a:r>
            <a:r>
              <a:rPr lang="en-US" sz="1700" dirty="0" err="1" smtClean="0"/>
              <a:t>bestTest</a:t>
            </a:r>
            <a:r>
              <a:rPr lang="en-US" sz="1700" dirty="0" smtClean="0"/>
              <a:t> = 0.7720588235</a:t>
            </a:r>
            <a:r>
              <a:rPr lang="ru-RU" sz="1700" dirty="0" smtClean="0"/>
              <a:t>. </a:t>
            </a:r>
          </a:p>
          <a:p>
            <a:pPr lvl="1"/>
            <a:r>
              <a:rPr lang="ru-RU" sz="1700" dirty="0" smtClean="0"/>
              <a:t>Но хотелось большего</a:t>
            </a:r>
          </a:p>
          <a:p>
            <a:pPr lvl="1">
              <a:buNone/>
            </a:pPr>
            <a:endParaRPr lang="ru-RU" sz="1700" dirty="0" smtClean="0"/>
          </a:p>
          <a:p>
            <a:pPr lvl="1">
              <a:buNone/>
            </a:pPr>
            <a:r>
              <a:rPr lang="ru-RU" sz="1800" dirty="0" smtClean="0"/>
              <a:t>Для векторизации использовался </a:t>
            </a:r>
            <a:r>
              <a:rPr lang="en-US" sz="1800" dirty="0" err="1" smtClean="0"/>
              <a:t>TfIdfVectorizer</a:t>
            </a:r>
            <a:r>
              <a:rPr lang="en-US" sz="1800" dirty="0" smtClean="0"/>
              <a:t> </a:t>
            </a:r>
            <a:r>
              <a:rPr lang="ru-RU" sz="1800" dirty="0" smtClean="0"/>
              <a:t>от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 c </a:t>
            </a:r>
            <a:r>
              <a:rPr lang="ru-RU" sz="1800" dirty="0" smtClean="0"/>
              <a:t>целью минимизации влияния высокочастотных по всему корпусу слов </a:t>
            </a:r>
          </a:p>
          <a:p>
            <a:pPr lvl="1">
              <a:buNone/>
            </a:pPr>
            <a:endParaRPr lang="ru-RU" sz="1800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окружение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ru-RU" dirty="0" err="1" smtClean="0"/>
              <a:t>тандартный</a:t>
            </a:r>
            <a:r>
              <a:rPr lang="ru-RU" dirty="0" smtClean="0"/>
              <a:t>  </a:t>
            </a:r>
            <a:r>
              <a:rPr lang="en-US" dirty="0" err="1" smtClean="0"/>
              <a:t>Colab</a:t>
            </a:r>
            <a:r>
              <a:rPr lang="ru-RU" dirty="0" smtClean="0"/>
              <a:t> с </a:t>
            </a:r>
            <a:r>
              <a:rPr lang="en-US" dirty="0" smtClean="0"/>
              <a:t>CPU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</a:t>
            </a:r>
            <a:r>
              <a:rPr lang="en-US" dirty="0" smtClean="0"/>
              <a:t>: </a:t>
            </a:r>
            <a:r>
              <a:rPr lang="ru-RU" dirty="0" smtClean="0"/>
              <a:t>выбор признаков (</a:t>
            </a:r>
            <a:r>
              <a:rPr lang="en-US" dirty="0" smtClean="0"/>
              <a:t>features)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Calibri Light" pitchFamily="34" charset="0"/>
                <a:cs typeface="Calibri Light" pitchFamily="34" charset="0"/>
              </a:rPr>
              <a:t>Было сделано 8 </a:t>
            </a:r>
            <a:r>
              <a:rPr lang="ru-RU" dirty="0" smtClean="0">
                <a:latin typeface="Calibri Light" pitchFamily="34" charset="0"/>
                <a:cs typeface="Calibri Light" pitchFamily="34" charset="0"/>
              </a:rPr>
              <a:t>выборок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u-RU" dirty="0" smtClean="0">
                <a:latin typeface="Calibri Light" pitchFamily="34" charset="0"/>
                <a:cs typeface="Calibri Light" pitchFamily="34" charset="0"/>
              </a:rPr>
              <a:t>данных</a:t>
            </a:r>
            <a:r>
              <a:rPr lang="en-US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en-US" dirty="0" smtClean="0">
              <a:latin typeface="Calibri Light" pitchFamily="34" charset="0"/>
              <a:cs typeface="Calibri Light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Subject_normalized_ID</a:t>
            </a:r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-unify']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[‘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Subject_normalized_ID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’,  ‘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Rsp_pers_ID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,’],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-unify']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Subj_normalized_not_unify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</a:t>
            </a:r>
          </a:p>
          <a:p>
            <a:pPr lvl="2"/>
            <a:r>
              <a:rPr lang="ru-RU" sz="1700" dirty="0" smtClean="0">
                <a:latin typeface="Calibri" pitchFamily="34" charset="0"/>
                <a:cs typeface="Calibri" pitchFamily="34" charset="0"/>
              </a:rPr>
              <a:t>без </a:t>
            </a:r>
            <a:r>
              <a:rPr lang="en-US" sz="1700" dirty="0" err="1" smtClean="0">
                <a:latin typeface="Calibri" pitchFamily="34" charset="0"/>
                <a:cs typeface="Calibri" pitchFamily="34" charset="0"/>
              </a:rPr>
              <a:t>feature_weighted</a:t>
            </a:r>
            <a:endParaRPr lang="en-US" sz="1700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1700" dirty="0" smtClean="0">
                <a:latin typeface="Calibri" pitchFamily="34" charset="0"/>
                <a:cs typeface="Calibri" pitchFamily="34" charset="0"/>
              </a:rPr>
              <a:t>c </a:t>
            </a:r>
            <a:r>
              <a:rPr lang="en-US" sz="1700" dirty="0" err="1" smtClean="0">
                <a:latin typeface="Calibri" pitchFamily="34" charset="0"/>
                <a:cs typeface="Calibri" pitchFamily="34" charset="0"/>
              </a:rPr>
              <a:t>feature_weighted</a:t>
            </a:r>
            <a:endParaRPr lang="en-US" sz="1700" dirty="0" smtClean="0">
              <a:latin typeface="Calibri" pitchFamily="34" charset="0"/>
              <a:cs typeface="Calibri" pitchFamily="34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Subj_normalized_not_unify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z="19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Rsp_pers_ID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Subj_normalized_not_unify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[‘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Subject_normalized_ID','Rsp_prs_ID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’],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vectorized</a:t>
            </a:r>
            <a:r>
              <a:rPr lang="ru-RU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text_feature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: ['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Msg_normalized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', 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Subj_normalized_not_unify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400" dirty="0" smtClean="0"/>
              <a:t>[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Subject_normalized_ID','Rsp_prs_ID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']],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X_train_subj_not_unify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’]</a:t>
            </a:r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Предварительно </a:t>
            </a:r>
            <a:r>
              <a:rPr lang="ru-RU" sz="2200" dirty="0" err="1" smtClean="0">
                <a:latin typeface="Calibri Light" pitchFamily="34" charset="0"/>
                <a:cs typeface="Calibri Light" pitchFamily="34" charset="0"/>
              </a:rPr>
              <a:t>учшими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 оказались 4-я и 8-я выборки. Но только предварительно.</a:t>
            </a:r>
          </a:p>
          <a:p>
            <a:pPr marL="457200" indent="-457200"/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Вариант 1 показывал </a:t>
            </a:r>
            <a:r>
              <a:rPr lang="en-US" sz="2200" dirty="0" smtClean="0">
                <a:latin typeface="Calibri Light" pitchFamily="34" charset="0"/>
                <a:cs typeface="Calibri Light" pitchFamily="34" charset="0"/>
              </a:rPr>
              <a:t>public score 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от</a:t>
            </a:r>
            <a:r>
              <a:rPr lang="en-US" sz="2200" dirty="0" smtClean="0">
                <a:latin typeface="Calibri Light" pitchFamily="34" charset="0"/>
                <a:cs typeface="Calibri Light" pitchFamily="34" charset="0"/>
              </a:rPr>
              <a:t> 0.88 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до</a:t>
            </a:r>
            <a:r>
              <a:rPr lang="en-US" sz="2200" dirty="0" smtClean="0">
                <a:latin typeface="Calibri Light" pitchFamily="34" charset="0"/>
                <a:cs typeface="Calibri Light" pitchFamily="34" charset="0"/>
              </a:rPr>
              <a:t> 0.95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. Хотя, по идее, при точном соответствии категорий должен был показать 0.981 (1000-19 записей из теста с тематикой, </a:t>
            </a:r>
            <a:r>
              <a:rPr lang="ru-RU" sz="2200" dirty="0" err="1" smtClean="0">
                <a:latin typeface="Calibri Light" pitchFamily="34" charset="0"/>
                <a:cs typeface="Calibri Light" pitchFamily="34" charset="0"/>
              </a:rPr>
              <a:t>к-ой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 не было в </a:t>
            </a:r>
            <a:r>
              <a:rPr lang="en-US" sz="2200" dirty="0" smtClean="0">
                <a:latin typeface="Calibri Light" pitchFamily="34" charset="0"/>
                <a:cs typeface="Calibri Light" pitchFamily="34" charset="0"/>
              </a:rPr>
              <a:t>train</a:t>
            </a:r>
            <a:r>
              <a:rPr lang="ru-RU" sz="2200" dirty="0" smtClean="0">
                <a:latin typeface="Calibri Light" pitchFamily="34" charset="0"/>
                <a:cs typeface="Calibri Light" pitchFamily="34" charset="0"/>
              </a:rPr>
              <a:t>).</a:t>
            </a:r>
          </a:p>
          <a:p>
            <a:pPr marL="731520" lvl="1" indent="-457200"/>
            <a:r>
              <a:rPr lang="ru-RU" sz="1900" dirty="0" smtClean="0">
                <a:latin typeface="Calibri Light" pitchFamily="34" charset="0"/>
                <a:cs typeface="Calibri Light" pitchFamily="34" charset="0"/>
              </a:rPr>
              <a:t>Видимо, не все категории точно соответствовали набору тематик. И, скорее, в </a:t>
            </a:r>
            <a:r>
              <a:rPr lang="ru-RU" sz="1900" dirty="0" smtClean="0">
                <a:latin typeface="Calibri Light" pitchFamily="34" charset="0"/>
                <a:cs typeface="Calibri Light" pitchFamily="34" charset="0"/>
              </a:rPr>
              <a:t> категориях было пересечение тематик</a:t>
            </a:r>
          </a:p>
          <a:p>
            <a:pPr marL="731520" lvl="1" indent="-457200"/>
            <a:r>
              <a:rPr lang="ru-RU" sz="1900" dirty="0" smtClean="0">
                <a:latin typeface="Calibri Light" pitchFamily="34" charset="0"/>
                <a:cs typeface="Calibri Light" pitchFamily="34" charset="0"/>
              </a:rPr>
              <a:t>И  </a:t>
            </a:r>
            <a:r>
              <a:rPr lang="ru-RU" sz="1900" dirty="0" smtClean="0">
                <a:latin typeface="Calibri Light" pitchFamily="34" charset="0"/>
                <a:cs typeface="Calibri Light" pitchFamily="34" charset="0"/>
              </a:rPr>
              <a:t>это не было лучшим результатом</a:t>
            </a:r>
            <a:endParaRPr lang="en-US" sz="1900" dirty="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</a:t>
            </a:r>
            <a:r>
              <a:rPr lang="en-US" dirty="0" smtClean="0"/>
              <a:t>: </a:t>
            </a:r>
            <a:r>
              <a:rPr lang="ru-RU" dirty="0" smtClean="0"/>
              <a:t>параметры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 'iterations': </a:t>
            </a:r>
            <a:r>
              <a:rPr lang="ru-RU" dirty="0" smtClean="0"/>
              <a:t>1</a:t>
            </a:r>
            <a:r>
              <a:rPr lang="en-US" dirty="0" smtClean="0"/>
              <a:t>000,</a:t>
            </a:r>
            <a:r>
              <a:rPr lang="ru-RU" dirty="0" smtClean="0"/>
              <a:t> </a:t>
            </a:r>
            <a:r>
              <a:rPr lang="en-US" dirty="0" smtClean="0"/>
              <a:t>	               # 2000</a:t>
            </a:r>
            <a:endParaRPr lang="en-US" dirty="0" smtClean="0"/>
          </a:p>
          <a:p>
            <a:r>
              <a:rPr lang="en-US" dirty="0" smtClean="0"/>
              <a:t>  </a:t>
            </a:r>
            <a:r>
              <a:rPr lang="en-US" dirty="0" smtClean="0"/>
              <a:t>'</a:t>
            </a:r>
            <a:r>
              <a:rPr lang="en-US" dirty="0" err="1" smtClean="0"/>
              <a:t>boosting_type</a:t>
            </a:r>
            <a:r>
              <a:rPr lang="en-US" dirty="0" smtClean="0"/>
              <a:t>': </a:t>
            </a:r>
            <a:r>
              <a:rPr lang="en-US" dirty="0" smtClean="0"/>
              <a:t> </a:t>
            </a:r>
            <a:r>
              <a:rPr lang="en-US" dirty="0" smtClean="0"/>
              <a:t>'Ordered', </a:t>
            </a:r>
            <a:r>
              <a:rPr lang="en-US" dirty="0" smtClean="0"/>
              <a:t>    #</a:t>
            </a:r>
            <a:r>
              <a:rPr lang="en-US" dirty="0" smtClean="0"/>
              <a:t> 'Plain', </a:t>
            </a:r>
            <a:r>
              <a:rPr lang="ru-RU" dirty="0" smtClean="0"/>
              <a:t> </a:t>
            </a:r>
            <a:r>
              <a:rPr lang="en-US" dirty="0" smtClean="0"/>
              <a:t># Ordered</a:t>
            </a:r>
            <a:r>
              <a:rPr lang="ru-RU" dirty="0" smtClean="0"/>
              <a:t> , </a:t>
            </a:r>
            <a:r>
              <a:rPr lang="ru-RU" dirty="0" smtClean="0"/>
              <a:t> более качественно «считает»</a:t>
            </a:r>
            <a:endParaRPr lang="en-US" dirty="0" smtClean="0"/>
          </a:p>
          <a:p>
            <a:r>
              <a:rPr lang="en-US" dirty="0" smtClean="0"/>
              <a:t>  </a:t>
            </a:r>
            <a:r>
              <a:rPr lang="en-US" dirty="0" smtClean="0"/>
              <a:t>'</a:t>
            </a:r>
            <a:r>
              <a:rPr lang="en-US" dirty="0" err="1" smtClean="0"/>
              <a:t>bootstrap_type</a:t>
            </a:r>
            <a:r>
              <a:rPr lang="en-US" dirty="0" smtClean="0"/>
              <a:t>': 'Bernoulli', </a:t>
            </a:r>
            <a:r>
              <a:rPr lang="ru-RU" dirty="0" smtClean="0"/>
              <a:t> </a:t>
            </a:r>
            <a:r>
              <a:rPr lang="en-US" dirty="0" smtClean="0"/>
              <a:t>  # MVS</a:t>
            </a:r>
            <a:endParaRPr lang="en-US" dirty="0" smtClean="0"/>
          </a:p>
          <a:p>
            <a:r>
              <a:rPr lang="en-US" dirty="0" smtClean="0"/>
              <a:t>  </a:t>
            </a:r>
            <a:r>
              <a:rPr lang="en-US" dirty="0" smtClean="0"/>
              <a:t>'subsample</a:t>
            </a:r>
            <a:r>
              <a:rPr lang="en-US" dirty="0" smtClean="0"/>
              <a:t>': 0.8, 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'learning_rate</a:t>
            </a:r>
            <a:r>
              <a:rPr lang="en-US" dirty="0" smtClean="0"/>
              <a:t>':0.15,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'</a:t>
            </a:r>
            <a:r>
              <a:rPr lang="en-US" dirty="0" err="1" smtClean="0"/>
              <a:t>random_seed</a:t>
            </a:r>
            <a:r>
              <a:rPr lang="en-US" dirty="0" smtClean="0"/>
              <a:t>': 42, 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'verbose</a:t>
            </a:r>
            <a:r>
              <a:rPr lang="en-US" dirty="0" smtClean="0"/>
              <a:t>': 10,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'</a:t>
            </a:r>
            <a:r>
              <a:rPr lang="en-US" dirty="0" err="1" smtClean="0"/>
              <a:t>allow_writing_files</a:t>
            </a:r>
            <a:r>
              <a:rPr lang="en-US" dirty="0" smtClean="0"/>
              <a:t>': False,</a:t>
            </a:r>
          </a:p>
          <a:p>
            <a:r>
              <a:rPr lang="en-US" dirty="0" smtClean="0"/>
              <a:t>  </a:t>
            </a:r>
            <a:r>
              <a:rPr lang="en-US" dirty="0" smtClean="0"/>
              <a:t>'</a:t>
            </a:r>
            <a:r>
              <a:rPr lang="en-US" dirty="0" err="1" smtClean="0"/>
              <a:t>grow_policy</a:t>
            </a:r>
            <a:r>
              <a:rPr lang="en-US" dirty="0" err="1" smtClean="0"/>
              <a:t>':'SymmetricTree</a:t>
            </a:r>
            <a:r>
              <a:rPr lang="en-US" dirty="0" smtClean="0"/>
              <a:t>',  # </a:t>
            </a:r>
            <a:r>
              <a:rPr lang="ru-RU" dirty="0" smtClean="0"/>
              <a:t>Использование решающих таблиц</a:t>
            </a:r>
          </a:p>
          <a:p>
            <a:r>
              <a:rPr lang="ru-RU" dirty="0" smtClean="0"/>
              <a:t>   '</a:t>
            </a:r>
            <a:r>
              <a:rPr lang="en-US" dirty="0" err="1" smtClean="0"/>
              <a:t>max_ctr_complexity</a:t>
            </a:r>
            <a:r>
              <a:rPr lang="en-US" dirty="0" smtClean="0"/>
              <a:t>': 15, </a:t>
            </a:r>
            <a:r>
              <a:rPr lang="en-US" dirty="0" smtClean="0"/>
              <a:t>        #</a:t>
            </a:r>
            <a:r>
              <a:rPr lang="en-US" dirty="0" smtClean="0"/>
              <a:t> </a:t>
            </a:r>
            <a:r>
              <a:rPr lang="ru-RU" sz="2000" dirty="0" smtClean="0"/>
              <a:t>Разделение ветвей не только по отдельным признакам, но и по их комбинациям </a:t>
            </a:r>
            <a:endParaRPr lang="ru-RU" dirty="0" smtClean="0"/>
          </a:p>
          <a:p>
            <a:r>
              <a:rPr lang="en-US" dirty="0" smtClean="0"/>
              <a:t>   '</a:t>
            </a:r>
            <a:r>
              <a:rPr lang="en-US" dirty="0" err="1" smtClean="0"/>
              <a:t>custom_metric</a:t>
            </a:r>
            <a:r>
              <a:rPr lang="en-US" dirty="0" smtClean="0"/>
              <a:t>': ['AUC', 'F1:hints=</a:t>
            </a:r>
            <a:r>
              <a:rPr lang="en-US" dirty="0" err="1" smtClean="0"/>
              <a:t>skip_train~false</a:t>
            </a:r>
            <a:r>
              <a:rPr lang="en-US" dirty="0" smtClean="0"/>
              <a:t>', '</a:t>
            </a:r>
            <a:r>
              <a:rPr lang="en-US" dirty="0" err="1" smtClean="0"/>
              <a:t>NormalizedGini:hints</a:t>
            </a:r>
            <a:r>
              <a:rPr lang="en-US" dirty="0" smtClean="0"/>
              <a:t>=</a:t>
            </a:r>
            <a:r>
              <a:rPr lang="en-US" dirty="0" err="1" smtClean="0"/>
              <a:t>skip_train~false</a:t>
            </a:r>
            <a:r>
              <a:rPr lang="en-US" dirty="0" smtClean="0"/>
              <a:t>'],</a:t>
            </a:r>
          </a:p>
          <a:p>
            <a:r>
              <a:rPr lang="en-US" dirty="0" smtClean="0"/>
              <a:t>   '</a:t>
            </a:r>
            <a:r>
              <a:rPr lang="en-US" dirty="0" err="1" smtClean="0"/>
              <a:t>od_type</a:t>
            </a:r>
            <a:r>
              <a:rPr lang="en-US" dirty="0" smtClean="0"/>
              <a:t>': '</a:t>
            </a:r>
            <a:r>
              <a:rPr lang="en-US" dirty="0" err="1" smtClean="0"/>
              <a:t>Iter</a:t>
            </a:r>
            <a:r>
              <a:rPr lang="en-US" dirty="0" smtClean="0"/>
              <a:t>',</a:t>
            </a:r>
          </a:p>
          <a:p>
            <a:r>
              <a:rPr lang="en-US" dirty="0" smtClean="0"/>
              <a:t>   '</a:t>
            </a:r>
            <a:r>
              <a:rPr lang="en-US" dirty="0" err="1" smtClean="0"/>
              <a:t>early_stopping_rounds</a:t>
            </a:r>
            <a:r>
              <a:rPr lang="en-US" dirty="0" smtClean="0"/>
              <a:t>': 50,</a:t>
            </a:r>
          </a:p>
          <a:p>
            <a:r>
              <a:rPr lang="en-US" dirty="0" smtClean="0"/>
              <a:t>   </a:t>
            </a:r>
            <a:r>
              <a:rPr lang="en-US" dirty="0" smtClean="0"/>
              <a:t>'</a:t>
            </a:r>
            <a:r>
              <a:rPr lang="en-US" dirty="0" err="1" smtClean="0"/>
              <a:t>loss_function</a:t>
            </a:r>
            <a:r>
              <a:rPr lang="en-US" dirty="0" err="1" smtClean="0"/>
              <a:t>':'MultiClass</a:t>
            </a:r>
            <a:r>
              <a:rPr lang="en-US" dirty="0" smtClean="0"/>
              <a:t>', </a:t>
            </a:r>
            <a:r>
              <a:rPr lang="ru-RU" dirty="0" smtClean="0"/>
              <a:t> </a:t>
            </a:r>
            <a:r>
              <a:rPr lang="en-US" dirty="0" smtClean="0"/>
              <a:t>        # </a:t>
            </a:r>
            <a:r>
              <a:rPr lang="en-US" dirty="0" smtClean="0"/>
              <a:t>'</a:t>
            </a:r>
            <a:r>
              <a:rPr lang="en-US" dirty="0" err="1" smtClean="0"/>
              <a:t>MultiClassOneVsAll</a:t>
            </a:r>
            <a:r>
              <a:rPr lang="en-US" dirty="0" smtClean="0"/>
              <a:t>',</a:t>
            </a:r>
          </a:p>
          <a:p>
            <a:r>
              <a:rPr lang="en-US" dirty="0" smtClean="0"/>
              <a:t>   </a:t>
            </a:r>
            <a:r>
              <a:rPr lang="en-US" dirty="0" smtClean="0"/>
              <a:t>'l2_leaf_reg</a:t>
            </a:r>
            <a:r>
              <a:rPr lang="en-US" dirty="0" smtClean="0"/>
              <a:t>': 3,</a:t>
            </a:r>
          </a:p>
          <a:p>
            <a:r>
              <a:rPr lang="en-US" dirty="0" smtClean="0"/>
              <a:t>   </a:t>
            </a:r>
            <a:r>
              <a:rPr lang="en-US" dirty="0" smtClean="0"/>
              <a:t>'</a:t>
            </a:r>
            <a:r>
              <a:rPr lang="en-US" dirty="0" err="1" smtClean="0"/>
              <a:t>random_strength</a:t>
            </a:r>
            <a:r>
              <a:rPr lang="en-US" dirty="0" smtClean="0"/>
              <a:t>': 1,</a:t>
            </a:r>
          </a:p>
          <a:p>
            <a:r>
              <a:rPr lang="en-US" dirty="0" smtClean="0"/>
              <a:t>   </a:t>
            </a:r>
            <a:r>
              <a:rPr lang="en-US" dirty="0" smtClean="0"/>
              <a:t>'</a:t>
            </a:r>
            <a:r>
              <a:rPr lang="en-US" dirty="0" err="1" smtClean="0"/>
              <a:t>leaf_estimation_method</a:t>
            </a:r>
            <a:r>
              <a:rPr lang="en-US" dirty="0" err="1" smtClean="0"/>
              <a:t>':'Newton</a:t>
            </a:r>
            <a:r>
              <a:rPr lang="en-US" dirty="0" smtClean="0"/>
              <a:t>', </a:t>
            </a:r>
            <a:endParaRPr lang="en-US" dirty="0" smtClean="0"/>
          </a:p>
          <a:p>
            <a:r>
              <a:rPr lang="en-US" dirty="0" smtClean="0"/>
              <a:t>   #</a:t>
            </a:r>
            <a:r>
              <a:rPr lang="en-US" dirty="0" smtClean="0"/>
              <a:t>'</a:t>
            </a:r>
            <a:r>
              <a:rPr lang="en-US" dirty="0" err="1" smtClean="0"/>
              <a:t>feature_weights</a:t>
            </a:r>
            <a:r>
              <a:rPr lang="en-US" dirty="0" smtClean="0"/>
              <a:t>': </a:t>
            </a:r>
            <a:r>
              <a:rPr lang="en-US" dirty="0" err="1" smtClean="0"/>
              <a:t>feature_weights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результатов </a:t>
            </a:r>
            <a:r>
              <a:rPr lang="en-US" dirty="0" smtClean="0"/>
              <a:t>Inference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000" dirty="0" smtClean="0"/>
              <a:t>Сказался недостаток решающих деревьев – ошибка экстраполяции – неправильное определение </a:t>
            </a:r>
            <a:r>
              <a:rPr lang="en-US" sz="2000" dirty="0" smtClean="0"/>
              <a:t>target </a:t>
            </a:r>
            <a:r>
              <a:rPr lang="ru-RU" sz="2000" dirty="0" smtClean="0"/>
              <a:t>при отсутствии некоторых признаков в </a:t>
            </a:r>
            <a:r>
              <a:rPr lang="en-US" sz="2000" dirty="0" smtClean="0"/>
              <a:t>train</a:t>
            </a:r>
            <a:endParaRPr lang="ru-RU" sz="2000" dirty="0" smtClean="0"/>
          </a:p>
          <a:p>
            <a:pPr lvl="1"/>
            <a:r>
              <a:rPr lang="ru-RU" sz="2000" dirty="0" smtClean="0"/>
              <a:t>При </a:t>
            </a:r>
            <a:r>
              <a:rPr lang="en-US" sz="2000" dirty="0" smtClean="0"/>
              <a:t>Inference </a:t>
            </a:r>
            <a:r>
              <a:rPr lang="ru-RU" sz="2000" dirty="0" smtClean="0"/>
              <a:t>по данным выборки </a:t>
            </a:r>
            <a:r>
              <a:rPr lang="en-US" sz="2000" dirty="0" smtClean="0"/>
              <a:t>D01 </a:t>
            </a:r>
            <a:r>
              <a:rPr lang="ru-RU" sz="2000" dirty="0" smtClean="0"/>
              <a:t>(</a:t>
            </a:r>
            <a:r>
              <a:rPr lang="ru-RU" sz="2000" dirty="0" smtClean="0"/>
              <a:t>с групповой тематикой (аналог категории</a:t>
            </a:r>
            <a:r>
              <a:rPr lang="ru-RU" sz="2000" dirty="0" smtClean="0"/>
              <a:t>)) – не «попали» в цель ровно </a:t>
            </a:r>
            <a:r>
              <a:rPr lang="ru-RU" sz="2000" dirty="0" smtClean="0"/>
              <a:t>19 записей с </a:t>
            </a:r>
            <a:r>
              <a:rPr lang="ru-RU" sz="2000" dirty="0" smtClean="0"/>
              <a:t>тематиками, отсутствующими в </a:t>
            </a:r>
            <a:r>
              <a:rPr lang="en-US" sz="2000" dirty="0" smtClean="0"/>
              <a:t>train</a:t>
            </a:r>
            <a:r>
              <a:rPr lang="ru-RU" sz="2000" dirty="0" smtClean="0"/>
              <a:t> (больше 16 и все что больше 16 в условной категории</a:t>
            </a:r>
            <a:r>
              <a:rPr lang="en-US" sz="2000" dirty="0" smtClean="0"/>
              <a:t> (</a:t>
            </a:r>
            <a:r>
              <a:rPr lang="ru-RU" sz="2000" dirty="0" smtClean="0"/>
              <a:t>групповая тематика)  попало в 16-ю. </a:t>
            </a:r>
            <a:r>
              <a:rPr lang="ru-RU" sz="1600" dirty="0" smtClean="0"/>
              <a:t>(</a:t>
            </a:r>
            <a:r>
              <a:rPr lang="en-US" sz="1600" dirty="0" err="1" smtClean="0"/>
              <a:t>feature_importances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en-US" sz="1600" dirty="0" smtClean="0"/>
              <a:t> </a:t>
            </a:r>
            <a:r>
              <a:rPr lang="en-US" sz="1600" dirty="0" smtClean="0"/>
              <a:t>’</a:t>
            </a:r>
            <a:r>
              <a:rPr lang="en-US" sz="1600" dirty="0" err="1" smtClean="0"/>
              <a:t>Subject_normalized_ID</a:t>
            </a:r>
            <a:r>
              <a:rPr lang="en-US" sz="1600" dirty="0" smtClean="0"/>
              <a:t>', </a:t>
            </a:r>
            <a:r>
              <a:rPr lang="ru-RU" sz="1600" dirty="0" smtClean="0"/>
              <a:t>100</a:t>
            </a:r>
            <a:r>
              <a:rPr lang="en-US" sz="1600" dirty="0" smtClean="0"/>
              <a:t>.)</a:t>
            </a:r>
            <a:endParaRPr lang="en-US" sz="3200" dirty="0" smtClean="0"/>
          </a:p>
          <a:p>
            <a:pPr lvl="1"/>
            <a:r>
              <a:rPr lang="ru-RU" sz="2000" dirty="0" smtClean="0"/>
              <a:t>Для </a:t>
            </a:r>
            <a:r>
              <a:rPr lang="en-US" sz="2000" dirty="0" smtClean="0"/>
              <a:t>D04 </a:t>
            </a:r>
            <a:r>
              <a:rPr lang="en-US" sz="2000" dirty="0" smtClean="0"/>
              <a:t>(</a:t>
            </a:r>
            <a:r>
              <a:rPr lang="en-US" sz="2000" dirty="0" err="1" smtClean="0"/>
              <a:t>Subject_normalized_ID</a:t>
            </a:r>
            <a:r>
              <a:rPr lang="en-US" sz="2000" dirty="0" smtClean="0"/>
              <a:t>, </a:t>
            </a:r>
            <a:r>
              <a:rPr lang="en-US" sz="2000" dirty="0" err="1" smtClean="0"/>
              <a:t>Rsp_prs_ID</a:t>
            </a:r>
            <a:r>
              <a:rPr lang="en-US" sz="2000" dirty="0" smtClean="0"/>
              <a:t>, </a:t>
            </a:r>
            <a:r>
              <a:rPr lang="en-US" sz="2000" dirty="0" err="1" smtClean="0"/>
              <a:t>X_train_msg</a:t>
            </a:r>
            <a:r>
              <a:rPr lang="en-US" sz="2000" dirty="0" smtClean="0"/>
              <a:t>,  </a:t>
            </a:r>
            <a:r>
              <a:rPr lang="en-US" sz="2000" dirty="0" err="1" smtClean="0"/>
              <a:t>X_train_subj</a:t>
            </a:r>
            <a:r>
              <a:rPr lang="en-US" sz="2000" dirty="0" smtClean="0"/>
              <a:t> -unify</a:t>
            </a:r>
            <a:r>
              <a:rPr lang="en-US" sz="2000" dirty="0" smtClean="0"/>
              <a:t>) </a:t>
            </a:r>
            <a:r>
              <a:rPr lang="ru-RU" sz="2000" dirty="0" smtClean="0"/>
              <a:t>из </a:t>
            </a:r>
            <a:r>
              <a:rPr lang="ru-RU" sz="2000" dirty="0" smtClean="0"/>
              <a:t>19 </a:t>
            </a:r>
            <a:r>
              <a:rPr lang="ru-RU" sz="2000" dirty="0" smtClean="0"/>
              <a:t>записей определились правильно уже 3 (2- в 6-ю одна в 7-ю категории), остальные - в 16-ю. Т.е. текстовые признаки стали сказываться. </a:t>
            </a:r>
            <a:r>
              <a:rPr lang="ru-RU" sz="1400" dirty="0" smtClean="0"/>
              <a:t>(</a:t>
            </a:r>
            <a:r>
              <a:rPr lang="en-US" sz="1400" dirty="0" err="1" smtClean="0"/>
              <a:t>feature_importances</a:t>
            </a:r>
            <a:r>
              <a:rPr lang="en-US" sz="1400" dirty="0" smtClean="0"/>
              <a:t>:</a:t>
            </a:r>
            <a:r>
              <a:rPr lang="ru-RU" sz="1400" dirty="0" smtClean="0"/>
              <a:t> </a:t>
            </a:r>
            <a:r>
              <a:rPr lang="en-US" sz="1400" dirty="0" smtClean="0"/>
              <a:t> </a:t>
            </a:r>
            <a:r>
              <a:rPr lang="ru-RU" sz="1400" dirty="0" smtClean="0"/>
              <a:t>уменьшилась </a:t>
            </a:r>
            <a:r>
              <a:rPr lang="en-US" sz="1400" dirty="0" smtClean="0"/>
              <a:t>’</a:t>
            </a:r>
            <a:r>
              <a:rPr lang="en-US" sz="1400" dirty="0" err="1" smtClean="0"/>
              <a:t>Subject_normalized_ID</a:t>
            </a:r>
            <a:r>
              <a:rPr lang="en-US" sz="1400" dirty="0" smtClean="0"/>
              <a:t>', </a:t>
            </a:r>
            <a:r>
              <a:rPr lang="en-US" sz="1400" dirty="0" smtClean="0"/>
              <a:t>11.82)</a:t>
            </a:r>
            <a:endParaRPr lang="ru-RU" sz="1400" dirty="0" smtClean="0"/>
          </a:p>
          <a:p>
            <a:pPr lvl="1"/>
            <a:r>
              <a:rPr lang="ru-RU" sz="2000" dirty="0" smtClean="0"/>
              <a:t>Для </a:t>
            </a:r>
            <a:r>
              <a:rPr lang="en-US" sz="2000" dirty="0" smtClean="0"/>
              <a:t>D0</a:t>
            </a:r>
            <a:r>
              <a:rPr lang="ru-RU" sz="2000" dirty="0" smtClean="0"/>
              <a:t>8</a:t>
            </a:r>
            <a:r>
              <a:rPr lang="en-US" sz="2000" dirty="0" smtClean="0"/>
              <a:t> (</a:t>
            </a:r>
            <a:r>
              <a:rPr lang="en-US" sz="2000" dirty="0" err="1" smtClean="0"/>
              <a:t>Subject_normalized_ID</a:t>
            </a:r>
            <a:r>
              <a:rPr lang="en-US" sz="2000" dirty="0" smtClean="0"/>
              <a:t>, </a:t>
            </a:r>
            <a:r>
              <a:rPr lang="en-US" sz="2000" dirty="0" err="1" smtClean="0"/>
              <a:t>Rsp_prs_ID</a:t>
            </a:r>
            <a:r>
              <a:rPr lang="en-US" sz="2000" dirty="0" smtClean="0"/>
              <a:t>, </a:t>
            </a:r>
            <a:r>
              <a:rPr lang="en-US" sz="2000" dirty="0" err="1" smtClean="0"/>
              <a:t>X_train_msg</a:t>
            </a:r>
            <a:r>
              <a:rPr lang="en-US" sz="2000" dirty="0" smtClean="0"/>
              <a:t>,  </a:t>
            </a:r>
            <a:r>
              <a:rPr lang="en-US" sz="2000" dirty="0" err="1" smtClean="0"/>
              <a:t>X_train_subj_not_unify</a:t>
            </a:r>
            <a:r>
              <a:rPr lang="en-US" sz="2000" dirty="0" smtClean="0"/>
              <a:t>) </a:t>
            </a:r>
            <a:r>
              <a:rPr lang="ru-RU" sz="2000" dirty="0" smtClean="0"/>
              <a:t>все </a:t>
            </a:r>
            <a:r>
              <a:rPr lang="ru-RU" sz="2000" dirty="0" smtClean="0"/>
              <a:t>19 записей </a:t>
            </a:r>
            <a:r>
              <a:rPr lang="ru-RU" sz="2000" dirty="0" smtClean="0"/>
              <a:t>определились как 16 категория </a:t>
            </a:r>
            <a:r>
              <a:rPr lang="ru-RU" sz="1600" dirty="0" smtClean="0"/>
              <a:t>(</a:t>
            </a:r>
            <a:r>
              <a:rPr lang="en-US" sz="1600" dirty="0" err="1" smtClean="0"/>
              <a:t>feature_importances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en-US" sz="1600" dirty="0" smtClean="0"/>
              <a:t> ’</a:t>
            </a:r>
            <a:r>
              <a:rPr lang="en-US" sz="1600" dirty="0" err="1" smtClean="0"/>
              <a:t>Subject_normalized_ID</a:t>
            </a:r>
            <a:r>
              <a:rPr lang="en-US" sz="1600" dirty="0" smtClean="0"/>
              <a:t>', </a:t>
            </a:r>
            <a:r>
              <a:rPr lang="ru-RU" sz="1600" dirty="0" smtClean="0"/>
              <a:t>100</a:t>
            </a:r>
            <a:r>
              <a:rPr lang="en-US" sz="1600" dirty="0" smtClean="0"/>
              <a:t>.)</a:t>
            </a:r>
            <a:endParaRPr lang="en-US" sz="4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результатов </a:t>
            </a:r>
            <a:r>
              <a:rPr lang="en-US" dirty="0" smtClean="0"/>
              <a:t>Inference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Однако, отказ от использования </a:t>
            </a:r>
            <a:r>
              <a:rPr lang="ru-RU" sz="2000" dirty="0" err="1" smtClean="0"/>
              <a:t>псевдокатегории</a:t>
            </a:r>
            <a:r>
              <a:rPr lang="ru-RU" sz="2000" dirty="0" smtClean="0"/>
              <a:t> (</a:t>
            </a:r>
            <a:r>
              <a:rPr lang="en-US" sz="2000" dirty="0" smtClean="0"/>
              <a:t>’</a:t>
            </a:r>
            <a:r>
              <a:rPr lang="en-US" sz="2000" dirty="0" err="1" smtClean="0"/>
              <a:t>Subject_normalized_ID</a:t>
            </a:r>
            <a:r>
              <a:rPr lang="en-US" sz="2000" dirty="0" smtClean="0"/>
              <a:t>‘</a:t>
            </a:r>
            <a:r>
              <a:rPr lang="ru-RU" sz="2000" dirty="0" smtClean="0"/>
              <a:t>) и использование </a:t>
            </a:r>
            <a:r>
              <a:rPr lang="ru-RU" sz="2000" dirty="0" err="1" smtClean="0"/>
              <a:t>векторизированных</a:t>
            </a:r>
            <a:r>
              <a:rPr lang="ru-RU" sz="2000" dirty="0" smtClean="0"/>
              <a:t> текстовых признаков позволил уже точнее определять</a:t>
            </a:r>
            <a:endParaRPr lang="ru-RU" sz="2000" dirty="0" smtClean="0"/>
          </a:p>
          <a:p>
            <a:pPr lvl="1"/>
            <a:r>
              <a:rPr lang="en-US" sz="2000" dirty="0" smtClean="0"/>
              <a:t>D0</a:t>
            </a:r>
            <a:r>
              <a:rPr lang="ru-RU" sz="2000" dirty="0" smtClean="0"/>
              <a:t>2</a:t>
            </a:r>
            <a:r>
              <a:rPr lang="en-US" sz="2000" dirty="0" smtClean="0"/>
              <a:t> </a:t>
            </a:r>
            <a:r>
              <a:rPr lang="ru-RU" sz="2000" dirty="0" smtClean="0"/>
              <a:t>(</a:t>
            </a:r>
            <a:r>
              <a:rPr lang="en-US" sz="2000" dirty="0" err="1" smtClean="0"/>
              <a:t>X_train_msg</a:t>
            </a:r>
            <a:r>
              <a:rPr lang="en-US" sz="2000" dirty="0" smtClean="0"/>
              <a:t>,</a:t>
            </a:r>
            <a:r>
              <a:rPr lang="en-US" sz="2000" dirty="0" smtClean="0"/>
              <a:t> </a:t>
            </a:r>
            <a:r>
              <a:rPr lang="en-US" sz="2000" dirty="0" err="1" smtClean="0"/>
              <a:t>X_train_subj</a:t>
            </a:r>
            <a:r>
              <a:rPr lang="ru-RU" sz="2000" dirty="0" smtClean="0"/>
              <a:t>) – из 19 записей «попали» </a:t>
            </a:r>
            <a:endParaRPr lang="en-US" sz="2000" dirty="0" smtClean="0"/>
          </a:p>
          <a:p>
            <a:pPr lvl="2"/>
            <a:r>
              <a:rPr lang="ru-RU" sz="1700" dirty="0" smtClean="0"/>
              <a:t>уже 7 - при параметрах </a:t>
            </a:r>
            <a:r>
              <a:rPr lang="en-US" sz="1700" dirty="0" smtClean="0"/>
              <a:t>MVS/Plain </a:t>
            </a:r>
            <a:r>
              <a:rPr lang="ru-RU" sz="1700" dirty="0" smtClean="0"/>
              <a:t>- </a:t>
            </a:r>
            <a:r>
              <a:rPr lang="en-US" sz="1700" dirty="0" smtClean="0"/>
              <a:t> public score</a:t>
            </a:r>
            <a:r>
              <a:rPr lang="en-US" sz="1700" dirty="0" smtClean="0"/>
              <a:t> </a:t>
            </a:r>
            <a:r>
              <a:rPr lang="ru-RU" sz="1700" dirty="0" smtClean="0"/>
              <a:t>0.970891</a:t>
            </a:r>
            <a:endParaRPr lang="en-US" sz="1700" dirty="0" smtClean="0"/>
          </a:p>
          <a:p>
            <a:pPr lvl="2"/>
            <a:r>
              <a:rPr lang="ru-RU" sz="1700" dirty="0" smtClean="0"/>
              <a:t>также 7 - при параметрах </a:t>
            </a:r>
            <a:r>
              <a:rPr lang="en-US" sz="1700" dirty="0" err="1" smtClean="0"/>
              <a:t>Bernuolli</a:t>
            </a:r>
            <a:r>
              <a:rPr lang="en-US" sz="1700" dirty="0" smtClean="0"/>
              <a:t>/Ordered </a:t>
            </a:r>
            <a:r>
              <a:rPr lang="ru-RU" sz="1700" dirty="0" smtClean="0"/>
              <a:t>- </a:t>
            </a:r>
            <a:r>
              <a:rPr lang="en-US" sz="1700" dirty="0" smtClean="0"/>
              <a:t>public score </a:t>
            </a:r>
            <a:r>
              <a:rPr lang="ru-RU" sz="1700" dirty="0" smtClean="0"/>
              <a:t> 0.973130 (много (15) </a:t>
            </a:r>
            <a:r>
              <a:rPr lang="en-US" sz="1700" dirty="0" smtClean="0"/>
              <a:t>– </a:t>
            </a:r>
            <a:r>
              <a:rPr lang="ru-RU" sz="1700" dirty="0" smtClean="0"/>
              <a:t>в 12 тестовую категорию/тематику)</a:t>
            </a:r>
            <a:endParaRPr lang="en-US" sz="1700" dirty="0" smtClean="0"/>
          </a:p>
          <a:p>
            <a:pPr lvl="1"/>
            <a:r>
              <a:rPr lang="en-US" sz="2000" dirty="0" smtClean="0"/>
              <a:t>D0</a:t>
            </a:r>
            <a:r>
              <a:rPr lang="ru-RU" sz="2000" dirty="0" smtClean="0"/>
              <a:t>6 (</a:t>
            </a:r>
            <a:r>
              <a:rPr lang="en-US" sz="2000" dirty="0" err="1" smtClean="0"/>
              <a:t>X_train_msg</a:t>
            </a:r>
            <a:r>
              <a:rPr lang="en-US" sz="2000" dirty="0" smtClean="0"/>
              <a:t> , </a:t>
            </a:r>
            <a:r>
              <a:rPr lang="en-US" sz="2000" dirty="0" err="1" smtClean="0"/>
              <a:t>X_train_subj</a:t>
            </a:r>
            <a:r>
              <a:rPr lang="en-US" sz="2000" dirty="0" smtClean="0"/>
              <a:t>,  </a:t>
            </a:r>
            <a:r>
              <a:rPr lang="en-US" sz="2000" dirty="0" err="1" smtClean="0"/>
              <a:t>X_train_subj_not_unify</a:t>
            </a:r>
            <a:r>
              <a:rPr lang="ru-RU" sz="2000" dirty="0" smtClean="0"/>
              <a:t>) </a:t>
            </a:r>
            <a:r>
              <a:rPr lang="ru-RU" sz="2000" dirty="0" smtClean="0"/>
              <a:t>–</a:t>
            </a:r>
          </a:p>
          <a:p>
            <a:pPr lvl="2"/>
            <a:r>
              <a:rPr lang="ru-RU" sz="1700" dirty="0" smtClean="0"/>
              <a:t>много </a:t>
            </a:r>
            <a:r>
              <a:rPr lang="ru-RU" sz="1700" dirty="0" smtClean="0"/>
              <a:t>попало в 12 категорию хотя это только одна запись в </a:t>
            </a:r>
            <a:r>
              <a:rPr lang="en-US" sz="1700" dirty="0" smtClean="0"/>
              <a:t>Train </a:t>
            </a:r>
            <a:r>
              <a:rPr lang="ru-RU" sz="1700" dirty="0" smtClean="0"/>
              <a:t>и их нет в </a:t>
            </a:r>
            <a:r>
              <a:rPr lang="en-US" sz="1700" dirty="0" smtClean="0"/>
              <a:t>Test</a:t>
            </a:r>
            <a:endParaRPr lang="ru-RU" sz="1300" dirty="0" smtClean="0"/>
          </a:p>
          <a:p>
            <a:pPr lvl="2"/>
            <a:r>
              <a:rPr lang="en-US" sz="1300" dirty="0" smtClean="0"/>
              <a:t>public score </a:t>
            </a:r>
            <a:r>
              <a:rPr lang="ru-RU" sz="1300" dirty="0" smtClean="0"/>
              <a:t> 0. 973130</a:t>
            </a:r>
          </a:p>
          <a:p>
            <a:pPr lvl="1"/>
            <a:r>
              <a:rPr lang="en-US" sz="2000" dirty="0" smtClean="0"/>
              <a:t>D09 </a:t>
            </a:r>
            <a:r>
              <a:rPr lang="ru-RU" sz="2000" dirty="0" smtClean="0"/>
              <a:t>(</a:t>
            </a:r>
            <a:r>
              <a:rPr lang="en-US" sz="2000" dirty="0" smtClean="0"/>
              <a:t>'</a:t>
            </a:r>
            <a:r>
              <a:rPr lang="en-US" sz="2000" dirty="0" err="1" smtClean="0"/>
              <a:t>Subject_normalized_ID</a:t>
            </a:r>
            <a:r>
              <a:rPr lang="en-US" sz="2000" dirty="0" err="1" smtClean="0"/>
              <a:t>',</a:t>
            </a:r>
            <a:r>
              <a:rPr lang="en-US" sz="2000" dirty="0" err="1" smtClean="0"/>
              <a:t>'Rsp_prs_ID</a:t>
            </a:r>
            <a:r>
              <a:rPr lang="en-US" sz="2000" dirty="0" smtClean="0"/>
              <a:t>‘, </a:t>
            </a:r>
            <a:r>
              <a:rPr lang="en-US" sz="2000" dirty="0" err="1" smtClean="0"/>
              <a:t>X_train_subj_not_unify</a:t>
            </a:r>
            <a:r>
              <a:rPr lang="ru-RU" sz="2000" dirty="0" smtClean="0"/>
              <a:t>) – </a:t>
            </a:r>
            <a:r>
              <a:rPr lang="en-US" sz="2000" dirty="0" err="1" smtClean="0"/>
              <a:t>feature_weighted</a:t>
            </a:r>
            <a:r>
              <a:rPr lang="en-US" sz="2000" dirty="0" smtClean="0"/>
              <a:t> </a:t>
            </a:r>
            <a:r>
              <a:rPr lang="ru-RU" sz="2000" dirty="0" smtClean="0"/>
              <a:t>(уменьшены веса для </a:t>
            </a:r>
            <a:r>
              <a:rPr lang="en-US" sz="2000" dirty="0" err="1" smtClean="0"/>
              <a:t>Subject_normalized_ID</a:t>
            </a:r>
            <a:r>
              <a:rPr lang="ru-RU" sz="2000" dirty="0" smtClean="0"/>
              <a:t>, </a:t>
            </a:r>
            <a:r>
              <a:rPr lang="en-US" sz="2000" dirty="0" err="1" smtClean="0"/>
              <a:t>Rsp_prs_ID</a:t>
            </a:r>
            <a:r>
              <a:rPr lang="ru-RU" sz="2000" dirty="0" smtClean="0"/>
              <a:t>) </a:t>
            </a:r>
          </a:p>
          <a:p>
            <a:pPr lvl="2"/>
            <a:r>
              <a:rPr lang="ru-RU" sz="1700" dirty="0" smtClean="0"/>
              <a:t>«не очень» попали 6-7 записей из 19 и 2 из «предопределенных» по категории. Много было ошибочно отнесено в 3 категорию, </a:t>
            </a:r>
            <a:r>
              <a:rPr lang="ru-RU" sz="1700" dirty="0" err="1" smtClean="0"/>
              <a:t>к-ую</a:t>
            </a:r>
            <a:r>
              <a:rPr lang="ru-RU" sz="1700" dirty="0" smtClean="0"/>
              <a:t> надо дополнительно анализировать. Текстовые признаки стали сказываться еще сильнее. </a:t>
            </a:r>
            <a:r>
              <a:rPr lang="ru-RU" sz="1100" dirty="0" smtClean="0"/>
              <a:t>(</a:t>
            </a:r>
            <a:r>
              <a:rPr lang="en-US" sz="1100" dirty="0" err="1" smtClean="0"/>
              <a:t>feature_importances</a:t>
            </a:r>
            <a:r>
              <a:rPr lang="en-US" sz="1100" dirty="0" smtClean="0"/>
              <a:t>:</a:t>
            </a:r>
            <a:r>
              <a:rPr lang="ru-RU" sz="1100" dirty="0" smtClean="0"/>
              <a:t> </a:t>
            </a:r>
            <a:r>
              <a:rPr lang="en-US" sz="1100" dirty="0" smtClean="0"/>
              <a:t> </a:t>
            </a:r>
            <a:r>
              <a:rPr lang="ru-RU" sz="1100" dirty="0" smtClean="0"/>
              <a:t>уменьшилось </a:t>
            </a:r>
            <a:r>
              <a:rPr lang="en-US" sz="1100" dirty="0" smtClean="0"/>
              <a:t>’</a:t>
            </a:r>
            <a:r>
              <a:rPr lang="en-US" sz="1100" dirty="0" err="1" smtClean="0"/>
              <a:t>Subject_normalized_ID</a:t>
            </a:r>
            <a:r>
              <a:rPr lang="en-US" sz="1100" dirty="0" smtClean="0"/>
              <a:t>’</a:t>
            </a:r>
            <a:r>
              <a:rPr lang="ru-RU" sz="1100" dirty="0" smtClean="0"/>
              <a:t>  до </a:t>
            </a:r>
            <a:r>
              <a:rPr lang="en-US" sz="1100" dirty="0" smtClean="0"/>
              <a:t> </a:t>
            </a:r>
            <a:r>
              <a:rPr lang="en-US" sz="1100" dirty="0" smtClean="0"/>
              <a:t> 2.30</a:t>
            </a:r>
            <a:r>
              <a:rPr lang="ru-RU" sz="1100" dirty="0" smtClean="0"/>
              <a:t>, а не унифицированная тематика (одно из полей) увеличилось</a:t>
            </a:r>
            <a:r>
              <a:rPr lang="en-US" sz="1100" dirty="0" smtClean="0"/>
              <a:t>, </a:t>
            </a:r>
            <a:r>
              <a:rPr lang="en-US" sz="1100" dirty="0" smtClean="0"/>
              <a:t>('subj_nu2', </a:t>
            </a:r>
            <a:r>
              <a:rPr lang="en-US" sz="1100" dirty="0" smtClean="0"/>
              <a:t>0.08)</a:t>
            </a:r>
            <a:endParaRPr lang="ru-RU" sz="1100" dirty="0" smtClean="0"/>
          </a:p>
          <a:p>
            <a:pPr lvl="2"/>
            <a:r>
              <a:rPr lang="en-US" sz="1500" dirty="0" smtClean="0"/>
              <a:t>public score </a:t>
            </a:r>
            <a:r>
              <a:rPr lang="ru-RU" sz="1500" dirty="0" smtClean="0"/>
              <a:t> </a:t>
            </a:r>
            <a:r>
              <a:rPr lang="ru-RU" sz="1400" dirty="0" smtClean="0">
                <a:solidFill>
                  <a:schemeClr val="tx1"/>
                </a:solidFill>
              </a:rPr>
              <a:t>0.982955</a:t>
            </a:r>
            <a:endParaRPr lang="ru-RU" sz="1400" dirty="0" smtClean="0">
              <a:solidFill>
                <a:schemeClr val="tx1"/>
              </a:solidFill>
            </a:endParaRPr>
          </a:p>
          <a:p>
            <a:pPr lvl="1"/>
            <a:endParaRPr lang="ru-RU" sz="1600" dirty="0" smtClean="0">
              <a:solidFill>
                <a:schemeClr val="tx1"/>
              </a:solidFill>
            </a:endParaRPr>
          </a:p>
          <a:p>
            <a:pPr lvl="1"/>
            <a:endParaRPr lang="ru-RU" sz="1600" dirty="0" smtClean="0"/>
          </a:p>
          <a:p>
            <a:pPr lvl="1"/>
            <a:endParaRPr lang="en-US" sz="4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Анализ результатов </a:t>
            </a:r>
            <a:r>
              <a:rPr lang="en-US" dirty="0" smtClean="0"/>
              <a:t>Inference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После </a:t>
            </a:r>
            <a:r>
              <a:rPr lang="en-US" dirty="0" smtClean="0"/>
              <a:t>“</a:t>
            </a:r>
            <a:r>
              <a:rPr lang="ru-RU" dirty="0" smtClean="0"/>
              <a:t>обнуления</a:t>
            </a:r>
            <a:r>
              <a:rPr lang="en-US" dirty="0" smtClean="0"/>
              <a:t>”</a:t>
            </a:r>
            <a:r>
              <a:rPr lang="ru-RU" dirty="0" smtClean="0"/>
              <a:t> в </a:t>
            </a:r>
            <a:r>
              <a:rPr lang="en-US" dirty="0" smtClean="0"/>
              <a:t>train</a:t>
            </a:r>
            <a:r>
              <a:rPr lang="ru-RU" dirty="0" smtClean="0"/>
              <a:t> тестовой категории</a:t>
            </a:r>
            <a:endParaRPr lang="en-US" dirty="0" smtClean="0"/>
          </a:p>
          <a:p>
            <a:pPr lvl="2"/>
            <a:r>
              <a:rPr lang="en-US" sz="1600" dirty="0" smtClean="0"/>
              <a:t>D09 </a:t>
            </a:r>
            <a:r>
              <a:rPr lang="ru-RU" sz="1600" dirty="0" smtClean="0"/>
              <a:t>(</a:t>
            </a:r>
            <a:r>
              <a:rPr lang="en-US" sz="1600" dirty="0" smtClean="0"/>
              <a:t>'</a:t>
            </a:r>
            <a:r>
              <a:rPr lang="en-US" sz="1600" dirty="0" err="1" smtClean="0"/>
              <a:t>Subject_normalized_ID','Rsp_prs_ID</a:t>
            </a:r>
            <a:r>
              <a:rPr lang="en-US" sz="1600" dirty="0" smtClean="0"/>
              <a:t>‘, </a:t>
            </a:r>
            <a:r>
              <a:rPr lang="en-US" sz="1600" dirty="0" err="1" smtClean="0"/>
              <a:t>X_train_subj_not_unify</a:t>
            </a:r>
            <a:r>
              <a:rPr lang="ru-RU" sz="1600" dirty="0" smtClean="0"/>
              <a:t>) – </a:t>
            </a:r>
            <a:r>
              <a:rPr lang="en-US" sz="1600" dirty="0" err="1" smtClean="0"/>
              <a:t>feature_weighted</a:t>
            </a:r>
            <a:r>
              <a:rPr lang="en-US" sz="1600" dirty="0" smtClean="0"/>
              <a:t> </a:t>
            </a:r>
            <a:r>
              <a:rPr lang="ru-RU" sz="1600" dirty="0" smtClean="0"/>
              <a:t>(уменьшены веса для </a:t>
            </a:r>
            <a:r>
              <a:rPr lang="en-US" sz="1600" dirty="0" err="1" smtClean="0"/>
              <a:t>Subject_normalized_ID</a:t>
            </a:r>
            <a:r>
              <a:rPr lang="ru-RU" sz="1600" dirty="0" smtClean="0"/>
              <a:t>, </a:t>
            </a:r>
            <a:r>
              <a:rPr lang="en-US" sz="1600" dirty="0" err="1" smtClean="0"/>
              <a:t>Rsp_prs_ID</a:t>
            </a:r>
            <a:r>
              <a:rPr lang="ru-RU" sz="1600" dirty="0" smtClean="0"/>
              <a:t>) </a:t>
            </a:r>
            <a:endParaRPr lang="ru-RU" sz="1600" dirty="0" smtClean="0"/>
          </a:p>
          <a:p>
            <a:pPr lvl="3"/>
            <a:r>
              <a:rPr lang="ru-RU" sz="1500" dirty="0" smtClean="0"/>
              <a:t>Текстовые признаки стали сказываться еще сильнее</a:t>
            </a:r>
            <a:endParaRPr lang="ru-RU" sz="900" dirty="0" smtClean="0"/>
          </a:p>
          <a:p>
            <a:pPr lvl="3"/>
            <a:r>
              <a:rPr lang="en-US" sz="1300" dirty="0" smtClean="0"/>
              <a:t>public </a:t>
            </a:r>
            <a:r>
              <a:rPr lang="en-US" sz="1300" dirty="0" smtClean="0"/>
              <a:t>score </a:t>
            </a:r>
            <a:r>
              <a:rPr lang="ru-RU" sz="1200" dirty="0" smtClean="0"/>
              <a:t>0.982955</a:t>
            </a:r>
            <a:endParaRPr lang="en-US" sz="1200" dirty="0" smtClean="0"/>
          </a:p>
          <a:p>
            <a:pPr lvl="3"/>
            <a:r>
              <a:rPr lang="ru-RU" sz="1400" dirty="0" smtClean="0"/>
              <a:t>И</a:t>
            </a:r>
            <a:r>
              <a:rPr lang="en-US" sz="1400" dirty="0" smtClean="0"/>
              <a:t>,</a:t>
            </a:r>
            <a:r>
              <a:rPr lang="ru-RU" sz="1400" dirty="0" smtClean="0"/>
              <a:t> надо отметить</a:t>
            </a:r>
            <a:r>
              <a:rPr lang="en-US" sz="1400" dirty="0" smtClean="0"/>
              <a:t>,</a:t>
            </a:r>
            <a:r>
              <a:rPr lang="ru-RU" sz="1400" dirty="0" smtClean="0"/>
              <a:t> на этой выборке сетка очень быстро обучается не больше 5 минут на </a:t>
            </a:r>
            <a:r>
              <a:rPr lang="en-US" sz="1400" dirty="0" smtClean="0"/>
              <a:t>CPU</a:t>
            </a:r>
            <a:endParaRPr lang="ru-RU" sz="1400" dirty="0" smtClean="0"/>
          </a:p>
          <a:p>
            <a:pPr lvl="2"/>
            <a:r>
              <a:rPr lang="en-US" sz="1500" dirty="0" smtClean="0"/>
              <a:t>D0</a:t>
            </a:r>
            <a:r>
              <a:rPr lang="ru-RU" sz="1500" dirty="0" smtClean="0"/>
              <a:t>2</a:t>
            </a:r>
            <a:r>
              <a:rPr lang="en-US" sz="1500" dirty="0" smtClean="0"/>
              <a:t> </a:t>
            </a:r>
            <a:r>
              <a:rPr lang="ru-RU" sz="1500" dirty="0" smtClean="0"/>
              <a:t>(</a:t>
            </a:r>
            <a:r>
              <a:rPr lang="en-US" sz="1500" dirty="0" err="1" smtClean="0"/>
              <a:t>X_train_msg</a:t>
            </a:r>
            <a:r>
              <a:rPr lang="en-US" sz="1500" dirty="0" smtClean="0"/>
              <a:t>, </a:t>
            </a:r>
            <a:r>
              <a:rPr lang="en-US" sz="1500" dirty="0" err="1" smtClean="0"/>
              <a:t>X_train_subj</a:t>
            </a:r>
            <a:r>
              <a:rPr lang="ru-RU" sz="1500" dirty="0" smtClean="0"/>
              <a:t>)</a:t>
            </a:r>
            <a:endParaRPr lang="en-US" sz="1500" dirty="0" smtClean="0"/>
          </a:p>
          <a:p>
            <a:pPr lvl="3"/>
            <a:r>
              <a:rPr lang="en-US" sz="1400" dirty="0" smtClean="0"/>
              <a:t>public score </a:t>
            </a:r>
            <a:r>
              <a:rPr lang="ru-RU" sz="1200" dirty="0" smtClean="0"/>
              <a:t>0.</a:t>
            </a:r>
            <a:r>
              <a:rPr lang="ru-RU" sz="1200" dirty="0" smtClean="0"/>
              <a:t> </a:t>
            </a:r>
            <a:r>
              <a:rPr lang="ru-RU" sz="1200" dirty="0" smtClean="0"/>
              <a:t>971819</a:t>
            </a:r>
            <a:endParaRPr lang="ru-RU" sz="1200" dirty="0" smtClean="0"/>
          </a:p>
          <a:p>
            <a:pPr lvl="3"/>
            <a:r>
              <a:rPr lang="ru-RU" sz="1400" dirty="0" smtClean="0"/>
              <a:t>Несмотря не на самый лучший </a:t>
            </a:r>
            <a:r>
              <a:rPr lang="ru-RU" sz="1400" dirty="0" err="1" smtClean="0"/>
              <a:t>score</a:t>
            </a:r>
            <a:r>
              <a:rPr lang="ru-RU" sz="1400" dirty="0" smtClean="0"/>
              <a:t>, </a:t>
            </a:r>
            <a:r>
              <a:rPr lang="ru-RU" sz="1400" dirty="0" smtClean="0"/>
              <a:t>о</a:t>
            </a:r>
            <a:r>
              <a:rPr lang="ru-RU" sz="1400" dirty="0" smtClean="0"/>
              <a:t>н </a:t>
            </a:r>
            <a:r>
              <a:rPr lang="ru-RU" sz="1400" dirty="0" smtClean="0"/>
              <a:t>понравился мне больше по </a:t>
            </a:r>
            <a:r>
              <a:rPr lang="ru-RU" sz="1400" dirty="0" smtClean="0"/>
              <a:t>характеру </a:t>
            </a:r>
            <a:r>
              <a:rPr lang="en-US" sz="1400" dirty="0" err="1" smtClean="0"/>
              <a:t>ghtjljktybz</a:t>
            </a:r>
            <a:r>
              <a:rPr lang="en-US" sz="1400" dirty="0" smtClean="0"/>
              <a:t> </a:t>
            </a:r>
            <a:r>
              <a:rPr lang="ru-RU" sz="1400" dirty="0" smtClean="0"/>
              <a:t>т.н.</a:t>
            </a:r>
            <a:r>
              <a:rPr lang="en-US" sz="1400" dirty="0" smtClean="0"/>
              <a:t> </a:t>
            </a:r>
            <a:r>
              <a:rPr lang="ru-RU" sz="1400" dirty="0" smtClean="0"/>
              <a:t>ошибки </a:t>
            </a:r>
            <a:r>
              <a:rPr lang="ru-RU" sz="1400" smtClean="0"/>
              <a:t>эксраполяции</a:t>
            </a:r>
            <a:r>
              <a:rPr lang="ru-RU" sz="1400" dirty="0" smtClean="0"/>
              <a:t> </a:t>
            </a:r>
            <a:endParaRPr lang="en-US" sz="1400" dirty="0" smtClean="0"/>
          </a:p>
          <a:p>
            <a:pPr lvl="3"/>
            <a:endParaRPr lang="ru-RU" sz="1200" dirty="0" smtClean="0">
              <a:solidFill>
                <a:schemeClr val="tx1"/>
              </a:solidFill>
            </a:endParaRPr>
          </a:p>
          <a:p>
            <a:pPr lvl="1"/>
            <a:endParaRPr lang="ru-RU" sz="1600" dirty="0" smtClean="0">
              <a:solidFill>
                <a:schemeClr val="tx1"/>
              </a:solidFill>
            </a:endParaRPr>
          </a:p>
          <a:p>
            <a:pPr lvl="1"/>
            <a:endParaRPr lang="ru-RU" sz="1600" dirty="0" smtClean="0"/>
          </a:p>
          <a:p>
            <a:pPr lvl="1"/>
            <a:endParaRPr lang="en-US" sz="4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400" dirty="0" smtClean="0"/>
              <a:t>Выученные </a:t>
            </a:r>
            <a:r>
              <a:rPr lang="ru-RU" sz="2400" dirty="0" smtClean="0"/>
              <a:t>уроки и </a:t>
            </a:r>
            <a:r>
              <a:rPr lang="ru-RU" sz="2400" dirty="0" err="1" smtClean="0"/>
              <a:t>инсайты</a:t>
            </a:r>
            <a:endParaRPr lang="ru-RU" sz="2400" dirty="0" smtClean="0"/>
          </a:p>
          <a:p>
            <a:pPr lvl="1"/>
            <a:r>
              <a:rPr lang="ru-RU" sz="1700" dirty="0" smtClean="0"/>
              <a:t>Приятно удивил </a:t>
            </a:r>
            <a:r>
              <a:rPr lang="en-US" sz="1700" dirty="0" err="1" smtClean="0"/>
              <a:t>CatBoost</a:t>
            </a:r>
            <a:r>
              <a:rPr lang="ru-RU" sz="1700" dirty="0" smtClean="0"/>
              <a:t>:</a:t>
            </a:r>
            <a:r>
              <a:rPr lang="en-US" sz="1700" dirty="0" smtClean="0"/>
              <a:t> </a:t>
            </a:r>
            <a:r>
              <a:rPr lang="ru-RU" sz="1700" dirty="0" smtClean="0"/>
              <a:t>неплохо решает задачу классификации </a:t>
            </a:r>
            <a:r>
              <a:rPr lang="ru-RU" sz="1700" dirty="0" err="1" smtClean="0"/>
              <a:t>векторизированных</a:t>
            </a:r>
            <a:r>
              <a:rPr lang="ru-RU" sz="1700" dirty="0" smtClean="0"/>
              <a:t> текстов – можно не использовать </a:t>
            </a:r>
            <a:r>
              <a:rPr lang="en-US" sz="1700" dirty="0" smtClean="0"/>
              <a:t>Embeddings</a:t>
            </a:r>
            <a:r>
              <a:rPr lang="ru-RU" sz="1700" dirty="0" smtClean="0"/>
              <a:t>, когда на входе сетки не только тексты, но и числа</a:t>
            </a:r>
          </a:p>
          <a:p>
            <a:pPr lvl="1"/>
            <a:r>
              <a:rPr lang="ru-RU" sz="1700" dirty="0" smtClean="0"/>
              <a:t>Еще чуть больше убедился в необходимости правильного определения списка </a:t>
            </a:r>
            <a:r>
              <a:rPr lang="ru-RU" sz="1700" dirty="0" smtClean="0"/>
              <a:t>стоп-слов</a:t>
            </a:r>
          </a:p>
          <a:p>
            <a:pPr lvl="1"/>
            <a:endParaRPr lang="ru-RU" sz="1700" dirty="0" smtClean="0"/>
          </a:p>
          <a:p>
            <a:pPr lvl="1"/>
            <a:r>
              <a:rPr lang="ru-RU" sz="1700" dirty="0" smtClean="0"/>
              <a:t>Не </a:t>
            </a:r>
            <a:r>
              <a:rPr lang="ru-RU" sz="1700" dirty="0" smtClean="0"/>
              <a:t>дошли руки </a:t>
            </a:r>
            <a:r>
              <a:rPr lang="ru-RU" sz="1700" dirty="0" smtClean="0"/>
              <a:t>до, </a:t>
            </a:r>
            <a:r>
              <a:rPr lang="ru-RU" sz="1700" dirty="0" smtClean="0"/>
              <a:t>хотя было бы </a:t>
            </a:r>
            <a:r>
              <a:rPr lang="ru-RU" sz="1700" dirty="0" smtClean="0"/>
              <a:t>интересно</a:t>
            </a:r>
            <a:r>
              <a:rPr lang="en-US" sz="1700" dirty="0" smtClean="0"/>
              <a:t>:</a:t>
            </a:r>
            <a:endParaRPr lang="ru-RU" sz="1700" dirty="0" smtClean="0"/>
          </a:p>
          <a:p>
            <a:pPr lvl="2"/>
            <a:r>
              <a:rPr lang="ru-RU" sz="1500" dirty="0" smtClean="0"/>
              <a:t>Выделения и нахождения </a:t>
            </a:r>
            <a:r>
              <a:rPr lang="en-US" sz="1500" dirty="0" smtClean="0"/>
              <a:t>Keyword </a:t>
            </a:r>
            <a:r>
              <a:rPr lang="en-US" sz="1500" dirty="0" smtClean="0"/>
              <a:t>Spotting</a:t>
            </a:r>
          </a:p>
          <a:p>
            <a:pPr lvl="2"/>
            <a:r>
              <a:rPr lang="en-US" sz="1400" dirty="0" smtClean="0"/>
              <a:t>Embeddings – </a:t>
            </a:r>
            <a:r>
              <a:rPr lang="ru-RU" sz="1400" dirty="0" smtClean="0"/>
              <a:t>для комбинации </a:t>
            </a:r>
            <a:r>
              <a:rPr lang="ru-RU" sz="1400" dirty="0" smtClean="0"/>
              <a:t>и сравнения </a:t>
            </a:r>
            <a:r>
              <a:rPr lang="ru-RU" sz="1400" dirty="0" smtClean="0"/>
              <a:t>результатов с  </a:t>
            </a:r>
            <a:r>
              <a:rPr lang="en-US" sz="1400" dirty="0" err="1" smtClean="0"/>
              <a:t>CatBoost</a:t>
            </a:r>
            <a:endParaRPr lang="en-US" sz="1400" dirty="0" smtClean="0"/>
          </a:p>
          <a:p>
            <a:pPr lvl="2"/>
            <a:r>
              <a:rPr lang="en-US" sz="1400" dirty="0" smtClean="0"/>
              <a:t>Stacking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ru-RU" dirty="0" smtClean="0"/>
              <a:t>Андрей Горбачев</a:t>
            </a:r>
          </a:p>
          <a:p>
            <a:pPr lvl="1"/>
            <a:r>
              <a:rPr lang="en-US" dirty="0" smtClean="0"/>
              <a:t>Data Science: NLP, Computer Vision, AGI, Knowledge Graphs</a:t>
            </a:r>
          </a:p>
          <a:p>
            <a:pPr lvl="1"/>
            <a:r>
              <a:rPr lang="en-US" dirty="0" smtClean="0"/>
              <a:t>Python: 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SkLearn</a:t>
            </a:r>
            <a:r>
              <a:rPr lang="en-US" dirty="0" smtClean="0"/>
              <a:t>, 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smtClean="0"/>
              <a:t>https://t.me/Andrei_Gorbachev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Описание задачи</a:t>
            </a:r>
          </a:p>
          <a:p>
            <a:r>
              <a:rPr lang="ru-RU" dirty="0" smtClean="0"/>
              <a:t>Идеи решения</a:t>
            </a:r>
          </a:p>
          <a:p>
            <a:r>
              <a:rPr lang="ru-RU" dirty="0" smtClean="0"/>
              <a:t>Анализ данных</a:t>
            </a:r>
          </a:p>
          <a:p>
            <a:r>
              <a:rPr lang="ru-RU" dirty="0" smtClean="0"/>
              <a:t>Дополнительные идеи решения</a:t>
            </a:r>
          </a:p>
          <a:p>
            <a:r>
              <a:rPr lang="ru-RU" dirty="0" smtClean="0"/>
              <a:t>Обработка данных</a:t>
            </a:r>
          </a:p>
          <a:p>
            <a:pPr lvl="1"/>
            <a:r>
              <a:rPr lang="ru-RU" dirty="0" err="1" smtClean="0"/>
              <a:t>Стоп-слова</a:t>
            </a:r>
            <a:endParaRPr lang="ru-RU" dirty="0" smtClean="0"/>
          </a:p>
          <a:p>
            <a:pPr lvl="1"/>
            <a:r>
              <a:rPr lang="ru-RU" dirty="0" err="1" smtClean="0"/>
              <a:t>Лемматизация</a:t>
            </a:r>
            <a:endParaRPr lang="ru-RU" dirty="0" smtClean="0"/>
          </a:p>
          <a:p>
            <a:pPr lvl="1"/>
            <a:r>
              <a:rPr lang="ru-RU" dirty="0" smtClean="0"/>
              <a:t>Категори</a:t>
            </a:r>
            <a:r>
              <a:rPr lang="ru-RU" dirty="0" smtClean="0"/>
              <a:t>аль</a:t>
            </a:r>
            <a:r>
              <a:rPr lang="ru-RU" dirty="0" smtClean="0"/>
              <a:t>ные </a:t>
            </a:r>
            <a:r>
              <a:rPr lang="ru-RU" dirty="0" smtClean="0"/>
              <a:t>данные</a:t>
            </a:r>
          </a:p>
          <a:p>
            <a:pPr lvl="1"/>
            <a:r>
              <a:rPr lang="ru-RU" dirty="0" smtClean="0"/>
              <a:t>Векторизация</a:t>
            </a:r>
          </a:p>
          <a:p>
            <a:r>
              <a:rPr lang="ru-RU" dirty="0" smtClean="0"/>
              <a:t>Используемое окружение</a:t>
            </a:r>
          </a:p>
          <a:p>
            <a:r>
              <a:rPr lang="ru-RU" dirty="0" smtClean="0"/>
              <a:t>Модель</a:t>
            </a:r>
          </a:p>
          <a:p>
            <a:pPr lvl="1"/>
            <a:r>
              <a:rPr lang="ru-RU" dirty="0" smtClean="0"/>
              <a:t>Выбор признаков (</a:t>
            </a:r>
            <a:r>
              <a:rPr lang="en-US" dirty="0" smtClean="0"/>
              <a:t>features)</a:t>
            </a:r>
            <a:endParaRPr lang="ru-RU" dirty="0" smtClean="0"/>
          </a:p>
          <a:p>
            <a:pPr lvl="1"/>
            <a:r>
              <a:rPr lang="ru-RU" dirty="0" smtClean="0"/>
              <a:t>Параметры </a:t>
            </a:r>
            <a:r>
              <a:rPr lang="ru-RU" dirty="0" smtClean="0"/>
              <a:t>модели</a:t>
            </a:r>
          </a:p>
          <a:p>
            <a:r>
              <a:rPr lang="ru-RU" dirty="0" smtClean="0"/>
              <a:t>Анализ </a:t>
            </a:r>
            <a:r>
              <a:rPr lang="ru-RU" dirty="0" smtClean="0"/>
              <a:t>результатов </a:t>
            </a:r>
            <a:r>
              <a:rPr lang="en-US" dirty="0" smtClean="0"/>
              <a:t>Inference</a:t>
            </a:r>
          </a:p>
          <a:p>
            <a:r>
              <a:rPr lang="ru-RU" dirty="0" smtClean="0"/>
              <a:t>Выводы</a:t>
            </a:r>
            <a:endParaRPr lang="en-US" dirty="0" smtClean="0"/>
          </a:p>
          <a:p>
            <a:r>
              <a:rPr lang="ru-RU" dirty="0" smtClean="0"/>
              <a:t>Контактные данные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Классификация обращений граждан</a:t>
            </a:r>
          </a:p>
          <a:p>
            <a:pPr lvl="1"/>
            <a:r>
              <a:rPr lang="ru-RU" dirty="0" smtClean="0"/>
              <a:t>В связи со сложной структурой и нелинейными зонами ответственности в органах исполнительной и государственной власти, а также из-за большого потока входящих сообщений разной направленности возникают сложности с оперативной маршрутизацией сообщений непосредственным исполнителям. Сообщение гражданина проходит длинную цепочку передачи «из рук в руки», что существенно уменьшает время, отведенное на непосредственное устранение причин возникновения проблемы. А также растущая популярность платформ обратной связи увеличивает нагрузку на модераторов и приводит к росту штата персонала, обслуживающего работу порталов.</a:t>
            </a:r>
          </a:p>
          <a:p>
            <a:pPr lvl="1"/>
            <a:r>
              <a:rPr lang="ru-RU" dirty="0" smtClean="0"/>
              <a:t>Участникам чемпионата предлагается разработать классификатор для автоматического определения категории запроса по тексту сообщения, оставленному на сайте Администрации Курской области.</a:t>
            </a:r>
          </a:p>
          <a:p>
            <a:pPr lvl="1"/>
            <a:r>
              <a:rPr lang="ru-RU" dirty="0" smtClean="0"/>
              <a:t>Создание такого алгоритма позволит сократить время ответа на обращения жителей, так как существенно сократится время на предобработку и маршрутизацию обращений.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Предварительные идеи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Определение списка и удаление стоп-слов из текстовых </a:t>
            </a:r>
            <a:r>
              <a:rPr lang="ru-RU" sz="2000" dirty="0" smtClean="0"/>
              <a:t>признаков</a:t>
            </a:r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ru-RU" sz="2000" dirty="0" err="1" smtClean="0"/>
              <a:t>Лемматизация</a:t>
            </a:r>
            <a:r>
              <a:rPr lang="ru-RU" sz="2000" dirty="0" smtClean="0"/>
              <a:t> текстовых </a:t>
            </a:r>
            <a:r>
              <a:rPr lang="ru-RU" sz="2000" dirty="0" smtClean="0"/>
              <a:t>признаков </a:t>
            </a:r>
            <a:r>
              <a:rPr lang="ru-RU" sz="2000" dirty="0" smtClean="0"/>
              <a:t>(приведение к нормальной форме)</a:t>
            </a:r>
          </a:p>
          <a:p>
            <a:r>
              <a:rPr lang="ru-RU" sz="2000" dirty="0" smtClean="0"/>
              <a:t>Векторизация </a:t>
            </a:r>
            <a:r>
              <a:rPr lang="en-US" sz="2000" dirty="0" err="1" smtClean="0"/>
              <a:t>TfIdf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r>
              <a:rPr lang="ru-RU" sz="2000" dirty="0" smtClean="0"/>
              <a:t>Классификатор  </a:t>
            </a:r>
            <a:r>
              <a:rPr lang="en-US" sz="2000" dirty="0" err="1" smtClean="0"/>
              <a:t>CatBoost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Показал</a:t>
            </a:r>
            <a:r>
              <a:rPr lang="en-US" sz="2400" dirty="0" smtClean="0"/>
              <a:t>:</a:t>
            </a:r>
          </a:p>
          <a:p>
            <a:pPr lvl="1"/>
            <a:r>
              <a:rPr lang="ru-RU" sz="1800" dirty="0" smtClean="0"/>
              <a:t>Нет незаполненных данных </a:t>
            </a:r>
            <a:r>
              <a:rPr lang="en-US" sz="1800" dirty="0" smtClean="0"/>
              <a:t>(Nan)</a:t>
            </a:r>
          </a:p>
          <a:p>
            <a:pPr lvl="1"/>
            <a:r>
              <a:rPr lang="ru-RU" sz="1800" dirty="0" smtClean="0"/>
              <a:t>Нет явной корреляции (анализ </a:t>
            </a:r>
            <a:r>
              <a:rPr lang="en-US" sz="1800" dirty="0" smtClean="0"/>
              <a:t>Baseline) </a:t>
            </a:r>
            <a:r>
              <a:rPr lang="ru-RU" sz="1800" dirty="0" smtClean="0"/>
              <a:t>между отдельными колонками</a:t>
            </a:r>
          </a:p>
          <a:p>
            <a:r>
              <a:rPr lang="ru-RU" sz="2400" dirty="0" smtClean="0"/>
              <a:t>Вместе с тем</a:t>
            </a:r>
            <a:r>
              <a:rPr lang="en-US" sz="2400" dirty="0" smtClean="0"/>
              <a:t>:</a:t>
            </a:r>
          </a:p>
          <a:p>
            <a:pPr lvl="1"/>
            <a:r>
              <a:rPr lang="ru-RU" sz="2000" dirty="0" smtClean="0"/>
              <a:t>Тематики</a:t>
            </a:r>
            <a:r>
              <a:rPr lang="en-US" sz="2000" dirty="0" smtClean="0"/>
              <a:t>,</a:t>
            </a:r>
            <a:r>
              <a:rPr lang="ru-RU" sz="2000" dirty="0" smtClean="0"/>
              <a:t> сгруппированные по категориям, содержательно отражают смысловые категории, примерно, такие и созвучные названиям комитетов администраций (по занятости, образованию и т.д.): </a:t>
            </a:r>
          </a:p>
          <a:p>
            <a:pPr lvl="2"/>
            <a:r>
              <a:rPr lang="ru-RU" sz="1400" dirty="0" smtClean="0"/>
              <a:t>ЖКХ,  Дороги, Транспорт, Социальные льготы, Соцобеспечение, Медицина, Торговля, Строительные объекты, Дошкольные и образовательные учреждения</a:t>
            </a:r>
            <a:r>
              <a:rPr lang="en-US" sz="1400" dirty="0" smtClean="0"/>
              <a:t>, </a:t>
            </a:r>
            <a:r>
              <a:rPr lang="ru-RU" sz="1400" dirty="0" smtClean="0"/>
              <a:t>Услуги связи</a:t>
            </a:r>
            <a:r>
              <a:rPr lang="en-US" sz="1400" dirty="0" smtClean="0"/>
              <a:t> </a:t>
            </a:r>
            <a:r>
              <a:rPr lang="ru-RU" sz="1400" dirty="0" smtClean="0"/>
              <a:t>и другие. </a:t>
            </a:r>
          </a:p>
          <a:p>
            <a:pPr lvl="2"/>
            <a:r>
              <a:rPr lang="ru-RU" sz="1400" dirty="0" smtClean="0"/>
              <a:t>Поэтому, такие сгруппированные тематики </a:t>
            </a:r>
            <a:r>
              <a:rPr lang="ru-RU" sz="1400" dirty="0" err="1" smtClean="0"/>
              <a:t>коррелируют</a:t>
            </a:r>
            <a:r>
              <a:rPr lang="ru-RU" sz="1400" dirty="0" smtClean="0"/>
              <a:t> с категориями</a:t>
            </a:r>
            <a:endParaRPr lang="ru-RU" sz="1800" dirty="0" smtClean="0"/>
          </a:p>
          <a:p>
            <a:pPr lvl="1"/>
            <a:r>
              <a:rPr lang="ru-RU" sz="2000" dirty="0" smtClean="0"/>
              <a:t>Но</a:t>
            </a:r>
            <a:r>
              <a:rPr lang="en-US" sz="2000" dirty="0" smtClean="0"/>
              <a:t>:	</a:t>
            </a:r>
          </a:p>
          <a:p>
            <a:pPr lvl="2"/>
            <a:r>
              <a:rPr lang="en-US" sz="1400" dirty="0" smtClean="0"/>
              <a:t> </a:t>
            </a:r>
            <a:r>
              <a:rPr lang="ru-RU" sz="1400" dirty="0" smtClean="0"/>
              <a:t>В тестовых данных 19 записей с Тематикой, отсутствующих в</a:t>
            </a:r>
            <a:r>
              <a:rPr lang="en-US" sz="1400" dirty="0" smtClean="0"/>
              <a:t> Train (</a:t>
            </a:r>
            <a:r>
              <a:rPr lang="ru-RU" sz="1400" dirty="0" smtClean="0"/>
              <a:t>«ручное» назначение сгруппированных тематик исключается) ), – это порядка 0,020 от результата</a:t>
            </a:r>
          </a:p>
          <a:p>
            <a:pPr lvl="2"/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Дополнительные идеи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sz="2400" dirty="0" smtClean="0"/>
              <a:t>После анализа данных:</a:t>
            </a:r>
          </a:p>
          <a:p>
            <a:pPr lvl="1"/>
            <a:r>
              <a:rPr lang="ru-RU" sz="2000" dirty="0" smtClean="0"/>
              <a:t>В текстах сообщений много «мусора»: помимо знаков пунктуации целесообразно «убрать» цифры (номера домов, даты), а также разнообразные тэги и другие элементы языка </a:t>
            </a:r>
            <a:r>
              <a:rPr lang="en-US" sz="2000" dirty="0" smtClean="0"/>
              <a:t>HTML</a:t>
            </a:r>
            <a:endParaRPr lang="ru-RU" sz="2000" dirty="0" smtClean="0"/>
          </a:p>
          <a:p>
            <a:pPr lvl="1"/>
            <a:r>
              <a:rPr lang="ru-RU" sz="2000" dirty="0" smtClean="0"/>
              <a:t>Целесообразно сформировать </a:t>
            </a:r>
            <a:r>
              <a:rPr lang="ru-RU" sz="2000" dirty="0" smtClean="0"/>
              <a:t>из признака «Тематика» текстовый </a:t>
            </a:r>
            <a:r>
              <a:rPr lang="ru-RU" sz="2000" dirty="0" smtClean="0"/>
              <a:t>и категориальный/числовой признаки – «Групповая тематика» (в решении «</a:t>
            </a:r>
            <a:r>
              <a:rPr lang="en-US" sz="2000" dirty="0" err="1" smtClean="0"/>
              <a:t>Subject_normalized</a:t>
            </a:r>
            <a:r>
              <a:rPr lang="ru-RU" sz="2000" dirty="0" smtClean="0"/>
              <a:t>»</a:t>
            </a:r>
            <a:r>
              <a:rPr lang="en-US" sz="2000" dirty="0" smtClean="0"/>
              <a:t> </a:t>
            </a:r>
            <a:r>
              <a:rPr lang="ru-RU" sz="2000" dirty="0" smtClean="0"/>
              <a:t>и «</a:t>
            </a:r>
            <a:r>
              <a:rPr lang="en-US" sz="2000" dirty="0" err="1" smtClean="0"/>
              <a:t>Subject_normalized</a:t>
            </a:r>
            <a:r>
              <a:rPr lang="ru-RU" sz="2000" dirty="0" smtClean="0"/>
              <a:t>_</a:t>
            </a:r>
            <a:r>
              <a:rPr lang="en-US" sz="2000" dirty="0" smtClean="0"/>
              <a:t>ID</a:t>
            </a:r>
            <a:r>
              <a:rPr lang="ru-RU" sz="2000" dirty="0" smtClean="0"/>
              <a:t>»), которые имеют корреляцию с признаком «Категория»</a:t>
            </a:r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данных: </a:t>
            </a:r>
            <a:r>
              <a:rPr lang="ru-RU" dirty="0" err="1" smtClean="0"/>
              <a:t>стоп-слова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Идея:</a:t>
            </a:r>
          </a:p>
          <a:p>
            <a:pPr lvl="1"/>
            <a:r>
              <a:rPr lang="ru-RU" sz="2000" dirty="0" smtClean="0"/>
              <a:t>Наиболее часто используемые слова во всех Категориях сообщений часто не несут содержательного смысла (для классификации)</a:t>
            </a:r>
            <a:r>
              <a:rPr lang="en-US" sz="2000" dirty="0" smtClean="0"/>
              <a:t>, </a:t>
            </a:r>
            <a:r>
              <a:rPr lang="ru-RU" sz="2000" dirty="0" smtClean="0"/>
              <a:t>например:</a:t>
            </a:r>
          </a:p>
          <a:p>
            <a:pPr lvl="2"/>
            <a:r>
              <a:rPr lang="ru-RU" sz="1600" dirty="0" smtClean="0"/>
              <a:t>'в', 'и', 'на', 'не', 'по', 'с', 'улица', 'просить', 'что', 'быть', 'а', 'дом', 'от', 'к', '</a:t>
            </a:r>
            <a:r>
              <a:rPr lang="ru-RU" sz="1600" dirty="0" err="1" smtClean="0"/>
              <a:t>ул</a:t>
            </a:r>
            <a:r>
              <a:rPr lang="ru-RU" sz="1600" dirty="0" smtClean="0"/>
              <a:t>', 'так', 'год', 'это', 'вы', 'до', 'как', 'который', ‘здравствуйте’, 'добрый’, ‘день' ...</a:t>
            </a:r>
            <a:endParaRPr lang="en-US" sz="1600" dirty="0" smtClean="0"/>
          </a:p>
          <a:p>
            <a:pPr lvl="1"/>
            <a:r>
              <a:rPr lang="ru-RU" sz="2000" dirty="0" smtClean="0"/>
              <a:t>Вместо использования стандартных списков стоп-слов целесообразно определить такие «</a:t>
            </a:r>
            <a:r>
              <a:rPr lang="ru-RU" sz="2000" dirty="0" err="1" smtClean="0"/>
              <a:t>стоп-слова</a:t>
            </a:r>
            <a:r>
              <a:rPr lang="ru-RU" sz="2000" dirty="0" smtClean="0"/>
              <a:t>» по:</a:t>
            </a:r>
          </a:p>
          <a:p>
            <a:pPr lvl="2"/>
            <a:r>
              <a:rPr lang="ru-RU" sz="1600" dirty="0" smtClean="0"/>
              <a:t>1. </a:t>
            </a:r>
            <a:r>
              <a:rPr lang="ru-RU" sz="1600" dirty="0" smtClean="0"/>
              <a:t>Максимальному </a:t>
            </a:r>
            <a:r>
              <a:rPr lang="ru-RU" sz="1600" dirty="0" smtClean="0"/>
              <a:t>количеству вхождений в целом по корпусу и</a:t>
            </a:r>
          </a:p>
          <a:p>
            <a:pPr lvl="2"/>
            <a:r>
              <a:rPr lang="ru-RU" sz="1600" dirty="0" smtClean="0"/>
              <a:t>2. </a:t>
            </a:r>
            <a:r>
              <a:rPr lang="ru-RU" sz="1600" dirty="0" smtClean="0"/>
              <a:t>Присутствию </a:t>
            </a:r>
            <a:r>
              <a:rPr lang="ru-RU" sz="1600" dirty="0" smtClean="0"/>
              <a:t>во всех категориях (или доли категорий, определяемых порогом)</a:t>
            </a:r>
          </a:p>
          <a:p>
            <a:pPr lvl="2"/>
            <a:endParaRPr lang="ru-RU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ru-RU" sz="2000" dirty="0" smtClean="0"/>
              <a:t>Для решения использовался </a:t>
            </a:r>
            <a:r>
              <a:rPr lang="en-US" sz="2000" dirty="0" err="1" smtClean="0"/>
              <a:t>Tokenizer</a:t>
            </a:r>
            <a:r>
              <a:rPr lang="en-US" sz="2000" dirty="0" smtClean="0"/>
              <a:t> (</a:t>
            </a:r>
            <a:r>
              <a:rPr lang="en-US" sz="2000" dirty="0" err="1" smtClean="0"/>
              <a:t>Tensorflow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данных</a:t>
            </a:r>
            <a:r>
              <a:rPr lang="en-US" dirty="0" smtClean="0"/>
              <a:t>: </a:t>
            </a:r>
            <a:r>
              <a:rPr lang="ru-RU" dirty="0" err="1" smtClean="0"/>
              <a:t>лемматизация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уменьшения количества слов в словаре для последующей векторизации решено было привести слова к нормальной форме , например</a:t>
            </a:r>
            <a:r>
              <a:rPr lang="en-US" sz="2000" dirty="0" smtClean="0"/>
              <a:t>: </a:t>
            </a:r>
            <a:endParaRPr lang="ru-RU" sz="2000" dirty="0" smtClean="0"/>
          </a:p>
          <a:p>
            <a:pPr lvl="1"/>
            <a:r>
              <a:rPr lang="ru-RU" sz="2000" dirty="0" smtClean="0"/>
              <a:t>«Был»- &gt; «быть», «Щенка»-</a:t>
            </a:r>
            <a:r>
              <a:rPr lang="en-US" sz="2000" dirty="0" smtClean="0"/>
              <a:t>&gt; </a:t>
            </a:r>
            <a:r>
              <a:rPr lang="ru-RU" sz="2000" dirty="0" smtClean="0"/>
              <a:t>«щенок»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«Нормальная форма» - термин, используемые в окончательном решении </a:t>
            </a:r>
            <a:r>
              <a:rPr lang="en-US" sz="2000" dirty="0" smtClean="0"/>
              <a:t>PyMorphy2</a:t>
            </a:r>
            <a:r>
              <a:rPr lang="ru-RU" sz="2000" dirty="0" smtClean="0"/>
              <a:t>, </a:t>
            </a:r>
          </a:p>
          <a:p>
            <a:pPr lvl="1"/>
            <a:r>
              <a:rPr lang="ru-RU" sz="2000" dirty="0" smtClean="0"/>
              <a:t>«</a:t>
            </a:r>
            <a:r>
              <a:rPr lang="ru-RU" sz="2000" dirty="0" err="1" smtClean="0"/>
              <a:t>Лемматизация</a:t>
            </a:r>
            <a:r>
              <a:rPr lang="ru-RU" sz="2000" dirty="0" smtClean="0"/>
              <a:t>» – термин из </a:t>
            </a:r>
            <a:r>
              <a:rPr lang="ru-RU" sz="2000" dirty="0" err="1" smtClean="0"/>
              <a:t>фреймворка</a:t>
            </a:r>
            <a:r>
              <a:rPr lang="ru-RU" sz="2000" dirty="0" smtClean="0"/>
              <a:t> </a:t>
            </a:r>
            <a:r>
              <a:rPr lang="en-US" sz="2000" dirty="0" smtClean="0"/>
              <a:t>Natasha</a:t>
            </a:r>
            <a:r>
              <a:rPr lang="ru-RU" sz="2000" dirty="0" smtClean="0"/>
              <a:t>, используемого в первых тестах</a:t>
            </a:r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Очистка данных и </a:t>
            </a:r>
            <a:r>
              <a:rPr lang="ru-RU" sz="2000" dirty="0" err="1" smtClean="0"/>
              <a:t>лемматизация</a:t>
            </a:r>
            <a:r>
              <a:rPr lang="ru-RU" sz="2000" dirty="0" smtClean="0"/>
              <a:t> позволили </a:t>
            </a:r>
            <a:r>
              <a:rPr lang="ru-RU" sz="2000" dirty="0" smtClean="0"/>
              <a:t>уменьшить длину словаря с потенциальных 20.000 слов до порядка 1.600</a:t>
            </a:r>
          </a:p>
          <a:p>
            <a:pPr lvl="1"/>
            <a:endParaRPr lang="ru-RU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ru-RU" sz="2800" dirty="0" smtClean="0">
                <a:latin typeface="Cambria (Заголовки)"/>
              </a:rPr>
              <a:t>Обработка данных</a:t>
            </a:r>
            <a:r>
              <a:rPr lang="en-US" sz="2800" dirty="0" smtClean="0">
                <a:latin typeface="Cambria (Заголовки)"/>
              </a:rPr>
              <a:t>: </a:t>
            </a:r>
            <a:r>
              <a:rPr lang="ru-RU" sz="2800" dirty="0" smtClean="0">
                <a:latin typeface="Cambria (Заголовки)"/>
              </a:rPr>
              <a:t>категориальные </a:t>
            </a:r>
            <a:r>
              <a:rPr lang="ru-RU" sz="2800" dirty="0" smtClean="0">
                <a:latin typeface="Cambria (Заголовки)"/>
              </a:rPr>
              <a:t>данны</a:t>
            </a:r>
            <a:r>
              <a:rPr lang="ru-RU" sz="2800" dirty="0">
                <a:latin typeface="Cambria (Заголовки)"/>
              </a:rPr>
              <a:t>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Категориальные </a:t>
            </a:r>
            <a:r>
              <a:rPr lang="ru-RU" sz="2400" dirty="0" smtClean="0"/>
              <a:t>данные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lvl="1"/>
            <a:r>
              <a:rPr lang="ru-RU" sz="2000" dirty="0" smtClean="0"/>
              <a:t>Исходные </a:t>
            </a:r>
            <a:r>
              <a:rPr lang="en-US" sz="2000" dirty="0" smtClean="0"/>
              <a:t>[‘</a:t>
            </a:r>
            <a:r>
              <a:rPr lang="ru-RU" sz="2000" dirty="0" smtClean="0"/>
              <a:t>Тематика</a:t>
            </a:r>
            <a:r>
              <a:rPr lang="en-US" sz="2000" dirty="0" smtClean="0"/>
              <a:t>’</a:t>
            </a:r>
            <a:r>
              <a:rPr lang="ru-RU" sz="2000" dirty="0" smtClean="0"/>
              <a:t>, </a:t>
            </a:r>
            <a:r>
              <a:rPr lang="en-US" sz="2000" dirty="0" smtClean="0"/>
              <a:t>‘</a:t>
            </a:r>
            <a:r>
              <a:rPr lang="ru-RU" sz="2000" dirty="0" smtClean="0"/>
              <a:t>Ответственное лицо</a:t>
            </a:r>
            <a:r>
              <a:rPr lang="en-US" sz="2000" dirty="0" smtClean="0"/>
              <a:t>’, ]</a:t>
            </a:r>
            <a:r>
              <a:rPr lang="ru-RU" sz="2000" dirty="0" smtClean="0"/>
              <a:t> и </a:t>
            </a:r>
          </a:p>
          <a:p>
            <a:pPr lvl="1"/>
            <a:r>
              <a:rPr lang="ru-RU" sz="2000" dirty="0" smtClean="0"/>
              <a:t>Созданные </a:t>
            </a:r>
            <a:r>
              <a:rPr lang="en-US" sz="2000" dirty="0" smtClean="0"/>
              <a:t>– </a:t>
            </a:r>
            <a:r>
              <a:rPr lang="ru-RU" sz="2000" dirty="0" smtClean="0"/>
              <a:t>условно «Групповая тематика (по категориям)» </a:t>
            </a:r>
            <a:r>
              <a:rPr lang="en-US" sz="2000" dirty="0" smtClean="0"/>
              <a:t>[‘</a:t>
            </a:r>
            <a:r>
              <a:rPr lang="en-US" sz="2000" dirty="0" err="1" smtClean="0"/>
              <a:t>Subject_normalized_ID</a:t>
            </a:r>
            <a:r>
              <a:rPr lang="en-US" sz="2000" dirty="0" smtClean="0"/>
              <a:t>’]</a:t>
            </a:r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r>
              <a:rPr lang="ru-RU" sz="2000" dirty="0" smtClean="0"/>
              <a:t>пронумерованы без использования, например, </a:t>
            </a:r>
            <a:r>
              <a:rPr lang="en-US" sz="2000" dirty="0" err="1" smtClean="0"/>
              <a:t>OrdinalEncoder</a:t>
            </a:r>
            <a:r>
              <a:rPr lang="en-US" sz="2000" dirty="0" smtClean="0"/>
              <a:t> </a:t>
            </a:r>
            <a:r>
              <a:rPr lang="ru-RU" sz="2000" dirty="0" smtClean="0"/>
              <a:t>от </a:t>
            </a:r>
            <a:r>
              <a:rPr lang="en-US" sz="2000" dirty="0" smtClean="0"/>
              <a:t> </a:t>
            </a:r>
            <a:r>
              <a:rPr lang="en-US" sz="2000" dirty="0" err="1" smtClean="0"/>
              <a:t>SkLearn</a:t>
            </a:r>
            <a:r>
              <a:rPr lang="ru-RU" sz="2000" dirty="0" smtClean="0"/>
              <a:t>, - через индексы объединенных (</a:t>
            </a:r>
            <a:r>
              <a:rPr lang="en-US" sz="2000" dirty="0" smtClean="0"/>
              <a:t>train </a:t>
            </a:r>
            <a:r>
              <a:rPr lang="ru-RU" sz="2000" dirty="0" smtClean="0"/>
              <a:t>и </a:t>
            </a:r>
            <a:r>
              <a:rPr lang="en-US" sz="2000" dirty="0" smtClean="0"/>
              <a:t>test) </a:t>
            </a:r>
            <a:r>
              <a:rPr lang="ru-RU" sz="2000" dirty="0" smtClean="0"/>
              <a:t>списков</a:t>
            </a:r>
          </a:p>
          <a:p>
            <a:pPr lvl="2"/>
            <a:r>
              <a:rPr lang="ru-RU" sz="1800" dirty="0" smtClean="0"/>
              <a:t>Это было управляемо и удобно для последующего анализа, когда,  в частности, </a:t>
            </a:r>
            <a:r>
              <a:rPr lang="en-US" sz="1800" dirty="0" smtClean="0"/>
              <a:t>‘</a:t>
            </a:r>
            <a:r>
              <a:rPr lang="en-US" sz="1800" dirty="0" err="1" smtClean="0"/>
              <a:t>Subject_normalized_ID</a:t>
            </a:r>
            <a:r>
              <a:rPr lang="en-US" sz="1800" dirty="0" smtClean="0"/>
              <a:t>’ </a:t>
            </a:r>
            <a:r>
              <a:rPr lang="ru-RU" sz="1800" dirty="0" smtClean="0"/>
              <a:t>и </a:t>
            </a:r>
            <a:r>
              <a:rPr lang="en-US" sz="1800" dirty="0" smtClean="0"/>
              <a:t>‘</a:t>
            </a:r>
            <a:r>
              <a:rPr lang="ru-RU" sz="1800" dirty="0" smtClean="0"/>
              <a:t>Категория</a:t>
            </a:r>
            <a:r>
              <a:rPr lang="en-US" sz="1800" dirty="0" smtClean="0"/>
              <a:t>’</a:t>
            </a:r>
            <a:r>
              <a:rPr lang="ru-RU" sz="1800" dirty="0" smtClean="0"/>
              <a:t> были сопоставимы для визуального </a:t>
            </a:r>
            <a:r>
              <a:rPr lang="ru-RU" sz="1800" dirty="0" smtClean="0"/>
              <a:t>анализа </a:t>
            </a:r>
            <a:r>
              <a:rPr lang="en-US" sz="1800" dirty="0" err="1" smtClean="0"/>
              <a:t>Indefence</a:t>
            </a:r>
            <a:endParaRPr lang="ru-RU" sz="1800" dirty="0" smtClean="0"/>
          </a:p>
          <a:p>
            <a:pPr lvl="1"/>
            <a:endParaRPr lang="ru-RU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956</TotalTime>
  <Words>1016</Words>
  <Application>Microsoft Office PowerPoint</Application>
  <PresentationFormat>Экран (4:3)</PresentationFormat>
  <Paragraphs>171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Начальная</vt:lpstr>
      <vt:lpstr>Цифровой прорыв Чемпионат  Курская область</vt:lpstr>
      <vt:lpstr>Содержание</vt:lpstr>
      <vt:lpstr>Описание задачи</vt:lpstr>
      <vt:lpstr>Предварительные идеи решения</vt:lpstr>
      <vt:lpstr>Анализ данных</vt:lpstr>
      <vt:lpstr>Дополнительные идеи решения</vt:lpstr>
      <vt:lpstr>Обработка данных: стоп-слова</vt:lpstr>
      <vt:lpstr>Обработка данных: лемматизация</vt:lpstr>
      <vt:lpstr>Обработка данных: категориальные данные</vt:lpstr>
      <vt:lpstr>Обработка данных: векторизация</vt:lpstr>
      <vt:lpstr>Используемое окружение</vt:lpstr>
      <vt:lpstr>Модель: выбор признаков (features)</vt:lpstr>
      <vt:lpstr>Модель: параметры модели</vt:lpstr>
      <vt:lpstr>Анализ результатов Inference 1</vt:lpstr>
      <vt:lpstr>Анализ результатов Inference 2</vt:lpstr>
      <vt:lpstr>Анализ результатов Inference 3</vt:lpstr>
      <vt:lpstr>Выводы</vt:lpstr>
      <vt:lpstr>Контактные данные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</dc:creator>
  <cp:lastModifiedBy>Andrey</cp:lastModifiedBy>
  <cp:revision>88</cp:revision>
  <dcterms:created xsi:type="dcterms:W3CDTF">2022-07-24T05:38:32Z</dcterms:created>
  <dcterms:modified xsi:type="dcterms:W3CDTF">2022-07-25T07:49:55Z</dcterms:modified>
</cp:coreProperties>
</file>