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888"/>
    <a:srgbClr val="2B0549"/>
    <a:srgbClr val="7B297D"/>
    <a:srgbClr val="EEC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391B3-5B58-4A07-939D-702F643D2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4A3FF9-EE0F-4799-8809-235D2772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57C8D-CE9D-4EA7-ACE0-E8351474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7A547-ABA0-4E8E-9813-BEDA1C24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02785-35CE-4709-95E3-26AAC91D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9E718-B5D5-406A-AEF4-FE1EBAA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5D30-C8B5-451F-8088-3A345D93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C659C0-5683-44B6-BFFF-A3154645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C76FC-AF38-4744-AEA3-E35C031F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0B77C-27E6-40A7-901B-C983C47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33332A-60DB-4D6D-91C4-5CDE0F23A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BD1BE-4B26-402B-9CB4-B19913FC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96613-60F3-495B-B43C-2B0EA1A6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FFA75-C987-4D03-A097-8CBB9B47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9E60F-8B44-46B5-BB6D-2B357CC4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1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4983-5F43-4A6A-8E39-6411047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29615-F2EE-4021-A8DF-83C328E6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DC3F8-D7CE-4189-849D-23DBC49C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2F03E-0C57-4A0F-AAD2-B8E5A72D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95847-32E6-4DCA-9060-C84C61DD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89DDC-E963-4417-B81C-5F5AC98F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288E69-8FD9-4AEB-B914-F17F9002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AFDEA-2CDC-4458-A5C1-247E2660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B7153-6215-4C98-8DD7-4F47F608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90500-7D78-4619-97D7-21EEF060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3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7270C-BC5C-4838-9207-5F9554D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6F3AE-3159-479D-B5D7-78B0684B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C9837F-2DCA-4751-B91E-6970AFC71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011964-9F16-49DF-8E64-C617AFE7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747A7-5510-4B82-9B1B-7C6EFC26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DC2B11-BA15-4D2F-8755-61CB38FD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35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96949-75FC-4C13-99C5-2522641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03452-6D9D-4245-BA00-E7D4AD1F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CAE94E-F70A-4C05-B85B-C7F731B1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B35090-A7A6-47CB-A945-0E977CEA1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C931D2-1D42-4DA0-AA5E-0E1FF5330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6E9F84-C19E-4CA4-8BE8-7E7A6760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07B6AA-0BE3-40AE-BAFC-AA8CE40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054002-FCAE-4A28-8602-415F167F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0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3DEE1-9799-49C7-955E-1CD85B5B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88BB3F-28FD-45AD-9D59-2BA1D19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A5BA31-FAF2-41AB-B1DB-6FC7DA42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A97BA-3990-42EC-AF40-7CF23DAD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6E6529-793B-4451-9826-E63C3FEC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B11A84-C21C-4D29-9DBE-F6E68C8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E4FC5-9F89-4467-B597-FA5D3A3E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4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36B8-2FCF-48A5-AEB8-F2540782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13F7B-8B8D-4948-AD7D-AB903C0D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0F281C-42E5-49D5-BC07-A10EA11F3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21DCFA-4750-4C02-9132-14A11E5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66FB5-31AE-4E4F-BE30-D065BF14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E848D-DF59-4B21-B172-61C38D58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8967B-D876-4372-9348-F2F1F1E4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BCB6F4-BB2C-4177-9D93-8AD2B6EA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D236DE-8CC9-4955-BF6B-20875A65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9ADCC1-72EE-4788-A34B-96CF034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9D9FC-BB76-4414-A784-2A5EB73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09D9F-E3C0-4339-A44E-C717D5E2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D163-5726-4C1C-ACD4-D7F3FB1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F8445-45C9-4438-A5A3-746F0900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3471D-43E2-4DE2-B54F-01AC8A72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8CF1-9D2B-42FA-BC68-D907F79E9CF2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73C10-F53F-4B9B-9E61-8F5A2381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09FEE-B737-442F-9788-918D5853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03AB-F75E-4F66-A70D-FE32FECF13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7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EBA5383-BD7C-4A8A-B503-6C4A7278D7DA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28A0B66C-E03E-4BC8-91F2-9711B6508034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B3D4435-B055-4D92-926F-910DB8075B43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5BA7D8B-8F7C-44A2-A80F-B2AAA3C78FBA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13577C-0E97-4912-B450-5BEA47FF6A88}"/>
              </a:ext>
            </a:extLst>
          </p:cNvPr>
          <p:cNvSpPr txBox="1"/>
          <p:nvPr/>
        </p:nvSpPr>
        <p:spPr>
          <a:xfrm>
            <a:off x="1895475" y="2695277"/>
            <a:ext cx="883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B0549"/>
                </a:solidFill>
                <a:latin typeface="Myriad Pro" panose="020B0503030403020204" pitchFamily="34" charset="0"/>
              </a:rPr>
              <a:t>Creating a neural network </a:t>
            </a:r>
          </a:p>
          <a:p>
            <a:r>
              <a:rPr lang="en-US" sz="2800" dirty="0">
                <a:solidFill>
                  <a:srgbClr val="7B297D"/>
                </a:solidFill>
                <a:latin typeface="Myriad Pro" panose="020B0503030403020204" pitchFamily="34" charset="0"/>
              </a:rPr>
              <a:t>for detecting traffic signs </a:t>
            </a:r>
          </a:p>
          <a:p>
            <a:endParaRPr lang="ru-RU" sz="2800" dirty="0">
              <a:latin typeface="Myriad Pro" panose="020B0503030403020204" pitchFamily="34" charset="0"/>
            </a:endParaRPr>
          </a:p>
          <a:p>
            <a:pPr algn="r"/>
            <a:r>
              <a:rPr lang="en-US" sz="3200" dirty="0">
                <a:solidFill>
                  <a:srgbClr val="2B0549"/>
                </a:solidFill>
                <a:latin typeface="Myriad Pro" panose="020B0503030403020204" pitchFamily="34" charset="0"/>
              </a:rPr>
              <a:t>Marking up training data with pseudo-labels</a:t>
            </a:r>
            <a:endParaRPr lang="ru-RU" sz="3200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D224D-37CB-46A2-A116-F66914103189}"/>
              </a:ext>
            </a:extLst>
          </p:cNvPr>
          <p:cNvSpPr txBox="1"/>
          <p:nvPr/>
        </p:nvSpPr>
        <p:spPr>
          <a:xfrm>
            <a:off x="9339262" y="727501"/>
            <a:ext cx="202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E87888"/>
                </a:solidFill>
                <a:latin typeface="Myriad Pro" panose="020B0503030403020204" pitchFamily="34" charset="0"/>
              </a:rPr>
              <a:t>Botnar Oleg</a:t>
            </a:r>
          </a:p>
          <a:p>
            <a:pPr algn="r"/>
            <a:r>
              <a:rPr lang="en-US" sz="1600" dirty="0">
                <a:solidFill>
                  <a:srgbClr val="E87888"/>
                </a:solidFill>
                <a:latin typeface="Myriad Pro" panose="020B0503030403020204" pitchFamily="34" charset="0"/>
              </a:rPr>
              <a:t>Nedov Andrey </a:t>
            </a:r>
          </a:p>
          <a:p>
            <a:pPr algn="r"/>
            <a:r>
              <a:rPr lang="ru-RU" sz="1600" b="1" dirty="0">
                <a:solidFill>
                  <a:schemeClr val="bg1"/>
                </a:solidFill>
                <a:highlight>
                  <a:srgbClr val="E87888"/>
                </a:highlight>
                <a:latin typeface="Myriad Pro" panose="020B0503030403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E87888"/>
                </a:highlight>
                <a:latin typeface="Myriad Pro" panose="020B0503030403020204" pitchFamily="34" charset="0"/>
              </a:rPr>
              <a:t>171 311</a:t>
            </a:r>
            <a:endParaRPr lang="ru-RU" sz="1400" b="1" dirty="0">
              <a:solidFill>
                <a:schemeClr val="bg1"/>
              </a:solidFill>
              <a:highlight>
                <a:srgbClr val="E87888"/>
              </a:highlight>
              <a:latin typeface="Myriad Pro" panose="020B0503030403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D233FCA-606C-4A53-8EED-7B833463D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0504276"/>
            <a:ext cx="3543300" cy="53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7380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F55DF5C-FA68-41B3-A615-15AC13CD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83" y="772448"/>
            <a:ext cx="3543300" cy="53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480A33-50B4-42CF-AB71-76BC36625A72}"/>
              </a:ext>
            </a:extLst>
          </p:cNvPr>
          <p:cNvSpPr txBox="1"/>
          <p:nvPr/>
        </p:nvSpPr>
        <p:spPr>
          <a:xfrm>
            <a:off x="1895475" y="-10940682"/>
            <a:ext cx="883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B0549"/>
                </a:solidFill>
                <a:latin typeface="Myriad Pro" panose="020B0503030403020204" pitchFamily="34" charset="0"/>
              </a:rPr>
              <a:t>Creating a neural network </a:t>
            </a:r>
          </a:p>
          <a:p>
            <a:r>
              <a:rPr lang="en-US" sz="2800" dirty="0">
                <a:solidFill>
                  <a:srgbClr val="7B297D"/>
                </a:solidFill>
                <a:latin typeface="Myriad Pro" panose="020B0503030403020204" pitchFamily="34" charset="0"/>
              </a:rPr>
              <a:t>for detecting traffic signs </a:t>
            </a:r>
          </a:p>
          <a:p>
            <a:endParaRPr lang="ru-RU" sz="2800" dirty="0">
              <a:latin typeface="Myriad Pro" panose="020B0503030403020204" pitchFamily="34" charset="0"/>
            </a:endParaRPr>
          </a:p>
          <a:p>
            <a:pPr algn="r"/>
            <a:r>
              <a:rPr lang="en-US" sz="3200" dirty="0">
                <a:solidFill>
                  <a:srgbClr val="2B0549"/>
                </a:solidFill>
                <a:latin typeface="Myriad Pro" panose="020B0503030403020204" pitchFamily="34" charset="0"/>
              </a:rPr>
              <a:t>Marking up training data with pseudo-tags</a:t>
            </a:r>
            <a:endParaRPr lang="ru-RU" sz="3200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18182-DACE-4E04-A494-800C835E72F4}"/>
              </a:ext>
            </a:extLst>
          </p:cNvPr>
          <p:cNvSpPr txBox="1"/>
          <p:nvPr/>
        </p:nvSpPr>
        <p:spPr>
          <a:xfrm>
            <a:off x="9339262" y="-12908458"/>
            <a:ext cx="202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E87888"/>
                </a:solidFill>
                <a:latin typeface="Myriad Pro" panose="020B0503030403020204" pitchFamily="34" charset="0"/>
              </a:rPr>
              <a:t>Botnar Oleg</a:t>
            </a:r>
          </a:p>
          <a:p>
            <a:pPr algn="r"/>
            <a:r>
              <a:rPr lang="en-US" sz="1600" dirty="0">
                <a:solidFill>
                  <a:srgbClr val="E87888"/>
                </a:solidFill>
                <a:latin typeface="Myriad Pro" panose="020B0503030403020204" pitchFamily="34" charset="0"/>
              </a:rPr>
              <a:t>Nedov Andrey </a:t>
            </a:r>
          </a:p>
          <a:p>
            <a:pPr algn="r"/>
            <a:r>
              <a:rPr lang="ru-RU" sz="1600" b="1" dirty="0">
                <a:solidFill>
                  <a:schemeClr val="bg1"/>
                </a:solidFill>
                <a:highlight>
                  <a:srgbClr val="E87888"/>
                </a:highlight>
                <a:latin typeface="Myriad Pro" panose="020B0503030403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highlight>
                  <a:srgbClr val="E87888"/>
                </a:highlight>
                <a:latin typeface="Myriad Pro" panose="020B0503030403020204" pitchFamily="34" charset="0"/>
              </a:rPr>
              <a:t>171 311</a:t>
            </a:r>
            <a:endParaRPr lang="ru-RU" sz="1400" b="1" dirty="0">
              <a:solidFill>
                <a:schemeClr val="bg1"/>
              </a:solidFill>
              <a:highlight>
                <a:srgbClr val="E87888"/>
              </a:highlight>
              <a:latin typeface="Myriad Pro" panose="020B050303040302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2E5DB282-727B-4D7E-AEEF-F40025D7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5" y="1936750"/>
            <a:ext cx="4439752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E3A482D-6291-4BB9-8508-6EA931DCAC4A}"/>
              </a:ext>
            </a:extLst>
          </p:cNvPr>
          <p:cNvGrpSpPr/>
          <p:nvPr/>
        </p:nvGrpSpPr>
        <p:grpSpPr>
          <a:xfrm>
            <a:off x="6560035" y="1568450"/>
            <a:ext cx="5176352" cy="3721100"/>
            <a:chOff x="6560035" y="1568450"/>
            <a:chExt cx="5176352" cy="372110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729B2FE-1C4C-483D-BC92-8B1C4C7D9666}"/>
                </a:ext>
              </a:extLst>
            </p:cNvPr>
            <p:cNvGrpSpPr/>
            <p:nvPr/>
          </p:nvGrpSpPr>
          <p:grpSpPr>
            <a:xfrm>
              <a:off x="6560035" y="1568450"/>
              <a:ext cx="5176352" cy="368300"/>
              <a:chOff x="6560035" y="1568450"/>
              <a:chExt cx="5176352" cy="368300"/>
            </a:xfrm>
          </p:grpSpPr>
          <p:sp>
            <p:nvSpPr>
              <p:cNvPr id="8" name="Фигура, имеющая форму буквы L 7">
                <a:extLst>
                  <a:ext uri="{FF2B5EF4-FFF2-40B4-BE49-F238E27FC236}">
                    <a16:creationId xmlns:a16="http://schemas.microsoft.com/office/drawing/2014/main" id="{7CC22DE4-07C8-4E01-9A0F-938D56768B62}"/>
                  </a:ext>
                </a:extLst>
              </p:cNvPr>
              <p:cNvSpPr/>
              <p:nvPr/>
            </p:nvSpPr>
            <p:spPr>
              <a:xfrm rot="5400000">
                <a:off x="6560035" y="1568450"/>
                <a:ext cx="368300" cy="368300"/>
              </a:xfrm>
              <a:prstGeom prst="corner">
                <a:avLst/>
              </a:prstGeom>
              <a:solidFill>
                <a:srgbClr val="7B297D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Фигура, имеющая форму буквы L 22">
                <a:extLst>
                  <a:ext uri="{FF2B5EF4-FFF2-40B4-BE49-F238E27FC236}">
                    <a16:creationId xmlns:a16="http://schemas.microsoft.com/office/drawing/2014/main" id="{D5015865-9A0A-444E-9832-564BA29F7B36}"/>
                  </a:ext>
                </a:extLst>
              </p:cNvPr>
              <p:cNvSpPr/>
              <p:nvPr/>
            </p:nvSpPr>
            <p:spPr>
              <a:xfrm rot="10800000">
                <a:off x="11368087" y="1568450"/>
                <a:ext cx="368300" cy="368300"/>
              </a:xfrm>
              <a:prstGeom prst="corner">
                <a:avLst/>
              </a:prstGeom>
              <a:solidFill>
                <a:srgbClr val="7B297D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C0837E57-FF87-467A-AFD3-282D195B06B4}"/>
                </a:ext>
              </a:extLst>
            </p:cNvPr>
            <p:cNvGrpSpPr/>
            <p:nvPr/>
          </p:nvGrpSpPr>
          <p:grpSpPr>
            <a:xfrm rot="10800000">
              <a:off x="6560035" y="4921250"/>
              <a:ext cx="5176352" cy="368300"/>
              <a:chOff x="6560035" y="1568450"/>
              <a:chExt cx="5176352" cy="368300"/>
            </a:xfrm>
          </p:grpSpPr>
          <p:sp>
            <p:nvSpPr>
              <p:cNvPr id="26" name="Фигура, имеющая форму буквы L 25">
                <a:extLst>
                  <a:ext uri="{FF2B5EF4-FFF2-40B4-BE49-F238E27FC236}">
                    <a16:creationId xmlns:a16="http://schemas.microsoft.com/office/drawing/2014/main" id="{6B4BA030-17D0-433A-8EC0-588D0E0FAAD8}"/>
                  </a:ext>
                </a:extLst>
              </p:cNvPr>
              <p:cNvSpPr/>
              <p:nvPr/>
            </p:nvSpPr>
            <p:spPr>
              <a:xfrm rot="5400000">
                <a:off x="6560035" y="1568450"/>
                <a:ext cx="368300" cy="368300"/>
              </a:xfrm>
              <a:prstGeom prst="corner">
                <a:avLst/>
              </a:prstGeom>
              <a:solidFill>
                <a:srgbClr val="7B297D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Фигура, имеющая форму буквы L 26">
                <a:extLst>
                  <a:ext uri="{FF2B5EF4-FFF2-40B4-BE49-F238E27FC236}">
                    <a16:creationId xmlns:a16="http://schemas.microsoft.com/office/drawing/2014/main" id="{6F03C1C0-6272-4B4D-A11D-220407D2FB55}"/>
                  </a:ext>
                </a:extLst>
              </p:cNvPr>
              <p:cNvSpPr/>
              <p:nvPr/>
            </p:nvSpPr>
            <p:spPr>
              <a:xfrm rot="10800000">
                <a:off x="11368087" y="1568450"/>
                <a:ext cx="368300" cy="368300"/>
              </a:xfrm>
              <a:prstGeom prst="corner">
                <a:avLst/>
              </a:prstGeom>
              <a:solidFill>
                <a:srgbClr val="7B297D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0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11525250" y="0"/>
            <a:ext cx="66675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A57C33-0A07-4311-9A4E-5DE33D1F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7" y="813744"/>
            <a:ext cx="10203286" cy="52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21569"/>
      </p:ext>
    </p:extLst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B04808-37F5-4FF7-97B3-CC401AD85B4D}"/>
              </a:ext>
            </a:extLst>
          </p:cNvPr>
          <p:cNvSpPr txBox="1"/>
          <p:nvPr/>
        </p:nvSpPr>
        <p:spPr>
          <a:xfrm>
            <a:off x="1895475" y="81983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B0549"/>
                </a:solidFill>
                <a:latin typeface="Myriad Pro" panose="020B0503030403020204" pitchFamily="34" charset="0"/>
              </a:rPr>
              <a:t>Learning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FD9D85-1D7F-49A1-B2B5-CB1B3D9F47F8}"/>
              </a:ext>
            </a:extLst>
          </p:cNvPr>
          <p:cNvSpPr/>
          <p:nvPr/>
        </p:nvSpPr>
        <p:spPr>
          <a:xfrm>
            <a:off x="2924175" y="3079750"/>
            <a:ext cx="1282700" cy="1282700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Dataset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FD903A-E12D-4E50-AFC3-BC7FFF332EAD}"/>
              </a:ext>
            </a:extLst>
          </p:cNvPr>
          <p:cNvSpPr/>
          <p:nvPr/>
        </p:nvSpPr>
        <p:spPr>
          <a:xfrm>
            <a:off x="5435600" y="2587600"/>
            <a:ext cx="1282700" cy="737235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Images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FDA0E33-107A-47C4-8364-C61665857CE8}"/>
              </a:ext>
            </a:extLst>
          </p:cNvPr>
          <p:cNvSpPr/>
          <p:nvPr/>
        </p:nvSpPr>
        <p:spPr>
          <a:xfrm>
            <a:off x="5435600" y="4117364"/>
            <a:ext cx="1282700" cy="737235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Labels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B2EFC7-FCFB-4615-920F-306E2DB0CA7A}"/>
              </a:ext>
            </a:extLst>
          </p:cNvPr>
          <p:cNvSpPr/>
          <p:nvPr/>
        </p:nvSpPr>
        <p:spPr>
          <a:xfrm>
            <a:off x="7531102" y="3009582"/>
            <a:ext cx="1282700" cy="1282700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Model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E8AD9BE-1747-43B5-889C-166C968A0CF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206875" y="2956218"/>
            <a:ext cx="1228725" cy="764882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5DD110D-1F4F-4CE7-8C44-368A176FAED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206875" y="3721100"/>
            <a:ext cx="1228725" cy="764882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17D05FB-F739-491D-9C74-A28791E974A2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6718300" y="2956218"/>
            <a:ext cx="812802" cy="694714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0378CBE-3C1C-41AB-9ACC-BBADE389FBAC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6718300" y="3650932"/>
            <a:ext cx="812802" cy="835050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55131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B04808-37F5-4FF7-97B3-CC401AD85B4D}"/>
              </a:ext>
            </a:extLst>
          </p:cNvPr>
          <p:cNvSpPr txBox="1"/>
          <p:nvPr/>
        </p:nvSpPr>
        <p:spPr>
          <a:xfrm>
            <a:off x="1895475" y="81983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B0549"/>
                </a:solidFill>
                <a:latin typeface="Myriad Pro" panose="020B0503030403020204" pitchFamily="34" charset="0"/>
              </a:rPr>
              <a:t>Recognizing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FD903A-E12D-4E50-AFC3-BC7FFF332EAD}"/>
              </a:ext>
            </a:extLst>
          </p:cNvPr>
          <p:cNvSpPr/>
          <p:nvPr/>
        </p:nvSpPr>
        <p:spPr>
          <a:xfrm>
            <a:off x="2895597" y="3282314"/>
            <a:ext cx="1282700" cy="737235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Images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B2EFC7-FCFB-4615-920F-306E2DB0CA7A}"/>
              </a:ext>
            </a:extLst>
          </p:cNvPr>
          <p:cNvSpPr/>
          <p:nvPr/>
        </p:nvSpPr>
        <p:spPr>
          <a:xfrm>
            <a:off x="5454650" y="3009581"/>
            <a:ext cx="1282700" cy="1282700"/>
          </a:xfrm>
          <a:prstGeom prst="rect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yriad Pro" panose="020B0503030403020204" pitchFamily="34" charset="0"/>
              </a:rPr>
              <a:t>Model</a:t>
            </a:r>
            <a:endParaRPr lang="ru-RU" sz="2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17D05FB-F739-491D-9C74-A28791E974A2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4178297" y="3650931"/>
            <a:ext cx="1276353" cy="1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2F53F4C-29F4-4B72-B0FA-D9BF0165BA25}"/>
              </a:ext>
            </a:extLst>
          </p:cNvPr>
          <p:cNvGrpSpPr/>
          <p:nvPr/>
        </p:nvGrpSpPr>
        <p:grpSpPr>
          <a:xfrm>
            <a:off x="8229603" y="2704305"/>
            <a:ext cx="1282700" cy="1893252"/>
            <a:chOff x="7575549" y="2767646"/>
            <a:chExt cx="1282700" cy="1893252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3110D28-72A8-4B10-B3ED-32BE5CF4037E}"/>
                </a:ext>
              </a:extLst>
            </p:cNvPr>
            <p:cNvSpPr/>
            <p:nvPr/>
          </p:nvSpPr>
          <p:spPr>
            <a:xfrm>
              <a:off x="7575549" y="2767646"/>
              <a:ext cx="1282700" cy="73723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Images</a:t>
              </a:r>
              <a:endParaRPr lang="ru-RU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FFB5A3A-1E38-404A-9C41-A2C4AFE65A27}"/>
                </a:ext>
              </a:extLst>
            </p:cNvPr>
            <p:cNvSpPr/>
            <p:nvPr/>
          </p:nvSpPr>
          <p:spPr>
            <a:xfrm>
              <a:off x="7575549" y="3923663"/>
              <a:ext cx="1282700" cy="73723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Labels</a:t>
              </a:r>
              <a:endParaRPr lang="ru-RU" sz="2000" b="1" dirty="0">
                <a:solidFill>
                  <a:schemeClr val="bg1"/>
                </a:solidFill>
                <a:latin typeface="Myriad Pro" panose="020B0503030403020204" pitchFamily="34" charset="0"/>
              </a:endParaRPr>
            </a:p>
          </p:txBody>
        </p:sp>
      </p:grp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74500D6-F2AC-4BE9-9F0A-E45E502B03DF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737350" y="3072923"/>
            <a:ext cx="1492253" cy="578008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51F299D-4127-46EA-8C3F-29F6C1C5166D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6737350" y="3650931"/>
            <a:ext cx="1492253" cy="578009"/>
          </a:xfrm>
          <a:prstGeom prst="straightConnector1">
            <a:avLst/>
          </a:prstGeom>
          <a:ln w="57150">
            <a:solidFill>
              <a:srgbClr val="7B2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4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26E44A-EC4D-4854-9B53-3F959B76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81" y="-332851"/>
            <a:ext cx="8170044" cy="8170042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B04808-37F5-4FF7-97B3-CC401AD85B4D}"/>
              </a:ext>
            </a:extLst>
          </p:cNvPr>
          <p:cNvSpPr txBox="1"/>
          <p:nvPr/>
        </p:nvSpPr>
        <p:spPr>
          <a:xfrm>
            <a:off x="1895475" y="81983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B0549"/>
                </a:solidFill>
                <a:latin typeface="Myriad Pro" panose="020B0503030403020204" pitchFamily="34" charset="0"/>
              </a:rPr>
              <a:t>Real-time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B2EFC7-FCFB-4615-920F-306E2DB0CA7A}"/>
              </a:ext>
            </a:extLst>
          </p:cNvPr>
          <p:cNvSpPr/>
          <p:nvPr/>
        </p:nvSpPr>
        <p:spPr>
          <a:xfrm>
            <a:off x="5454650" y="3009581"/>
            <a:ext cx="12827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B0549"/>
                </a:solidFill>
                <a:latin typeface="Myriad Pro" panose="020B0503030403020204" pitchFamily="34" charset="0"/>
              </a:rPr>
              <a:t>Model</a:t>
            </a:r>
            <a:endParaRPr lang="ru-RU" sz="2000" b="1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5084F-C5B2-4AEF-BFC8-7E902AEF7D50}"/>
              </a:ext>
            </a:extLst>
          </p:cNvPr>
          <p:cNvSpPr txBox="1"/>
          <p:nvPr/>
        </p:nvSpPr>
        <p:spPr>
          <a:xfrm>
            <a:off x="-7119498" y="1516559"/>
            <a:ext cx="536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B0549"/>
                </a:solidFill>
                <a:latin typeface="Myriad Pro" panose="020B0503030403020204" pitchFamily="34" charset="0"/>
              </a:rPr>
              <a:t>Thank you</a:t>
            </a:r>
            <a:endParaRPr lang="ru-RU" sz="4400" b="1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94687-03FE-4B82-8951-85EAD998C4B4}"/>
              </a:ext>
            </a:extLst>
          </p:cNvPr>
          <p:cNvSpPr txBox="1"/>
          <p:nvPr/>
        </p:nvSpPr>
        <p:spPr>
          <a:xfrm>
            <a:off x="-6244009" y="2240140"/>
            <a:ext cx="536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87888"/>
                </a:solidFill>
                <a:latin typeface="Myriad Pro" panose="020B0503030403020204" pitchFamily="34" charset="0"/>
              </a:rPr>
              <a:t>for your attention</a:t>
            </a:r>
            <a:endParaRPr lang="ru-RU" sz="4400" b="1" dirty="0">
              <a:solidFill>
                <a:srgbClr val="E8788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6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26E44A-EC4D-4854-9B53-3F959B76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770" y="-332851"/>
            <a:ext cx="8170044" cy="8170042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39A711E-D4A3-489B-A8DF-A8012A1E9B8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2266950" y="695325"/>
            <a:chExt cx="561975" cy="1685925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3DB8171-CF44-4F8C-B525-7253560DB953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FBA23FF-E7CD-4669-ACB2-1F4163211537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8120CD8-A9D3-4ABD-869D-6C39E5DBF438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B2EFC7-FCFB-4615-920F-306E2DB0CA7A}"/>
              </a:ext>
            </a:extLst>
          </p:cNvPr>
          <p:cNvSpPr/>
          <p:nvPr/>
        </p:nvSpPr>
        <p:spPr>
          <a:xfrm>
            <a:off x="17302939" y="3009581"/>
            <a:ext cx="12827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B0549"/>
                </a:solidFill>
                <a:latin typeface="Myriad Pro" panose="020B0503030403020204" pitchFamily="34" charset="0"/>
              </a:rPr>
              <a:t>Model</a:t>
            </a:r>
            <a:endParaRPr lang="ru-RU" sz="2000" b="1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27484-E59D-4034-9EEA-3CC8A0D4E272}"/>
              </a:ext>
            </a:extLst>
          </p:cNvPr>
          <p:cNvSpPr txBox="1"/>
          <p:nvPr/>
        </p:nvSpPr>
        <p:spPr>
          <a:xfrm>
            <a:off x="2217906" y="1516559"/>
            <a:ext cx="536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B0549"/>
                </a:solidFill>
                <a:latin typeface="Myriad Pro" panose="020B0503030403020204" pitchFamily="34" charset="0"/>
              </a:rPr>
              <a:t>Thank you</a:t>
            </a:r>
            <a:endParaRPr lang="ru-RU" sz="4400" b="1" dirty="0">
              <a:solidFill>
                <a:srgbClr val="2B0549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3CD91-4120-4794-A305-9E9C25DE4D50}"/>
              </a:ext>
            </a:extLst>
          </p:cNvPr>
          <p:cNvSpPr txBox="1"/>
          <p:nvPr/>
        </p:nvSpPr>
        <p:spPr>
          <a:xfrm>
            <a:off x="3093395" y="2240140"/>
            <a:ext cx="5369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87888"/>
                </a:solidFill>
                <a:latin typeface="Myriad Pro" panose="020B0503030403020204" pitchFamily="34" charset="0"/>
              </a:rPr>
              <a:t>for your attention</a:t>
            </a:r>
            <a:endParaRPr lang="ru-RU" sz="4400" b="1" dirty="0">
              <a:solidFill>
                <a:srgbClr val="E8788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1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17E9A0F-4C80-43B3-AD23-807F67CC2B2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39B9D27-624A-4949-BE1A-A907F8708B71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FFBBEB1-7683-482C-8E63-46A4B99E728C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74F226E-45D1-4B56-92DF-C57759FE8B73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CDD5550-C9AA-4A4A-B33F-C13FC47031F3}"/>
              </a:ext>
            </a:extLst>
          </p:cNvPr>
          <p:cNvGrpSpPr/>
          <p:nvPr/>
        </p:nvGrpSpPr>
        <p:grpSpPr>
          <a:xfrm>
            <a:off x="1647824" y="1830897"/>
            <a:ext cx="9867487" cy="841674"/>
            <a:chOff x="1951624" y="488976"/>
            <a:chExt cx="5774152" cy="98500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38CC503-285B-4E7D-9BC9-4E5574BFF737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0DE24-59BD-4949-84D4-0D4648DE48F8}"/>
                </a:ext>
              </a:extLst>
            </p:cNvPr>
            <p:cNvSpPr txBox="1"/>
            <p:nvPr/>
          </p:nvSpPr>
          <p:spPr>
            <a:xfrm>
              <a:off x="2119312" y="658311"/>
              <a:ext cx="5438775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“next”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запрос на отправку картинки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B6F868-B84A-44EB-AF3D-A4B48D8F4928}"/>
              </a:ext>
            </a:extLst>
          </p:cNvPr>
          <p:cNvGrpSpPr/>
          <p:nvPr/>
        </p:nvGrpSpPr>
        <p:grpSpPr>
          <a:xfrm>
            <a:off x="1647825" y="2991030"/>
            <a:ext cx="4790662" cy="841674"/>
            <a:chOff x="1951624" y="488976"/>
            <a:chExt cx="5774152" cy="98500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9292427-9851-45D0-85FB-FD4B82109A8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107A1-85C9-4E92-A3A3-E494FA633910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“yes”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A85C0B-2588-4A96-842B-D80E79BEBF2B}"/>
              </a:ext>
            </a:extLst>
          </p:cNvPr>
          <p:cNvGrpSpPr/>
          <p:nvPr/>
        </p:nvGrpSpPr>
        <p:grpSpPr>
          <a:xfrm>
            <a:off x="6724650" y="2991030"/>
            <a:ext cx="4790662" cy="841674"/>
            <a:chOff x="1951624" y="488976"/>
            <a:chExt cx="5774152" cy="98500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341721C8-6630-411B-9988-3D96BF98E650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21A44D-ADCD-49FD-8E99-20E30EE7B58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“no”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занят</a:t>
              </a:r>
            </a:p>
          </p:txBody>
        </p:sp>
      </p:grp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2C0F847C-C2C4-403F-B407-E0D34AE352A6}"/>
              </a:ext>
            </a:extLst>
          </p:cNvPr>
          <p:cNvSpPr/>
          <p:nvPr/>
        </p:nvSpPr>
        <p:spPr>
          <a:xfrm rot="10800000">
            <a:off x="3895841" y="2702414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5F4D27E-C789-42F0-9580-BE88C34CA442}"/>
              </a:ext>
            </a:extLst>
          </p:cNvPr>
          <p:cNvSpPr/>
          <p:nvPr/>
        </p:nvSpPr>
        <p:spPr>
          <a:xfrm rot="10800000">
            <a:off x="8972666" y="2702414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DF4CD6C-3A75-4A31-AE1C-AB25B55AAB14}"/>
              </a:ext>
            </a:extLst>
          </p:cNvPr>
          <p:cNvGrpSpPr/>
          <p:nvPr/>
        </p:nvGrpSpPr>
        <p:grpSpPr>
          <a:xfrm>
            <a:off x="1647825" y="4151163"/>
            <a:ext cx="4790662" cy="841674"/>
            <a:chOff x="1951624" y="488976"/>
            <a:chExt cx="5774152" cy="98500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ADB4538-194F-494E-A69D-F297BFDA23FB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726C3D-2EF3-47CC-8E5F-AE5A05127864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image.bmp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изображение</a:t>
              </a:r>
            </a:p>
          </p:txBody>
        </p:sp>
      </p:grp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7595F8C-970A-4FDD-9A34-813A0CED78D3}"/>
              </a:ext>
            </a:extLst>
          </p:cNvPr>
          <p:cNvSpPr/>
          <p:nvPr/>
        </p:nvSpPr>
        <p:spPr>
          <a:xfrm rot="10800000">
            <a:off x="3895841" y="3865195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10C93B9A-463B-4DD3-AA30-2AAD17DE9ED8}"/>
              </a:ext>
            </a:extLst>
          </p:cNvPr>
          <p:cNvSpPr/>
          <p:nvPr/>
        </p:nvSpPr>
        <p:spPr>
          <a:xfrm rot="10800000">
            <a:off x="8972666" y="3865195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C90FE5E-C518-48FF-A01F-AD3686E45242}"/>
              </a:ext>
            </a:extLst>
          </p:cNvPr>
          <p:cNvGrpSpPr/>
          <p:nvPr/>
        </p:nvGrpSpPr>
        <p:grpSpPr>
          <a:xfrm>
            <a:off x="6724649" y="4151163"/>
            <a:ext cx="4790662" cy="841674"/>
            <a:chOff x="1951624" y="488976"/>
            <a:chExt cx="5774152" cy="98500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15E0AFF-AB7D-4FFA-A8EF-0C8F0C5179D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B3608D-BAFE-45BF-82DD-FC5BB39B1A4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пропускает кадр полученный с камеры</a:t>
              </a:r>
            </a:p>
          </p:txBody>
        </p:sp>
      </p:grp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47D35034-D5CB-4C65-B5FB-AA11512EF8C3}"/>
              </a:ext>
            </a:extLst>
          </p:cNvPr>
          <p:cNvSpPr/>
          <p:nvPr/>
        </p:nvSpPr>
        <p:spPr>
          <a:xfrm rot="10800000">
            <a:off x="3895841" y="5024813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D7EDFAE-D087-4FC4-8CBB-4227D040F489}"/>
              </a:ext>
            </a:extLst>
          </p:cNvPr>
          <p:cNvGrpSpPr/>
          <p:nvPr/>
        </p:nvGrpSpPr>
        <p:grpSpPr>
          <a:xfrm>
            <a:off x="1647825" y="5303245"/>
            <a:ext cx="4790662" cy="841674"/>
            <a:chOff x="1951624" y="488976"/>
            <a:chExt cx="5774152" cy="985002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95DC319-143B-4C9B-84EC-8C48DA431DC2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21E2A2-042F-44A1-B35B-966F153F775F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annotation.json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D208FB9-A0AB-4808-BE17-76D54EA23B39}"/>
              </a:ext>
            </a:extLst>
          </p:cNvPr>
          <p:cNvSpPr txBox="1"/>
          <p:nvPr/>
        </p:nvSpPr>
        <p:spPr>
          <a:xfrm>
            <a:off x="1647824" y="435393"/>
            <a:ext cx="9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White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–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процесс, расположенный на стороннем компьютере, который получает изображение с камеры, отправляет его на распознавание в нейронную сеть внутри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и получает от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 файл с разметкой знаков.</a:t>
            </a:r>
            <a:endParaRPr lang="en-US" dirty="0">
              <a:solidFill>
                <a:srgbClr val="E8788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64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174</Words>
  <Application>Microsoft Office PowerPoint</Application>
  <PresentationFormat>Широкоэкранный</PresentationFormat>
  <Paragraphs>44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14</cp:revision>
  <dcterms:created xsi:type="dcterms:W3CDTF">2020-05-11T16:26:49Z</dcterms:created>
  <dcterms:modified xsi:type="dcterms:W3CDTF">2020-05-16T16:26:29Z</dcterms:modified>
</cp:coreProperties>
</file>