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0549"/>
    <a:srgbClr val="E87888"/>
    <a:srgbClr val="7B2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1B75B-0199-422F-A53E-36F393ED2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B67648-8CFE-45D8-9C79-B55D00D99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344062-85CE-41DA-8C7F-60496F28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FF92-D806-4B46-81E6-A1DB786ACAFE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7588A5-CD91-4E0A-BEB4-E68656CF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B879E0-CAAD-4F29-8A3C-358EE2D1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1FD7-513E-4A36-9025-0B04776F1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8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092E-53F8-482E-92FD-06A97416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1347F6-F06B-44C1-A956-D0F99299A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C5FBCD-63CB-4CE4-A205-09E76821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FF92-D806-4B46-81E6-A1DB786ACAFE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94B7B1-2F13-4C62-AE0B-BBEB3A16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0443BB-5336-40F2-84BA-EB6D8FFD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1FD7-513E-4A36-9025-0B04776F1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18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382902-EEDA-45DF-9557-C1E522982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F95C80-DBE2-42D4-8E46-70DE726B5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B7D3A7-AE9B-4912-B95E-0F6EF28B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FF92-D806-4B46-81E6-A1DB786ACAFE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2EBE8E-6CCB-4098-B8AD-93FF9093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3835DD-CEAE-4102-A1D0-05E5B150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1FD7-513E-4A36-9025-0B04776F1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37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29442-2EBE-49E4-8F7C-1F2244BB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1ADA9C-B9D6-4886-8F62-DE0D1A8CD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1F172F-B06F-45B2-A8CA-C7A987FA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FF92-D806-4B46-81E6-A1DB786ACAFE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56FA1A-7C0F-4D3E-8AD1-3EE30842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F76F18-0545-45B0-90BB-D5DE05D3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1FD7-513E-4A36-9025-0B04776F1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82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3966D-1844-4DD9-BF2C-DCAEE5C5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0BAC4E-7E21-4037-B836-8C64F282D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9C0E2E-676C-4463-9BD3-5C504BDD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FF92-D806-4B46-81E6-A1DB786ACAFE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73EC0-C28B-47A2-B842-4DEEB2DD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3B0E93-9EDF-4E86-B0BA-E5217EF3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1FD7-513E-4A36-9025-0B04776F1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34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80A62-7552-4750-8DD7-658EFD8A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FD4F22-35B1-49BD-99F9-A607B33E2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302CE0-C139-4E62-9247-1273D8923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175443-29A3-414A-80E9-788785A0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FF92-D806-4B46-81E6-A1DB786ACAFE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5DD610-4DA9-4167-8D2C-BD379A2F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6B1DAA-2233-4917-B31B-73F784B3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1FD7-513E-4A36-9025-0B04776F1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51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2A1A8-2F2A-4725-AF2C-2D4F371E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B9CFCD-8482-4661-AC62-649DE7D0D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7D6DCE-E944-4568-8544-242E8BFE9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B27408-381E-4094-9934-E64166E32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CDDB665-4C46-4184-96D7-6924F222B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949878-532F-4C37-AF5D-0941E224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FF92-D806-4B46-81E6-A1DB786ACAFE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091154-1575-4467-8E12-AB4E9C0D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B68EA13-974E-418B-869A-91AB9015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1FD7-513E-4A36-9025-0B04776F1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65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B9F7-28F6-4773-BD25-5F23F9ED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18093B-0149-42E9-908F-F37548C1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FF92-D806-4B46-81E6-A1DB786ACAFE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102CD4-1902-43D9-8BE9-E71E8FB2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D13D404-359C-463A-9981-9B88C772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1FD7-513E-4A36-9025-0B04776F1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38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7B9EF0D-EDA2-4452-8E02-3998C42F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FF92-D806-4B46-81E6-A1DB786ACAFE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069818-A4FF-4250-ACEC-ECB0925A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C1F29C-3DE5-4AC5-A3D1-81A020C6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1FD7-513E-4A36-9025-0B04776F1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32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937AA6-C620-4301-9CD1-C0EC4F3F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B63F93-C993-4263-8763-7D083A1C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FE022C-2AA4-4919-ACA8-310FCABBB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8A6A2D-F433-4140-BEB8-B6E7F25A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FF92-D806-4B46-81E6-A1DB786ACAFE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16C5B2-8DF0-4342-9343-0DBEE2D4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5CA9B-6882-463C-ABF0-CA3642B9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1FD7-513E-4A36-9025-0B04776F1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77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55DE4-D4A5-4297-B0F6-E797D10F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EDFCD99-7C3A-412E-9ACC-FAC6BAFC5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52BA64-56FF-4144-B66D-44A8EDC96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D91819-C3D6-454E-ACA8-37C10753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FF92-D806-4B46-81E6-A1DB786ACAFE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5DF794-A1FC-4DBD-BC3C-12FC3993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F0A395-F037-42E0-91C2-E65500AE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1FD7-513E-4A36-9025-0B04776F1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69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0CD95-9278-42C0-A39B-61CE659F0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122753-C6E0-4054-8D81-1F5F78585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D2FBCB-A46E-4942-A6C4-9EB39D6C7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FF92-D806-4B46-81E6-A1DB786ACAFE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2DFF25-018F-4AF9-8C5A-AB51936D7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3CBA66-476B-4D6F-9088-4DB3D7728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B1FD7-513E-4A36-9025-0B04776F1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37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17E9A0F-4C80-43B3-AD23-807F67CC2B24}"/>
              </a:ext>
            </a:extLst>
          </p:cNvPr>
          <p:cNvGrpSpPr/>
          <p:nvPr/>
        </p:nvGrpSpPr>
        <p:grpSpPr>
          <a:xfrm>
            <a:off x="0" y="0"/>
            <a:ext cx="666750" cy="6858000"/>
            <a:chOff x="2266950" y="695325"/>
            <a:chExt cx="561975" cy="1685925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939B9D27-624A-4949-BE1A-A907F8708B71}"/>
                </a:ext>
              </a:extLst>
            </p:cNvPr>
            <p:cNvSpPr/>
            <p:nvPr/>
          </p:nvSpPr>
          <p:spPr>
            <a:xfrm>
              <a:off x="2266950" y="695325"/>
              <a:ext cx="561975" cy="561975"/>
            </a:xfrm>
            <a:prstGeom prst="rect">
              <a:avLst/>
            </a:prstGeom>
            <a:solidFill>
              <a:srgbClr val="E87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5FFBBEB1-7683-482C-8E63-46A4B99E728C}"/>
                </a:ext>
              </a:extLst>
            </p:cNvPr>
            <p:cNvSpPr/>
            <p:nvPr/>
          </p:nvSpPr>
          <p:spPr>
            <a:xfrm>
              <a:off x="2266950" y="1257300"/>
              <a:ext cx="561975" cy="561975"/>
            </a:xfrm>
            <a:prstGeom prst="rect">
              <a:avLst/>
            </a:prstGeom>
            <a:solidFill>
              <a:srgbClr val="7B2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474F226E-45D1-4B56-92DF-C57759FE8B73}"/>
                </a:ext>
              </a:extLst>
            </p:cNvPr>
            <p:cNvSpPr/>
            <p:nvPr/>
          </p:nvSpPr>
          <p:spPr>
            <a:xfrm>
              <a:off x="2266950" y="1819275"/>
              <a:ext cx="561975" cy="561975"/>
            </a:xfrm>
            <a:prstGeom prst="rect">
              <a:avLst/>
            </a:prstGeom>
            <a:solidFill>
              <a:srgbClr val="2B05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0CDD5550-C9AA-4A4A-B33F-C13FC47031F3}"/>
              </a:ext>
            </a:extLst>
          </p:cNvPr>
          <p:cNvGrpSpPr/>
          <p:nvPr/>
        </p:nvGrpSpPr>
        <p:grpSpPr>
          <a:xfrm>
            <a:off x="1647824" y="1946401"/>
            <a:ext cx="9867487" cy="841674"/>
            <a:chOff x="1951624" y="488976"/>
            <a:chExt cx="5774152" cy="98500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D38CC503-285B-4E7D-9BC9-4E5574BFF737}"/>
                </a:ext>
              </a:extLst>
            </p:cNvPr>
            <p:cNvSpPr/>
            <p:nvPr/>
          </p:nvSpPr>
          <p:spPr>
            <a:xfrm>
              <a:off x="1951624" y="488976"/>
              <a:ext cx="5774152" cy="985002"/>
            </a:xfrm>
            <a:prstGeom prst="rect">
              <a:avLst/>
            </a:prstGeom>
            <a:noFill/>
            <a:ln w="57150">
              <a:solidFill>
                <a:srgbClr val="E878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C0DE24-59BD-4949-84D4-0D4648DE48F8}"/>
                </a:ext>
              </a:extLst>
            </p:cNvPr>
            <p:cNvSpPr txBox="1"/>
            <p:nvPr/>
          </p:nvSpPr>
          <p:spPr>
            <a:xfrm>
              <a:off x="2119312" y="658311"/>
              <a:ext cx="5438775" cy="68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87888"/>
                  </a:solidFill>
                  <a:latin typeface="Myriad Pro" panose="020B0503030403020204" pitchFamily="34" charset="0"/>
                </a:rPr>
                <a:t>White box: “next”</a:t>
              </a:r>
              <a:endParaRPr lang="ru-RU" b="1" dirty="0">
                <a:solidFill>
                  <a:srgbClr val="E87888"/>
                </a:solidFill>
                <a:latin typeface="Myriad Pro" panose="020B0503030403020204" pitchFamily="34" charset="0"/>
              </a:endParaRPr>
            </a:p>
            <a:p>
              <a:r>
                <a:rPr lang="ru-RU" sz="1400" dirty="0">
                  <a:solidFill>
                    <a:srgbClr val="E87888"/>
                  </a:solidFill>
                  <a:latin typeface="Myriad Pro" panose="020B0503030403020204" pitchFamily="34" charset="0"/>
                </a:rPr>
                <a:t>Белый ящик отправляет запрос на отправку картинки</a:t>
              </a: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2EB6F868-B84A-44EB-AF3D-A4B48D8F4928}"/>
              </a:ext>
            </a:extLst>
          </p:cNvPr>
          <p:cNvGrpSpPr/>
          <p:nvPr/>
        </p:nvGrpSpPr>
        <p:grpSpPr>
          <a:xfrm>
            <a:off x="1647825" y="3060931"/>
            <a:ext cx="4790662" cy="841674"/>
            <a:chOff x="1951624" y="488976"/>
            <a:chExt cx="5774152" cy="985002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59292427-9851-45D0-85FB-FD4B82109A86}"/>
                </a:ext>
              </a:extLst>
            </p:cNvPr>
            <p:cNvSpPr/>
            <p:nvPr/>
          </p:nvSpPr>
          <p:spPr>
            <a:xfrm>
              <a:off x="1951624" y="488976"/>
              <a:ext cx="5774152" cy="985002"/>
            </a:xfrm>
            <a:prstGeom prst="rect">
              <a:avLst/>
            </a:prstGeom>
            <a:noFill/>
            <a:ln w="57150">
              <a:solidFill>
                <a:srgbClr val="2B05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3107A1-85C9-4E92-A3A3-E494FA633910}"/>
                </a:ext>
              </a:extLst>
            </p:cNvPr>
            <p:cNvSpPr txBox="1"/>
            <p:nvPr/>
          </p:nvSpPr>
          <p:spPr>
            <a:xfrm>
              <a:off x="2119313" y="658311"/>
              <a:ext cx="5438776" cy="68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2B0549"/>
                  </a:solidFill>
                  <a:latin typeface="Myriad Pro" panose="020B0503030403020204" pitchFamily="34" charset="0"/>
                </a:rPr>
                <a:t>Black box: “yes”</a:t>
              </a:r>
              <a:endParaRPr lang="ru-RU" b="1" dirty="0">
                <a:solidFill>
                  <a:srgbClr val="2B0549"/>
                </a:solidFill>
                <a:latin typeface="Myriad Pro" panose="020B0503030403020204" pitchFamily="34" charset="0"/>
              </a:endParaRPr>
            </a:p>
            <a:p>
              <a:r>
                <a:rPr lang="ru-RU" sz="1400" dirty="0">
                  <a:solidFill>
                    <a:srgbClr val="7B297D"/>
                  </a:solidFill>
                  <a:latin typeface="Myriad Pro" panose="020B0503030403020204" pitchFamily="34" charset="0"/>
                </a:rPr>
                <a:t>Чёрный ящик отвечает, что готов её принять</a:t>
              </a: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CDA85C0B-2588-4A96-842B-D80E79BEBF2B}"/>
              </a:ext>
            </a:extLst>
          </p:cNvPr>
          <p:cNvGrpSpPr/>
          <p:nvPr/>
        </p:nvGrpSpPr>
        <p:grpSpPr>
          <a:xfrm>
            <a:off x="6724650" y="3060931"/>
            <a:ext cx="4790662" cy="841674"/>
            <a:chOff x="1951624" y="488976"/>
            <a:chExt cx="5774152" cy="985002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341721C8-6630-411B-9988-3D96BF98E650}"/>
                </a:ext>
              </a:extLst>
            </p:cNvPr>
            <p:cNvSpPr/>
            <p:nvPr/>
          </p:nvSpPr>
          <p:spPr>
            <a:xfrm>
              <a:off x="1951624" y="488976"/>
              <a:ext cx="5774152" cy="985002"/>
            </a:xfrm>
            <a:prstGeom prst="rect">
              <a:avLst/>
            </a:prstGeom>
            <a:noFill/>
            <a:ln w="57150">
              <a:solidFill>
                <a:srgbClr val="2B05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21A44D-ADCD-49FD-8E99-20E30EE7B585}"/>
                </a:ext>
              </a:extLst>
            </p:cNvPr>
            <p:cNvSpPr txBox="1"/>
            <p:nvPr/>
          </p:nvSpPr>
          <p:spPr>
            <a:xfrm>
              <a:off x="2119313" y="658311"/>
              <a:ext cx="5438776" cy="68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2B0549"/>
                  </a:solidFill>
                  <a:latin typeface="Myriad Pro" panose="020B0503030403020204" pitchFamily="34" charset="0"/>
                </a:rPr>
                <a:t>Black box: “no”</a:t>
              </a:r>
              <a:endParaRPr lang="ru-RU" b="1" dirty="0">
                <a:solidFill>
                  <a:srgbClr val="2B0549"/>
                </a:solidFill>
                <a:latin typeface="Myriad Pro" panose="020B0503030403020204" pitchFamily="34" charset="0"/>
              </a:endParaRPr>
            </a:p>
            <a:p>
              <a:r>
                <a:rPr lang="ru-RU" sz="1400" dirty="0">
                  <a:solidFill>
                    <a:srgbClr val="7B297D"/>
                  </a:solidFill>
                  <a:latin typeface="Myriad Pro" panose="020B0503030403020204" pitchFamily="34" charset="0"/>
                </a:rPr>
                <a:t>Чёрный ящик отвечает, что занят</a:t>
              </a:r>
            </a:p>
          </p:txBody>
        </p:sp>
      </p:grp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2C0F847C-C2C4-403F-B407-E0D34AE352A6}"/>
              </a:ext>
            </a:extLst>
          </p:cNvPr>
          <p:cNvSpPr/>
          <p:nvPr/>
        </p:nvSpPr>
        <p:spPr>
          <a:xfrm rot="10800000">
            <a:off x="3895841" y="2785941"/>
            <a:ext cx="294630" cy="253991"/>
          </a:xfrm>
          <a:prstGeom prst="triangle">
            <a:avLst/>
          </a:prstGeom>
          <a:solidFill>
            <a:srgbClr val="E87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75F4D27E-C789-42F0-9580-BE88C34CA442}"/>
              </a:ext>
            </a:extLst>
          </p:cNvPr>
          <p:cNvSpPr/>
          <p:nvPr/>
        </p:nvSpPr>
        <p:spPr>
          <a:xfrm rot="10800000">
            <a:off x="8972666" y="2785941"/>
            <a:ext cx="294630" cy="253991"/>
          </a:xfrm>
          <a:prstGeom prst="triangle">
            <a:avLst/>
          </a:prstGeom>
          <a:solidFill>
            <a:srgbClr val="E87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8DF4CD6C-3A75-4A31-AE1C-AB25B55AAB14}"/>
              </a:ext>
            </a:extLst>
          </p:cNvPr>
          <p:cNvGrpSpPr/>
          <p:nvPr/>
        </p:nvGrpSpPr>
        <p:grpSpPr>
          <a:xfrm>
            <a:off x="1647825" y="4183355"/>
            <a:ext cx="4790662" cy="841674"/>
            <a:chOff x="1951624" y="488976"/>
            <a:chExt cx="5774152" cy="985002"/>
          </a:xfrm>
        </p:grpSpPr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AADB4538-194F-494E-A69D-F297BFDA23FB}"/>
                </a:ext>
              </a:extLst>
            </p:cNvPr>
            <p:cNvSpPr/>
            <p:nvPr/>
          </p:nvSpPr>
          <p:spPr>
            <a:xfrm>
              <a:off x="1951624" y="488976"/>
              <a:ext cx="5774152" cy="985002"/>
            </a:xfrm>
            <a:prstGeom prst="rect">
              <a:avLst/>
            </a:prstGeom>
            <a:noFill/>
            <a:ln w="57150">
              <a:solidFill>
                <a:srgbClr val="E878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726C3D-2EF3-47CC-8E5F-AE5A05127864}"/>
                </a:ext>
              </a:extLst>
            </p:cNvPr>
            <p:cNvSpPr txBox="1"/>
            <p:nvPr/>
          </p:nvSpPr>
          <p:spPr>
            <a:xfrm>
              <a:off x="2119313" y="658311"/>
              <a:ext cx="5438776" cy="68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87888"/>
                  </a:solidFill>
                  <a:latin typeface="Myriad Pro" panose="020B0503030403020204" pitchFamily="34" charset="0"/>
                </a:rPr>
                <a:t>White box: image.bmp</a:t>
              </a:r>
              <a:endParaRPr lang="ru-RU" b="1" dirty="0">
                <a:solidFill>
                  <a:srgbClr val="E87888"/>
                </a:solidFill>
                <a:latin typeface="Myriad Pro" panose="020B0503030403020204" pitchFamily="34" charset="0"/>
              </a:endParaRPr>
            </a:p>
            <a:p>
              <a:r>
                <a:rPr lang="ru-RU" sz="1400" dirty="0">
                  <a:solidFill>
                    <a:srgbClr val="E87888"/>
                  </a:solidFill>
                  <a:latin typeface="Myriad Pro" panose="020B0503030403020204" pitchFamily="34" charset="0"/>
                </a:rPr>
                <a:t>Белый ящик отправляет изображение</a:t>
              </a:r>
            </a:p>
          </p:txBody>
        </p:sp>
      </p:grpSp>
      <p:sp>
        <p:nvSpPr>
          <p:cNvPr id="30" name="Равнобедренный треугольник 29">
            <a:extLst>
              <a:ext uri="{FF2B5EF4-FFF2-40B4-BE49-F238E27FC236}">
                <a16:creationId xmlns:a16="http://schemas.microsoft.com/office/drawing/2014/main" id="{27595F8C-970A-4FDD-9A34-813A0CED78D3}"/>
              </a:ext>
            </a:extLst>
          </p:cNvPr>
          <p:cNvSpPr/>
          <p:nvPr/>
        </p:nvSpPr>
        <p:spPr>
          <a:xfrm rot="10800000">
            <a:off x="3895841" y="3900472"/>
            <a:ext cx="294630" cy="253991"/>
          </a:xfrm>
          <a:prstGeom prst="triangle">
            <a:avLst/>
          </a:prstGeom>
          <a:solidFill>
            <a:srgbClr val="2B0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Равнобедренный треугольник 30">
            <a:extLst>
              <a:ext uri="{FF2B5EF4-FFF2-40B4-BE49-F238E27FC236}">
                <a16:creationId xmlns:a16="http://schemas.microsoft.com/office/drawing/2014/main" id="{10C93B9A-463B-4DD3-AA30-2AAD17DE9ED8}"/>
              </a:ext>
            </a:extLst>
          </p:cNvPr>
          <p:cNvSpPr/>
          <p:nvPr/>
        </p:nvSpPr>
        <p:spPr>
          <a:xfrm rot="10800000">
            <a:off x="8972666" y="3900472"/>
            <a:ext cx="294630" cy="253991"/>
          </a:xfrm>
          <a:prstGeom prst="triangle">
            <a:avLst/>
          </a:prstGeom>
          <a:solidFill>
            <a:srgbClr val="2B0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C90FE5E-C518-48FF-A01F-AD3686E45242}"/>
              </a:ext>
            </a:extLst>
          </p:cNvPr>
          <p:cNvGrpSpPr/>
          <p:nvPr/>
        </p:nvGrpSpPr>
        <p:grpSpPr>
          <a:xfrm>
            <a:off x="6724649" y="4183355"/>
            <a:ext cx="4790662" cy="841674"/>
            <a:chOff x="1951624" y="488976"/>
            <a:chExt cx="5774152" cy="985002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A15E0AFF-AB7D-4FFA-A8EF-0C8F0C5179D6}"/>
                </a:ext>
              </a:extLst>
            </p:cNvPr>
            <p:cNvSpPr/>
            <p:nvPr/>
          </p:nvSpPr>
          <p:spPr>
            <a:xfrm>
              <a:off x="1951624" y="488976"/>
              <a:ext cx="5774152" cy="985002"/>
            </a:xfrm>
            <a:prstGeom prst="rect">
              <a:avLst/>
            </a:prstGeom>
            <a:noFill/>
            <a:ln w="57150">
              <a:solidFill>
                <a:srgbClr val="E878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B3608D-BAFE-45BF-82DD-FC5BB39B1A45}"/>
                </a:ext>
              </a:extLst>
            </p:cNvPr>
            <p:cNvSpPr txBox="1"/>
            <p:nvPr/>
          </p:nvSpPr>
          <p:spPr>
            <a:xfrm>
              <a:off x="2119313" y="658311"/>
              <a:ext cx="5438776" cy="68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87888"/>
                  </a:solidFill>
                  <a:latin typeface="Myriad Pro" panose="020B0503030403020204" pitchFamily="34" charset="0"/>
                </a:rPr>
                <a:t>White box:</a:t>
              </a:r>
              <a:endParaRPr lang="ru-RU" b="1" dirty="0">
                <a:solidFill>
                  <a:srgbClr val="E87888"/>
                </a:solidFill>
                <a:latin typeface="Myriad Pro" panose="020B0503030403020204" pitchFamily="34" charset="0"/>
              </a:endParaRPr>
            </a:p>
            <a:p>
              <a:r>
                <a:rPr lang="ru-RU" sz="1400" dirty="0">
                  <a:solidFill>
                    <a:srgbClr val="E87888"/>
                  </a:solidFill>
                  <a:latin typeface="Myriad Pro" panose="020B0503030403020204" pitchFamily="34" charset="0"/>
                </a:rPr>
                <a:t>Белый ящик пропускает кадр полученный с камеры</a:t>
              </a:r>
            </a:p>
          </p:txBody>
        </p:sp>
      </p:grpSp>
      <p:sp>
        <p:nvSpPr>
          <p:cNvPr id="35" name="Равнобедренный треугольник 34">
            <a:extLst>
              <a:ext uri="{FF2B5EF4-FFF2-40B4-BE49-F238E27FC236}">
                <a16:creationId xmlns:a16="http://schemas.microsoft.com/office/drawing/2014/main" id="{47D35034-D5CB-4C65-B5FB-AA11512EF8C3}"/>
              </a:ext>
            </a:extLst>
          </p:cNvPr>
          <p:cNvSpPr/>
          <p:nvPr/>
        </p:nvSpPr>
        <p:spPr>
          <a:xfrm rot="10800000">
            <a:off x="3895841" y="5025029"/>
            <a:ext cx="294630" cy="253991"/>
          </a:xfrm>
          <a:prstGeom prst="triangle">
            <a:avLst/>
          </a:prstGeom>
          <a:solidFill>
            <a:srgbClr val="E87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D7EDFAE-D087-4FC4-8CBB-4227D040F489}"/>
              </a:ext>
            </a:extLst>
          </p:cNvPr>
          <p:cNvGrpSpPr/>
          <p:nvPr/>
        </p:nvGrpSpPr>
        <p:grpSpPr>
          <a:xfrm>
            <a:off x="1647825" y="5305779"/>
            <a:ext cx="4790662" cy="841674"/>
            <a:chOff x="1951624" y="488976"/>
            <a:chExt cx="5774152" cy="985002"/>
          </a:xfrm>
        </p:grpSpPr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C95DC319-143B-4C9B-84EC-8C48DA431DC2}"/>
                </a:ext>
              </a:extLst>
            </p:cNvPr>
            <p:cNvSpPr/>
            <p:nvPr/>
          </p:nvSpPr>
          <p:spPr>
            <a:xfrm>
              <a:off x="1951624" y="488976"/>
              <a:ext cx="5774152" cy="985002"/>
            </a:xfrm>
            <a:prstGeom prst="rect">
              <a:avLst/>
            </a:prstGeom>
            <a:noFill/>
            <a:ln w="57150">
              <a:solidFill>
                <a:srgbClr val="2B05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E21E2A2-042F-44A1-B35B-966F153F775F}"/>
                </a:ext>
              </a:extLst>
            </p:cNvPr>
            <p:cNvSpPr txBox="1"/>
            <p:nvPr/>
          </p:nvSpPr>
          <p:spPr>
            <a:xfrm>
              <a:off x="2119313" y="658311"/>
              <a:ext cx="5438776" cy="68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2B0549"/>
                  </a:solidFill>
                  <a:latin typeface="Myriad Pro" panose="020B0503030403020204" pitchFamily="34" charset="0"/>
                </a:rPr>
                <a:t>Black box: annotation.json</a:t>
              </a:r>
              <a:endParaRPr lang="ru-RU" b="1" dirty="0">
                <a:solidFill>
                  <a:srgbClr val="2B0549"/>
                </a:solidFill>
                <a:latin typeface="Myriad Pro" panose="020B0503030403020204" pitchFamily="34" charset="0"/>
              </a:endParaRPr>
            </a:p>
            <a:p>
              <a:r>
                <a:rPr lang="ru-RU" sz="1400" dirty="0">
                  <a:solidFill>
                    <a:srgbClr val="7B297D"/>
                  </a:solidFill>
                  <a:latin typeface="Myriad Pro" panose="020B0503030403020204" pitchFamily="34" charset="0"/>
                </a:rPr>
                <a:t>Чёрный ящик отвечает, что готов её принять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D208FB9-A0AB-4808-BE17-76D54EA23B39}"/>
              </a:ext>
            </a:extLst>
          </p:cNvPr>
          <p:cNvSpPr txBox="1"/>
          <p:nvPr/>
        </p:nvSpPr>
        <p:spPr>
          <a:xfrm>
            <a:off x="1647824" y="550897"/>
            <a:ext cx="9867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87888"/>
                </a:solidFill>
                <a:latin typeface="Myriad Pro" panose="020B0503030403020204" pitchFamily="34" charset="0"/>
              </a:rPr>
              <a:t>White box</a:t>
            </a:r>
            <a:r>
              <a:rPr lang="en-US" dirty="0">
                <a:solidFill>
                  <a:srgbClr val="E87888"/>
                </a:solidFill>
                <a:latin typeface="Myriad Pro" panose="020B0503030403020204" pitchFamily="34" charset="0"/>
              </a:rPr>
              <a:t> – </a:t>
            </a:r>
            <a:r>
              <a:rPr lang="ru-RU" dirty="0">
                <a:solidFill>
                  <a:srgbClr val="E87888"/>
                </a:solidFill>
                <a:latin typeface="Myriad Pro" panose="020B0503030403020204" pitchFamily="34" charset="0"/>
              </a:rPr>
              <a:t>процесс, расположенный на стороннем компьютере, который получает изображение с камеры, отправляет его на распознавание в нейронную сеть внутри </a:t>
            </a:r>
            <a:r>
              <a:rPr lang="en-US" b="1" dirty="0">
                <a:solidFill>
                  <a:srgbClr val="E87888"/>
                </a:solidFill>
                <a:latin typeface="Myriad Pro" panose="020B0503030403020204" pitchFamily="34" charset="0"/>
              </a:rPr>
              <a:t>Black box</a:t>
            </a:r>
            <a:r>
              <a:rPr lang="en-US" dirty="0">
                <a:solidFill>
                  <a:srgbClr val="E87888"/>
                </a:solidFill>
                <a:latin typeface="Myriad Pro" panose="020B0503030403020204" pitchFamily="34" charset="0"/>
              </a:rPr>
              <a:t> </a:t>
            </a:r>
            <a:r>
              <a:rPr lang="ru-RU" dirty="0">
                <a:solidFill>
                  <a:srgbClr val="E87888"/>
                </a:solidFill>
                <a:latin typeface="Myriad Pro" panose="020B0503030403020204" pitchFamily="34" charset="0"/>
              </a:rPr>
              <a:t>и получает от </a:t>
            </a:r>
            <a:r>
              <a:rPr lang="en-US" b="1" dirty="0">
                <a:solidFill>
                  <a:srgbClr val="E87888"/>
                </a:solidFill>
                <a:latin typeface="Myriad Pro" panose="020B0503030403020204" pitchFamily="34" charset="0"/>
              </a:rPr>
              <a:t>Black box</a:t>
            </a:r>
            <a:r>
              <a:rPr lang="ru-RU" dirty="0">
                <a:solidFill>
                  <a:srgbClr val="E87888"/>
                </a:solidFill>
                <a:latin typeface="Myriad Pro" panose="020B0503030403020204" pitchFamily="34" charset="0"/>
              </a:rPr>
              <a:t> файл с разметкой знаков.</a:t>
            </a:r>
            <a:endParaRPr lang="en-US" dirty="0">
              <a:solidFill>
                <a:srgbClr val="E87888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641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109</Words>
  <Application>Microsoft Office PowerPoint</Application>
  <PresentationFormat>Широкоэкранный</PresentationFormat>
  <Paragraphs>13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Myriad Pro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Andrey</cp:lastModifiedBy>
  <cp:revision>6</cp:revision>
  <dcterms:created xsi:type="dcterms:W3CDTF">2020-05-16T15:32:43Z</dcterms:created>
  <dcterms:modified xsi:type="dcterms:W3CDTF">2020-05-16T16:25:46Z</dcterms:modified>
</cp:coreProperties>
</file>