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97D"/>
    <a:srgbClr val="E87888"/>
    <a:srgbClr val="2B0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9AEE-77F5-456D-A07D-210FE2332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6456A0-31C0-44B4-A951-90A1E09FE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64D53-8D7C-4500-8D93-1DD2B99E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0758F-8061-4E30-A146-47F09C9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3303C-CD79-4A12-A3A7-4E17BDF7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9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4BB4-DCF5-4810-A1E3-EE20E9C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33F8E0-D2C3-4A54-B935-850F3BC7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1F9F20-C6F3-43D6-B671-9D3A1563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0A277-2BB6-4C86-9506-0B9A9B0D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3B4A8-2ECB-4A19-9ABA-F27F2186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3F3FA2-777E-453D-9AEA-824CD3EA2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C8EDF5-D7B1-4354-BED2-4AF2B4BAE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79209-0AA0-41D8-BE35-9A44F507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BFA52-EC13-4D41-BC72-A5DF1948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F0F6E8-CA02-4E3F-AFE2-5BF36FC7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83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A6F04-81A5-4608-AC20-3BCC8627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DBEFF-3AEA-4805-ABC2-02A8E0E1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1E2C8-85FD-4EF7-85DF-28AEC40D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A95C84-A348-4B61-B500-79D245F9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BE92A-9FEE-4271-A39F-FFFA908D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2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DC98D-0EA1-4084-A244-A9FC4FE9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B67A9-3356-4363-BEEF-CF3C619A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98A82-0D6F-4B05-BF3F-4BC2C8BA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5C0BA-50B9-49C9-8336-3EEE6610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26517-1CEE-4AB8-BAA2-32CA24E0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5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C0F01-38F2-4329-AE9E-A20F81CE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7F1E1-57BA-419E-A96C-1E3B91C6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C066D-75D6-4397-AD5E-50275586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45B85B-8936-4550-B21C-CBB917E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2B312-E917-4286-8DE5-717892C6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23DEC3-2448-43F3-9BBD-66041F34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E177-8155-4C9C-ABC1-ECD9FB9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96FCE-D6EE-4B25-BE4C-705F8B7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D7814-266A-4840-AA94-4A0BB93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0CB7DE-4E47-4DA7-8355-F96AAE748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AFB8D8-3CB7-4C2C-888C-F4B674083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A81849-CBEB-407D-9618-D2CAFAE6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D5B58E-DFCE-4F5C-B08C-5B583026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DE4443-540C-48BD-B0A9-E27DDF7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3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6FF5-EC4F-45D6-8BCD-044F3B0E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004622-2B68-4816-9C44-7C5074E2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E30F8-EE75-42A9-A00C-30269805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C358EE-C4B5-4464-ABCA-2FA051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97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59B9A2-FA25-41CF-AFE7-3ACF4089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2D41CC-C361-4A09-8298-2D4C99BA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F813FB-3D8B-466F-A6A9-A19137DD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8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33AE5-3647-4CAD-AC18-39B19F7C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48F95-82B5-4745-AA38-C51CC2E3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5ED1C0-1DB5-47C8-9E5D-F4D243D3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2E1CA7-F7B1-47FB-986C-063AEB09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BF301E-920F-4BAF-9AEF-CF6D7895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490D16-41D9-462B-ADBD-2D4305AE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C2C02-1F1E-4AC0-B14B-41CB1A9A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93142B-45CC-4CE1-8ED6-4F9D0C66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648950-BB7E-4631-A814-63CDE54E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9EF7BA-64BE-4529-90B2-3ACD21D3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9131A-A88E-4BA4-8632-F15A6B28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AD65FB-6968-47EF-A50B-471CA9F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AE2CB-5448-4E00-A46A-F88FF1F2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CA1A93-0F90-4FE7-B93A-E272C8BC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D7713-9286-4EDF-8F3E-564B311A6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AA0F-840B-43CE-92B4-3B13AAE9F6D6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60171C-3D3F-4DD6-BECE-B5CF56CA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6F4DB-820E-4294-AEDD-5A98A5D1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30B8C-B184-4903-B2F9-8901F90B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A8023B8A-2C0F-4795-B936-A055786AC2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A36BE401-BEBD-4A77-B6A7-AA7516ECE77D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F4902C38-EB77-4A0B-A41C-E944B7152B1E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E4058BD5-6545-4CBF-A244-41B565458DFF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E76888EB-74EA-4368-983B-BF874D3E4B27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A5F6C1-C9CC-48D1-9C72-8DD7C23869A8}"/>
              </a:ext>
            </a:extLst>
          </p:cNvPr>
          <p:cNvSpPr txBox="1"/>
          <p:nvPr/>
        </p:nvSpPr>
        <p:spPr>
          <a:xfrm>
            <a:off x="1055126" y="819834"/>
            <a:ext cx="258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87888"/>
                </a:solidFill>
                <a:latin typeface="Myriad Pro" panose="020B0503030403020204" pitchFamily="34" charset="0"/>
              </a:rPr>
              <a:t>SOFTWARE</a:t>
            </a:r>
          </a:p>
        </p:txBody>
      </p: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BA02F75B-6DC9-49F9-975D-3A6B858C5E0E}"/>
              </a:ext>
            </a:extLst>
          </p:cNvPr>
          <p:cNvGrpSpPr/>
          <p:nvPr/>
        </p:nvGrpSpPr>
        <p:grpSpPr>
          <a:xfrm>
            <a:off x="4225224" y="486385"/>
            <a:ext cx="7113336" cy="5885229"/>
            <a:chOff x="4225224" y="408132"/>
            <a:chExt cx="7113336" cy="588522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9292427-9851-45D0-85FB-FD4B82109A86}"/>
                </a:ext>
              </a:extLst>
            </p:cNvPr>
            <p:cNvSpPr/>
            <p:nvPr/>
          </p:nvSpPr>
          <p:spPr>
            <a:xfrm>
              <a:off x="4612761" y="733124"/>
              <a:ext cx="6725799" cy="5560237"/>
            </a:xfrm>
            <a:prstGeom prst="rect">
              <a:avLst/>
            </a:prstGeom>
            <a:noFill/>
            <a:ln w="38100">
              <a:solidFill>
                <a:srgbClr val="E8788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4582F10C-B432-49B1-BCB3-E21F52547AC8}"/>
                </a:ext>
              </a:extLst>
            </p:cNvPr>
            <p:cNvSpPr/>
            <p:nvPr/>
          </p:nvSpPr>
          <p:spPr>
            <a:xfrm>
              <a:off x="5283022" y="3884531"/>
              <a:ext cx="2868440" cy="716868"/>
            </a:xfrm>
            <a:prstGeom prst="rect">
              <a:avLst/>
            </a:prstGeom>
            <a:noFill/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EBC753-FB14-4481-A81E-01DBC6DFACF0}"/>
                </a:ext>
              </a:extLst>
            </p:cNvPr>
            <p:cNvSpPr txBox="1"/>
            <p:nvPr/>
          </p:nvSpPr>
          <p:spPr>
            <a:xfrm>
              <a:off x="5417184" y="3981326"/>
              <a:ext cx="2581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Process </a:t>
              </a:r>
              <a:r>
                <a:rPr lang="ru-RU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2.</a:t>
              </a:r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 UDP</a:t>
              </a:r>
              <a:r>
                <a:rPr lang="ru-RU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 </a:t>
              </a:r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manager</a:t>
              </a:r>
            </a:p>
            <a:p>
              <a:pPr algn="ctr"/>
              <a:r>
                <a:rPr lang="en-US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Listens and answers requests</a:t>
              </a:r>
              <a:endParaRPr lang="ru-RU" sz="1400" dirty="0">
                <a:solidFill>
                  <a:srgbClr val="7B297D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9E85FBE0-7902-4CAF-A157-9B56B42C89F6}"/>
                </a:ext>
              </a:extLst>
            </p:cNvPr>
            <p:cNvSpPr/>
            <p:nvPr/>
          </p:nvSpPr>
          <p:spPr>
            <a:xfrm>
              <a:off x="8555558" y="4366270"/>
              <a:ext cx="2125932" cy="1274759"/>
            </a:xfrm>
            <a:prstGeom prst="rect">
              <a:avLst/>
            </a:prstGeom>
            <a:noFill/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5B7F92-D75C-4FA3-9E22-A68642DA68CF}"/>
                </a:ext>
              </a:extLst>
            </p:cNvPr>
            <p:cNvSpPr txBox="1"/>
            <p:nvPr/>
          </p:nvSpPr>
          <p:spPr>
            <a:xfrm>
              <a:off x="8773983" y="4765678"/>
              <a:ext cx="1689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Last annotations file</a:t>
              </a:r>
              <a:endParaRPr lang="ru-RU" sz="1400" dirty="0">
                <a:solidFill>
                  <a:srgbClr val="7B297D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3BB8F9-1257-4A9E-8558-606BE893C474}"/>
                </a:ext>
              </a:extLst>
            </p:cNvPr>
            <p:cNvSpPr txBox="1"/>
            <p:nvPr/>
          </p:nvSpPr>
          <p:spPr>
            <a:xfrm>
              <a:off x="5417184" y="5001304"/>
              <a:ext cx="2581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Process </a:t>
              </a:r>
              <a:r>
                <a:rPr lang="ru-RU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3</a:t>
              </a:r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. Neural network</a:t>
              </a:r>
            </a:p>
            <a:p>
              <a:pPr algn="ctr"/>
              <a:r>
                <a:rPr lang="en-US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Recognizes traffic signs</a:t>
              </a:r>
              <a:endParaRPr lang="ru-RU" sz="1400" dirty="0">
                <a:solidFill>
                  <a:srgbClr val="7B297D"/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FDAD84E9-EF87-4468-859F-EB861C20B278}"/>
                </a:ext>
              </a:extLst>
            </p:cNvPr>
            <p:cNvSpPr/>
            <p:nvPr/>
          </p:nvSpPr>
          <p:spPr>
            <a:xfrm>
              <a:off x="5283021" y="4906978"/>
              <a:ext cx="2868440" cy="716868"/>
            </a:xfrm>
            <a:prstGeom prst="rect">
              <a:avLst/>
            </a:prstGeom>
            <a:noFill/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35E08CD4-B7A5-4293-9B14-6BAC163AEFA7}"/>
                </a:ext>
              </a:extLst>
            </p:cNvPr>
            <p:cNvSpPr/>
            <p:nvPr/>
          </p:nvSpPr>
          <p:spPr>
            <a:xfrm>
              <a:off x="4935805" y="2473299"/>
              <a:ext cx="6074842" cy="3492397"/>
            </a:xfrm>
            <a:prstGeom prst="rect">
              <a:avLst/>
            </a:prstGeom>
            <a:noFill/>
            <a:ln w="38100">
              <a:solidFill>
                <a:srgbClr val="7B297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8DE76AAB-61D1-47CB-8284-ABAEF7DA3636}"/>
                </a:ext>
              </a:extLst>
            </p:cNvPr>
            <p:cNvSpPr/>
            <p:nvPr/>
          </p:nvSpPr>
          <p:spPr>
            <a:xfrm>
              <a:off x="4935805" y="2145635"/>
              <a:ext cx="1585640" cy="324992"/>
            </a:xfrm>
            <a:prstGeom prst="rect">
              <a:avLst/>
            </a:prstGeom>
            <a:solidFill>
              <a:srgbClr val="7B297D"/>
            </a:solidFill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Python script</a:t>
              </a:r>
              <a:endParaRPr lang="ru-RU" sz="1600" b="1" dirty="0">
                <a:latin typeface="Myriad Pro" panose="020B0503030403020204" pitchFamily="34" charset="0"/>
              </a:endParaRP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2BFEFF4-3C50-4195-B8C1-8D9D455C949D}"/>
                </a:ext>
              </a:extLst>
            </p:cNvPr>
            <p:cNvSpPr/>
            <p:nvPr/>
          </p:nvSpPr>
          <p:spPr>
            <a:xfrm>
              <a:off x="4612761" y="408132"/>
              <a:ext cx="1585640" cy="324992"/>
            </a:xfrm>
            <a:prstGeom prst="rect">
              <a:avLst/>
            </a:prstGeom>
            <a:solidFill>
              <a:srgbClr val="E87888"/>
            </a:solidFill>
            <a:ln w="3810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OS</a:t>
              </a:r>
            </a:p>
          </p:txBody>
        </p: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F66F4DA9-DA2B-4CF5-AA3E-C864D782F2DD}"/>
                </a:ext>
              </a:extLst>
            </p:cNvPr>
            <p:cNvGrpSpPr/>
            <p:nvPr/>
          </p:nvGrpSpPr>
          <p:grpSpPr>
            <a:xfrm>
              <a:off x="4935805" y="1045043"/>
              <a:ext cx="6074842" cy="852220"/>
              <a:chOff x="2595376" y="1197443"/>
              <a:chExt cx="6074842" cy="852220"/>
            </a:xfrm>
          </p:grpSpPr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D77E9370-7C84-40F8-948A-6A20977BC1E0}"/>
                  </a:ext>
                </a:extLst>
              </p:cNvPr>
              <p:cNvSpPr/>
              <p:nvPr/>
            </p:nvSpPr>
            <p:spPr>
              <a:xfrm>
                <a:off x="2599967" y="1526443"/>
                <a:ext cx="6070251" cy="523220"/>
              </a:xfrm>
              <a:prstGeom prst="rect">
                <a:avLst/>
              </a:prstGeom>
              <a:noFill/>
              <a:ln w="38100">
                <a:solidFill>
                  <a:srgbClr val="7B2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E3B118A-3934-4A25-8F30-5BC2345A2A3E}"/>
                  </a:ext>
                </a:extLst>
              </p:cNvPr>
              <p:cNvSpPr txBox="1"/>
              <p:nvPr/>
            </p:nvSpPr>
            <p:spPr>
              <a:xfrm>
                <a:off x="2853020" y="1634164"/>
                <a:ext cx="5705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7B297D"/>
                    </a:solidFill>
                    <a:latin typeface="Myriad Pro" panose="020B0503030403020204" pitchFamily="34" charset="0"/>
                  </a:rPr>
                  <a:t>Runs the script after the operating system has booted</a:t>
                </a:r>
                <a:endParaRPr lang="ru-RU" sz="1400" dirty="0">
                  <a:solidFill>
                    <a:srgbClr val="7B297D"/>
                  </a:solidFill>
                  <a:latin typeface="Myriad Pro" panose="020B0503030403020204" pitchFamily="34" charset="0"/>
                </a:endParaRPr>
              </a:p>
            </p:txBody>
          </p:sp>
          <p:sp>
            <p:nvSpPr>
              <p:cNvPr id="83" name="Прямоугольник 82">
                <a:extLst>
                  <a:ext uri="{FF2B5EF4-FFF2-40B4-BE49-F238E27FC236}">
                    <a16:creationId xmlns:a16="http://schemas.microsoft.com/office/drawing/2014/main" id="{A8CF7BA1-9EA1-4EED-B769-069CDAE0C0C9}"/>
                  </a:ext>
                </a:extLst>
              </p:cNvPr>
              <p:cNvSpPr/>
              <p:nvPr/>
            </p:nvSpPr>
            <p:spPr>
              <a:xfrm>
                <a:off x="2595376" y="1197443"/>
                <a:ext cx="3191142" cy="324992"/>
              </a:xfrm>
              <a:prstGeom prst="rect">
                <a:avLst/>
              </a:prstGeom>
              <a:solidFill>
                <a:srgbClr val="7B297D"/>
              </a:solidFill>
              <a:ln w="28575">
                <a:solidFill>
                  <a:srgbClr val="7B29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Myriad Pro" panose="020B0503030403020204" pitchFamily="34" charset="0"/>
                  </a:rPr>
                  <a:t>Autorun command line script</a:t>
                </a:r>
              </a:p>
            </p:txBody>
          </p:sp>
        </p:grpSp>
        <p:grpSp>
          <p:nvGrpSpPr>
            <p:cNvPr id="117" name="Группа 116">
              <a:extLst>
                <a:ext uri="{FF2B5EF4-FFF2-40B4-BE49-F238E27FC236}">
                  <a16:creationId xmlns:a16="http://schemas.microsoft.com/office/drawing/2014/main" id="{3889D8F0-5E38-448B-B67F-8D94CBDEB24A}"/>
                </a:ext>
              </a:extLst>
            </p:cNvPr>
            <p:cNvGrpSpPr/>
            <p:nvPr/>
          </p:nvGrpSpPr>
          <p:grpSpPr>
            <a:xfrm>
              <a:off x="4225224" y="2979138"/>
              <a:ext cx="993364" cy="327372"/>
              <a:chOff x="4239034" y="3233003"/>
              <a:chExt cx="993364" cy="327372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0B8779E6-469A-4773-9F6F-C2C1E8384854}"/>
                  </a:ext>
                </a:extLst>
              </p:cNvPr>
              <p:cNvGrpSpPr/>
              <p:nvPr/>
            </p:nvGrpSpPr>
            <p:grpSpPr>
              <a:xfrm>
                <a:off x="4239034" y="3233003"/>
                <a:ext cx="993364" cy="327372"/>
                <a:chOff x="1992812" y="3477554"/>
                <a:chExt cx="803590" cy="206962"/>
              </a:xfrm>
              <a:solidFill>
                <a:schemeClr val="bg1"/>
              </a:solidFill>
            </p:grpSpPr>
            <p:grpSp>
              <p:nvGrpSpPr>
                <p:cNvPr id="112" name="Группа 111">
                  <a:extLst>
                    <a:ext uri="{FF2B5EF4-FFF2-40B4-BE49-F238E27FC236}">
                      <a16:creationId xmlns:a16="http://schemas.microsoft.com/office/drawing/2014/main" id="{37BBBB9C-3F61-4A35-86E4-B94AD9D23CAA}"/>
                    </a:ext>
                  </a:extLst>
                </p:cNvPr>
                <p:cNvGrpSpPr/>
                <p:nvPr/>
              </p:nvGrpSpPr>
              <p:grpSpPr>
                <a:xfrm>
                  <a:off x="1992812" y="3477554"/>
                  <a:ext cx="803590" cy="206962"/>
                  <a:chOff x="2013651" y="3458680"/>
                  <a:chExt cx="803590" cy="206962"/>
                </a:xfrm>
                <a:grpFill/>
              </p:grpSpPr>
              <p:sp>
                <p:nvSpPr>
                  <p:cNvPr id="114" name="Равнобедренный треугольник 113">
                    <a:extLst>
                      <a:ext uri="{FF2B5EF4-FFF2-40B4-BE49-F238E27FC236}">
                        <a16:creationId xmlns:a16="http://schemas.microsoft.com/office/drawing/2014/main" id="{A14AA1AC-34F9-4E26-A6D3-83AB2685E8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59495" y="3507895"/>
                    <a:ext cx="206961" cy="108531"/>
                  </a:xfrm>
                  <a:prstGeom prst="triangle">
                    <a:avLst>
                      <a:gd name="adj" fmla="val 2543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  <p:sp>
                <p:nvSpPr>
                  <p:cNvPr id="115" name="Равнобедренный треугольник 114">
                    <a:extLst>
                      <a:ext uri="{FF2B5EF4-FFF2-40B4-BE49-F238E27FC236}">
                        <a16:creationId xmlns:a16="http://schemas.microsoft.com/office/drawing/2014/main" id="{E83DCA44-69D1-41C0-86FB-6113216C96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99378" y="3472954"/>
                    <a:ext cx="206961" cy="178415"/>
                  </a:xfrm>
                  <a:prstGeom prst="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 dirty="0">
                      <a:solidFill>
                        <a:srgbClr val="7B297D"/>
                      </a:solidFill>
                    </a:endParaRPr>
                  </a:p>
                </p:txBody>
              </p:sp>
            </p:grpSp>
            <p:sp>
              <p:nvSpPr>
                <p:cNvPr id="113" name="Прямоугольник 112">
                  <a:extLst>
                    <a:ext uri="{FF2B5EF4-FFF2-40B4-BE49-F238E27FC236}">
                      <a16:creationId xmlns:a16="http://schemas.microsoft.com/office/drawing/2014/main" id="{6C11627C-55A3-49AD-B9AB-8B2C99FC93D7}"/>
                    </a:ext>
                  </a:extLst>
                </p:cNvPr>
                <p:cNvSpPr/>
                <p:nvPr/>
              </p:nvSpPr>
              <p:spPr>
                <a:xfrm rot="10800000" flipV="1">
                  <a:off x="2171227" y="3477555"/>
                  <a:ext cx="516644" cy="2069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latin typeface="Myriad Pro" panose="020B0503030403020204" pitchFamily="34" charset="0"/>
                    </a:rPr>
                    <a:t>UDP</a:t>
                  </a:r>
                  <a:endParaRPr lang="ru-RU" sz="1200" b="1" dirty="0">
                    <a:latin typeface="Myriad Pro" panose="020B0503030403020204" pitchFamily="34" charset="0"/>
                  </a:endParaRPr>
                </a:p>
              </p:txBody>
            </p:sp>
          </p:grpSp>
          <p:grpSp>
            <p:nvGrpSpPr>
              <p:cNvPr id="88" name="Группа 87">
                <a:extLst>
                  <a:ext uri="{FF2B5EF4-FFF2-40B4-BE49-F238E27FC236}">
                    <a16:creationId xmlns:a16="http://schemas.microsoft.com/office/drawing/2014/main" id="{FE921D3E-6883-4F34-8CED-4FA21DB83B6D}"/>
                  </a:ext>
                </a:extLst>
              </p:cNvPr>
              <p:cNvGrpSpPr/>
              <p:nvPr/>
            </p:nvGrpSpPr>
            <p:grpSpPr>
              <a:xfrm>
                <a:off x="4359568" y="3266275"/>
                <a:ext cx="842754" cy="255516"/>
                <a:chOff x="1992812" y="3477554"/>
                <a:chExt cx="873474" cy="206962"/>
              </a:xfrm>
            </p:grpSpPr>
            <p:grpSp>
              <p:nvGrpSpPr>
                <p:cNvPr id="86" name="Группа 85">
                  <a:extLst>
                    <a:ext uri="{FF2B5EF4-FFF2-40B4-BE49-F238E27FC236}">
                      <a16:creationId xmlns:a16="http://schemas.microsoft.com/office/drawing/2014/main" id="{9A21792F-5408-4B99-B55E-1755BB720E4E}"/>
                    </a:ext>
                  </a:extLst>
                </p:cNvPr>
                <p:cNvGrpSpPr/>
                <p:nvPr/>
              </p:nvGrpSpPr>
              <p:grpSpPr>
                <a:xfrm>
                  <a:off x="1992812" y="3477554"/>
                  <a:ext cx="873474" cy="206962"/>
                  <a:chOff x="2013651" y="3458680"/>
                  <a:chExt cx="873474" cy="206962"/>
                </a:xfrm>
              </p:grpSpPr>
              <p:sp>
                <p:nvSpPr>
                  <p:cNvPr id="84" name="Равнобедренный треугольник 83">
                    <a:extLst>
                      <a:ext uri="{FF2B5EF4-FFF2-40B4-BE49-F238E27FC236}">
                        <a16:creationId xmlns:a16="http://schemas.microsoft.com/office/drawing/2014/main" id="{E21FCE80-B8AB-4F70-B434-99DBCCDC638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94437" y="3472953"/>
                    <a:ext cx="206961" cy="178415"/>
                  </a:xfrm>
                  <a:prstGeom prst="triangle">
                    <a:avLst/>
                  </a:prstGeom>
                  <a:solidFill>
                    <a:srgbClr val="7B297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  <p:sp>
                <p:nvSpPr>
                  <p:cNvPr id="85" name="Равнобедренный треугольник 84">
                    <a:extLst>
                      <a:ext uri="{FF2B5EF4-FFF2-40B4-BE49-F238E27FC236}">
                        <a16:creationId xmlns:a16="http://schemas.microsoft.com/office/drawing/2014/main" id="{8FCC1062-4BE0-4EF3-B5BD-2FF2612A65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99378" y="3472954"/>
                    <a:ext cx="206961" cy="178415"/>
                  </a:xfrm>
                  <a:prstGeom prst="triangle">
                    <a:avLst/>
                  </a:prstGeom>
                  <a:solidFill>
                    <a:srgbClr val="E878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</p:grpSp>
            <p:sp>
              <p:nvSpPr>
                <p:cNvPr id="87" name="Прямоугольник 86">
                  <a:extLst>
                    <a:ext uri="{FF2B5EF4-FFF2-40B4-BE49-F238E27FC236}">
                      <a16:creationId xmlns:a16="http://schemas.microsoft.com/office/drawing/2014/main" id="{EEB7BB56-5A15-4A28-B86E-75FAF75EE0AA}"/>
                    </a:ext>
                  </a:extLst>
                </p:cNvPr>
                <p:cNvSpPr/>
                <p:nvPr/>
              </p:nvSpPr>
              <p:spPr>
                <a:xfrm rot="10800000" flipV="1">
                  <a:off x="2171227" y="3477554"/>
                  <a:ext cx="516644" cy="20696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E87888"/>
                    </a:gs>
                    <a:gs pos="0">
                      <a:srgbClr val="7B297D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latin typeface="Myriad Pro" panose="020B0503030403020204" pitchFamily="34" charset="0"/>
                    </a:rPr>
                    <a:t>UDP</a:t>
                  </a:r>
                  <a:endParaRPr lang="ru-RU" sz="1200" b="1" dirty="0">
                    <a:latin typeface="Myriad Pro" panose="020B0503030403020204" pitchFamily="34" charset="0"/>
                  </a:endParaRPr>
                </a:p>
              </p:txBody>
            </p:sp>
          </p:grpSp>
        </p:grp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9B0D64FB-8641-447F-A336-A90989CA2CD5}"/>
                </a:ext>
              </a:extLst>
            </p:cNvPr>
            <p:cNvSpPr/>
            <p:nvPr/>
          </p:nvSpPr>
          <p:spPr>
            <a:xfrm>
              <a:off x="5283022" y="2785876"/>
              <a:ext cx="2868440" cy="716868"/>
            </a:xfrm>
            <a:prstGeom prst="rect">
              <a:avLst/>
            </a:prstGeom>
            <a:noFill/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B06C1BB-2EE2-417B-A6D7-0D6B047FD65D}"/>
                </a:ext>
              </a:extLst>
            </p:cNvPr>
            <p:cNvSpPr txBox="1"/>
            <p:nvPr/>
          </p:nvSpPr>
          <p:spPr>
            <a:xfrm>
              <a:off x="5417184" y="2878557"/>
              <a:ext cx="2581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Process </a:t>
              </a:r>
              <a:r>
                <a:rPr lang="ru-RU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1</a:t>
              </a:r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. UDP UI</a:t>
              </a:r>
            </a:p>
            <a:p>
              <a:pPr algn="ctr"/>
              <a:r>
                <a:rPr lang="en-US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Executes user commands</a:t>
              </a:r>
              <a:endParaRPr lang="ru-RU" sz="1400" dirty="0">
                <a:solidFill>
                  <a:srgbClr val="7B297D"/>
                </a:solidFill>
                <a:latin typeface="Myriad Pro" panose="020B0503030403020204" pitchFamily="34" charset="0"/>
              </a:endParaRPr>
            </a:p>
          </p:txBody>
        </p:sp>
        <p:grpSp>
          <p:nvGrpSpPr>
            <p:cNvPr id="122" name="Группа 121">
              <a:extLst>
                <a:ext uri="{FF2B5EF4-FFF2-40B4-BE49-F238E27FC236}">
                  <a16:creationId xmlns:a16="http://schemas.microsoft.com/office/drawing/2014/main" id="{9009A841-3E37-46AA-B809-DDD6776E2CA5}"/>
                </a:ext>
              </a:extLst>
            </p:cNvPr>
            <p:cNvGrpSpPr/>
            <p:nvPr/>
          </p:nvGrpSpPr>
          <p:grpSpPr>
            <a:xfrm>
              <a:off x="4225224" y="4077485"/>
              <a:ext cx="993364" cy="327372"/>
              <a:chOff x="4239034" y="3233003"/>
              <a:chExt cx="993364" cy="327372"/>
            </a:xfrm>
          </p:grpSpPr>
          <p:grpSp>
            <p:nvGrpSpPr>
              <p:cNvPr id="123" name="Группа 122">
                <a:extLst>
                  <a:ext uri="{FF2B5EF4-FFF2-40B4-BE49-F238E27FC236}">
                    <a16:creationId xmlns:a16="http://schemas.microsoft.com/office/drawing/2014/main" id="{32607309-655E-4118-9DFA-DD4C97D4314C}"/>
                  </a:ext>
                </a:extLst>
              </p:cNvPr>
              <p:cNvGrpSpPr/>
              <p:nvPr/>
            </p:nvGrpSpPr>
            <p:grpSpPr>
              <a:xfrm>
                <a:off x="4239034" y="3233003"/>
                <a:ext cx="993364" cy="327372"/>
                <a:chOff x="1992812" y="3477554"/>
                <a:chExt cx="803590" cy="206962"/>
              </a:xfrm>
              <a:solidFill>
                <a:schemeClr val="bg1"/>
              </a:solidFill>
            </p:grpSpPr>
            <p:grpSp>
              <p:nvGrpSpPr>
                <p:cNvPr id="129" name="Группа 128">
                  <a:extLst>
                    <a:ext uri="{FF2B5EF4-FFF2-40B4-BE49-F238E27FC236}">
                      <a16:creationId xmlns:a16="http://schemas.microsoft.com/office/drawing/2014/main" id="{54BB4807-9695-43D2-86CC-9DA5B1DD9A77}"/>
                    </a:ext>
                  </a:extLst>
                </p:cNvPr>
                <p:cNvGrpSpPr/>
                <p:nvPr/>
              </p:nvGrpSpPr>
              <p:grpSpPr>
                <a:xfrm>
                  <a:off x="1992812" y="3477554"/>
                  <a:ext cx="803590" cy="206962"/>
                  <a:chOff x="2013651" y="3458680"/>
                  <a:chExt cx="803590" cy="206962"/>
                </a:xfrm>
                <a:grpFill/>
              </p:grpSpPr>
              <p:sp>
                <p:nvSpPr>
                  <p:cNvPr id="131" name="Равнобедренный треугольник 130">
                    <a:extLst>
                      <a:ext uri="{FF2B5EF4-FFF2-40B4-BE49-F238E27FC236}">
                        <a16:creationId xmlns:a16="http://schemas.microsoft.com/office/drawing/2014/main" id="{45B71031-F3C4-4B71-943E-47C6BFE1F05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59495" y="3507895"/>
                    <a:ext cx="206961" cy="108531"/>
                  </a:xfrm>
                  <a:prstGeom prst="triangle">
                    <a:avLst>
                      <a:gd name="adj" fmla="val 2543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  <p:sp>
                <p:nvSpPr>
                  <p:cNvPr id="132" name="Равнобедренный треугольник 131">
                    <a:extLst>
                      <a:ext uri="{FF2B5EF4-FFF2-40B4-BE49-F238E27FC236}">
                        <a16:creationId xmlns:a16="http://schemas.microsoft.com/office/drawing/2014/main" id="{865EFAD1-69AF-4ABB-A1A4-FE16B90C2F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99378" y="3472954"/>
                    <a:ext cx="206961" cy="178415"/>
                  </a:xfrm>
                  <a:prstGeom prst="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 dirty="0">
                      <a:solidFill>
                        <a:srgbClr val="7B297D"/>
                      </a:solidFill>
                    </a:endParaRPr>
                  </a:p>
                </p:txBody>
              </p:sp>
            </p:grpSp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50A1CDF6-7AE5-49F0-8284-A38F167829AF}"/>
                    </a:ext>
                  </a:extLst>
                </p:cNvPr>
                <p:cNvSpPr/>
                <p:nvPr/>
              </p:nvSpPr>
              <p:spPr>
                <a:xfrm rot="10800000" flipV="1">
                  <a:off x="2171227" y="3477555"/>
                  <a:ext cx="516644" cy="20696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latin typeface="Myriad Pro" panose="020B0503030403020204" pitchFamily="34" charset="0"/>
                    </a:rPr>
                    <a:t>UDP</a:t>
                  </a:r>
                  <a:endParaRPr lang="ru-RU" sz="1200" b="1" dirty="0">
                    <a:latin typeface="Myriad Pro" panose="020B0503030403020204" pitchFamily="34" charset="0"/>
                  </a:endParaRPr>
                </a:p>
              </p:txBody>
            </p:sp>
          </p:grpSp>
          <p:grpSp>
            <p:nvGrpSpPr>
              <p:cNvPr id="124" name="Группа 123">
                <a:extLst>
                  <a:ext uri="{FF2B5EF4-FFF2-40B4-BE49-F238E27FC236}">
                    <a16:creationId xmlns:a16="http://schemas.microsoft.com/office/drawing/2014/main" id="{88292DBC-C7D3-41FE-B84A-D27EA0C3BC69}"/>
                  </a:ext>
                </a:extLst>
              </p:cNvPr>
              <p:cNvGrpSpPr/>
              <p:nvPr/>
            </p:nvGrpSpPr>
            <p:grpSpPr>
              <a:xfrm>
                <a:off x="4359568" y="3266275"/>
                <a:ext cx="842754" cy="255516"/>
                <a:chOff x="1992812" y="3477554"/>
                <a:chExt cx="873474" cy="206962"/>
              </a:xfrm>
            </p:grpSpPr>
            <p:grpSp>
              <p:nvGrpSpPr>
                <p:cNvPr id="125" name="Группа 124">
                  <a:extLst>
                    <a:ext uri="{FF2B5EF4-FFF2-40B4-BE49-F238E27FC236}">
                      <a16:creationId xmlns:a16="http://schemas.microsoft.com/office/drawing/2014/main" id="{FEF67DE9-4AA5-41C1-8C25-2C437CF69F87}"/>
                    </a:ext>
                  </a:extLst>
                </p:cNvPr>
                <p:cNvGrpSpPr/>
                <p:nvPr/>
              </p:nvGrpSpPr>
              <p:grpSpPr>
                <a:xfrm>
                  <a:off x="1992812" y="3477554"/>
                  <a:ext cx="873474" cy="206962"/>
                  <a:chOff x="2013651" y="3458680"/>
                  <a:chExt cx="873474" cy="206962"/>
                </a:xfrm>
              </p:grpSpPr>
              <p:sp>
                <p:nvSpPr>
                  <p:cNvPr id="127" name="Равнобедренный треугольник 126">
                    <a:extLst>
                      <a:ext uri="{FF2B5EF4-FFF2-40B4-BE49-F238E27FC236}">
                        <a16:creationId xmlns:a16="http://schemas.microsoft.com/office/drawing/2014/main" id="{8FE54706-4969-49E9-A049-3289896D10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94437" y="3472953"/>
                    <a:ext cx="206961" cy="178415"/>
                  </a:xfrm>
                  <a:prstGeom prst="triangle">
                    <a:avLst/>
                  </a:prstGeom>
                  <a:solidFill>
                    <a:srgbClr val="7B297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  <p:sp>
                <p:nvSpPr>
                  <p:cNvPr id="128" name="Равнобедренный треугольник 127">
                    <a:extLst>
                      <a:ext uri="{FF2B5EF4-FFF2-40B4-BE49-F238E27FC236}">
                        <a16:creationId xmlns:a16="http://schemas.microsoft.com/office/drawing/2014/main" id="{7E26771C-1D78-4A13-AA56-DB3544D2DCA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999378" y="3472954"/>
                    <a:ext cx="206961" cy="178415"/>
                  </a:xfrm>
                  <a:prstGeom prst="triangle">
                    <a:avLst/>
                  </a:prstGeom>
                  <a:solidFill>
                    <a:srgbClr val="E878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1400">
                      <a:solidFill>
                        <a:srgbClr val="7B297D"/>
                      </a:solidFill>
                    </a:endParaRPr>
                  </a:p>
                </p:txBody>
              </p:sp>
            </p:grpSp>
            <p:sp>
              <p:nvSpPr>
                <p:cNvPr id="126" name="Прямоугольник 125">
                  <a:extLst>
                    <a:ext uri="{FF2B5EF4-FFF2-40B4-BE49-F238E27FC236}">
                      <a16:creationId xmlns:a16="http://schemas.microsoft.com/office/drawing/2014/main" id="{09F1B847-DC41-439F-A7B8-6945A084BD25}"/>
                    </a:ext>
                  </a:extLst>
                </p:cNvPr>
                <p:cNvSpPr/>
                <p:nvPr/>
              </p:nvSpPr>
              <p:spPr>
                <a:xfrm rot="10800000" flipV="1">
                  <a:off x="2171227" y="3477554"/>
                  <a:ext cx="516644" cy="20696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rgbClr val="E87888"/>
                    </a:gs>
                    <a:gs pos="0">
                      <a:srgbClr val="7B297D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latin typeface="Myriad Pro" panose="020B0503030403020204" pitchFamily="34" charset="0"/>
                    </a:rPr>
                    <a:t>UDP</a:t>
                  </a:r>
                  <a:endParaRPr lang="ru-RU" sz="1200" b="1" dirty="0">
                    <a:latin typeface="Myriad Pro" panose="020B0503030403020204" pitchFamily="34" charset="0"/>
                  </a:endParaRPr>
                </a:p>
              </p:txBody>
            </p:sp>
          </p:grpSp>
        </p:grpSp>
        <p:sp>
          <p:nvSpPr>
            <p:cNvPr id="134" name="Прямоугольник 133">
              <a:extLst>
                <a:ext uri="{FF2B5EF4-FFF2-40B4-BE49-F238E27FC236}">
                  <a16:creationId xmlns:a16="http://schemas.microsoft.com/office/drawing/2014/main" id="{44894A16-24E9-4A5D-A27F-EE0ECF41E89D}"/>
                </a:ext>
              </a:extLst>
            </p:cNvPr>
            <p:cNvSpPr/>
            <p:nvPr/>
          </p:nvSpPr>
          <p:spPr>
            <a:xfrm>
              <a:off x="8555558" y="2785876"/>
              <a:ext cx="2125932" cy="1274759"/>
            </a:xfrm>
            <a:prstGeom prst="rect">
              <a:avLst/>
            </a:prstGeom>
            <a:noFill/>
            <a:ln w="38100">
              <a:solidFill>
                <a:srgbClr val="7B29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D0C0ED-0F6D-4B7D-A799-4B695DA6B352}"/>
                </a:ext>
              </a:extLst>
            </p:cNvPr>
            <p:cNvSpPr txBox="1"/>
            <p:nvPr/>
          </p:nvSpPr>
          <p:spPr>
            <a:xfrm>
              <a:off x="8636781" y="3058954"/>
              <a:ext cx="19634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Parameters</a:t>
              </a:r>
            </a:p>
            <a:p>
              <a:pPr algn="ctr"/>
              <a:r>
                <a:rPr lang="en-US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The storage of annotation file options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0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17E9A0F-4C80-43B3-AD23-807F67CC2B24}"/>
              </a:ext>
            </a:extLst>
          </p:cNvPr>
          <p:cNvGrpSpPr/>
          <p:nvPr/>
        </p:nvGrpSpPr>
        <p:grpSpPr>
          <a:xfrm>
            <a:off x="0" y="0"/>
            <a:ext cx="666750" cy="6858000"/>
            <a:chOff x="2266950" y="695325"/>
            <a:chExt cx="561975" cy="168592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39B9D27-624A-4949-BE1A-A907F8708B71}"/>
                </a:ext>
              </a:extLst>
            </p:cNvPr>
            <p:cNvSpPr/>
            <p:nvPr/>
          </p:nvSpPr>
          <p:spPr>
            <a:xfrm>
              <a:off x="2266950" y="695325"/>
              <a:ext cx="561975" cy="561975"/>
            </a:xfrm>
            <a:prstGeom prst="rect">
              <a:avLst/>
            </a:prstGeom>
            <a:solidFill>
              <a:srgbClr val="E8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FFBBEB1-7683-482C-8E63-46A4B99E728C}"/>
                </a:ext>
              </a:extLst>
            </p:cNvPr>
            <p:cNvSpPr/>
            <p:nvPr/>
          </p:nvSpPr>
          <p:spPr>
            <a:xfrm>
              <a:off x="2266950" y="1257300"/>
              <a:ext cx="561975" cy="561975"/>
            </a:xfrm>
            <a:prstGeom prst="rect">
              <a:avLst/>
            </a:prstGeom>
            <a:solidFill>
              <a:srgbClr val="7B2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74F226E-45D1-4B56-92DF-C57759FE8B73}"/>
                </a:ext>
              </a:extLst>
            </p:cNvPr>
            <p:cNvSpPr/>
            <p:nvPr/>
          </p:nvSpPr>
          <p:spPr>
            <a:xfrm>
              <a:off x="2266950" y="1819275"/>
              <a:ext cx="561975" cy="561975"/>
            </a:xfrm>
            <a:prstGeom prst="rect">
              <a:avLst/>
            </a:prstGeom>
            <a:solidFill>
              <a:srgbClr val="2B0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CDD5550-C9AA-4A4A-B33F-C13FC47031F3}"/>
              </a:ext>
            </a:extLst>
          </p:cNvPr>
          <p:cNvGrpSpPr/>
          <p:nvPr/>
        </p:nvGrpSpPr>
        <p:grpSpPr>
          <a:xfrm>
            <a:off x="1647824" y="1830897"/>
            <a:ext cx="9867487" cy="841674"/>
            <a:chOff x="1951624" y="488976"/>
            <a:chExt cx="5774152" cy="98500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38CC503-285B-4E7D-9BC9-4E5574BFF737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0DE24-59BD-4949-84D4-0D4648DE48F8}"/>
                </a:ext>
              </a:extLst>
            </p:cNvPr>
            <p:cNvSpPr txBox="1"/>
            <p:nvPr/>
          </p:nvSpPr>
          <p:spPr>
            <a:xfrm>
              <a:off x="2119312" y="658311"/>
              <a:ext cx="5438775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“next”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запрос на отправку картинки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EB6F868-B84A-44EB-AF3D-A4B48D8F4928}"/>
              </a:ext>
            </a:extLst>
          </p:cNvPr>
          <p:cNvGrpSpPr/>
          <p:nvPr/>
        </p:nvGrpSpPr>
        <p:grpSpPr>
          <a:xfrm>
            <a:off x="1647825" y="2991030"/>
            <a:ext cx="4790662" cy="841674"/>
            <a:chOff x="1951624" y="488976"/>
            <a:chExt cx="5774152" cy="98500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9292427-9851-45D0-85FB-FD4B82109A8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107A1-85C9-4E92-A3A3-E494FA633910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“yes”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A85C0B-2588-4A96-842B-D80E79BEBF2B}"/>
              </a:ext>
            </a:extLst>
          </p:cNvPr>
          <p:cNvGrpSpPr/>
          <p:nvPr/>
        </p:nvGrpSpPr>
        <p:grpSpPr>
          <a:xfrm>
            <a:off x="6724650" y="2991030"/>
            <a:ext cx="4790662" cy="841674"/>
            <a:chOff x="1951624" y="488976"/>
            <a:chExt cx="5774152" cy="985002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341721C8-6630-411B-9988-3D96BF98E650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21A44D-ADCD-49FD-8E99-20E30EE7B58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“no”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занят</a:t>
              </a:r>
            </a:p>
          </p:txBody>
        </p:sp>
      </p:grp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2C0F847C-C2C4-403F-B407-E0D34AE352A6}"/>
              </a:ext>
            </a:extLst>
          </p:cNvPr>
          <p:cNvSpPr/>
          <p:nvPr/>
        </p:nvSpPr>
        <p:spPr>
          <a:xfrm rot="10800000">
            <a:off x="3895841" y="2702414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5F4D27E-C789-42F0-9580-BE88C34CA442}"/>
              </a:ext>
            </a:extLst>
          </p:cNvPr>
          <p:cNvSpPr/>
          <p:nvPr/>
        </p:nvSpPr>
        <p:spPr>
          <a:xfrm rot="10800000">
            <a:off x="8972666" y="2702414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DF4CD6C-3A75-4A31-AE1C-AB25B55AAB14}"/>
              </a:ext>
            </a:extLst>
          </p:cNvPr>
          <p:cNvGrpSpPr/>
          <p:nvPr/>
        </p:nvGrpSpPr>
        <p:grpSpPr>
          <a:xfrm>
            <a:off x="1647825" y="4151163"/>
            <a:ext cx="4790662" cy="841674"/>
            <a:chOff x="1951624" y="488976"/>
            <a:chExt cx="5774152" cy="985002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ADB4538-194F-494E-A69D-F297BFDA23FB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726C3D-2EF3-47CC-8E5F-AE5A05127864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 image.bmp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отправляет изображение</a:t>
              </a:r>
            </a:p>
          </p:txBody>
        </p:sp>
      </p:grp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7595F8C-970A-4FDD-9A34-813A0CED78D3}"/>
              </a:ext>
            </a:extLst>
          </p:cNvPr>
          <p:cNvSpPr/>
          <p:nvPr/>
        </p:nvSpPr>
        <p:spPr>
          <a:xfrm rot="10800000">
            <a:off x="3895841" y="3865195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10C93B9A-463B-4DD3-AA30-2AAD17DE9ED8}"/>
              </a:ext>
            </a:extLst>
          </p:cNvPr>
          <p:cNvSpPr/>
          <p:nvPr/>
        </p:nvSpPr>
        <p:spPr>
          <a:xfrm rot="10800000">
            <a:off x="8972666" y="3865195"/>
            <a:ext cx="294630" cy="253991"/>
          </a:xfrm>
          <a:prstGeom prst="triangle">
            <a:avLst/>
          </a:prstGeom>
          <a:solidFill>
            <a:srgbClr val="2B0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C90FE5E-C518-48FF-A01F-AD3686E45242}"/>
              </a:ext>
            </a:extLst>
          </p:cNvPr>
          <p:cNvGrpSpPr/>
          <p:nvPr/>
        </p:nvGrpSpPr>
        <p:grpSpPr>
          <a:xfrm>
            <a:off x="6724649" y="4151163"/>
            <a:ext cx="4790662" cy="841674"/>
            <a:chOff x="1951624" y="488976"/>
            <a:chExt cx="5774152" cy="98500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15E0AFF-AB7D-4FFA-A8EF-0C8F0C5179D6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E878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B3608D-BAFE-45BF-82DD-FC5BB39B1A45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White box:</a:t>
              </a:r>
              <a:endParaRPr lang="ru-RU" b="1" dirty="0">
                <a:solidFill>
                  <a:srgbClr val="E87888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E87888"/>
                  </a:solidFill>
                  <a:latin typeface="Myriad Pro" panose="020B0503030403020204" pitchFamily="34" charset="0"/>
                </a:rPr>
                <a:t>Белый ящик пропускает кадр полученный с камеры</a:t>
              </a:r>
            </a:p>
          </p:txBody>
        </p:sp>
      </p:grpSp>
      <p:sp>
        <p:nvSpPr>
          <p:cNvPr id="35" name="Равнобедренный треугольник 34">
            <a:extLst>
              <a:ext uri="{FF2B5EF4-FFF2-40B4-BE49-F238E27FC236}">
                <a16:creationId xmlns:a16="http://schemas.microsoft.com/office/drawing/2014/main" id="{47D35034-D5CB-4C65-B5FB-AA11512EF8C3}"/>
              </a:ext>
            </a:extLst>
          </p:cNvPr>
          <p:cNvSpPr/>
          <p:nvPr/>
        </p:nvSpPr>
        <p:spPr>
          <a:xfrm rot="10800000">
            <a:off x="3895841" y="5024813"/>
            <a:ext cx="294630" cy="253991"/>
          </a:xfrm>
          <a:prstGeom prst="triangle">
            <a:avLst/>
          </a:prstGeom>
          <a:solidFill>
            <a:srgbClr val="E8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D7EDFAE-D087-4FC4-8CBB-4227D040F489}"/>
              </a:ext>
            </a:extLst>
          </p:cNvPr>
          <p:cNvGrpSpPr/>
          <p:nvPr/>
        </p:nvGrpSpPr>
        <p:grpSpPr>
          <a:xfrm>
            <a:off x="1647825" y="5303245"/>
            <a:ext cx="4790662" cy="841674"/>
            <a:chOff x="1951624" y="488976"/>
            <a:chExt cx="5774152" cy="985002"/>
          </a:xfrm>
        </p:grpSpPr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C95DC319-143B-4C9B-84EC-8C48DA431DC2}"/>
                </a:ext>
              </a:extLst>
            </p:cNvPr>
            <p:cNvSpPr/>
            <p:nvPr/>
          </p:nvSpPr>
          <p:spPr>
            <a:xfrm>
              <a:off x="1951624" y="488976"/>
              <a:ext cx="5774152" cy="985002"/>
            </a:xfrm>
            <a:prstGeom prst="rect">
              <a:avLst/>
            </a:prstGeom>
            <a:noFill/>
            <a:ln w="57150">
              <a:solidFill>
                <a:srgbClr val="2B0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21E2A2-042F-44A1-B35B-966F153F775F}"/>
                </a:ext>
              </a:extLst>
            </p:cNvPr>
            <p:cNvSpPr txBox="1"/>
            <p:nvPr/>
          </p:nvSpPr>
          <p:spPr>
            <a:xfrm>
              <a:off x="2119313" y="658311"/>
              <a:ext cx="5438776" cy="684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B0549"/>
                  </a:solidFill>
                  <a:latin typeface="Myriad Pro" panose="020B0503030403020204" pitchFamily="34" charset="0"/>
                </a:rPr>
                <a:t>Black box: annotation.json</a:t>
              </a:r>
              <a:endParaRPr lang="ru-RU" b="1" dirty="0">
                <a:solidFill>
                  <a:srgbClr val="2B0549"/>
                </a:solidFill>
                <a:latin typeface="Myriad Pro" panose="020B0503030403020204" pitchFamily="34" charset="0"/>
              </a:endParaRPr>
            </a:p>
            <a:p>
              <a:r>
                <a:rPr lang="ru-RU" sz="1400" dirty="0">
                  <a:solidFill>
                    <a:srgbClr val="7B297D"/>
                  </a:solidFill>
                  <a:latin typeface="Myriad Pro" panose="020B0503030403020204" pitchFamily="34" charset="0"/>
                </a:rPr>
                <a:t>Чёрный ящик отвечает, что готов её принять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D208FB9-A0AB-4808-BE17-76D54EA23B39}"/>
              </a:ext>
            </a:extLst>
          </p:cNvPr>
          <p:cNvSpPr txBox="1"/>
          <p:nvPr/>
        </p:nvSpPr>
        <p:spPr>
          <a:xfrm>
            <a:off x="1647824" y="435393"/>
            <a:ext cx="986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White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–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процесс, расположенный на стороннем компьютере, который получает изображение с камеры, отправляет его на распознавание в нейронную сеть внутри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en-US" dirty="0">
                <a:solidFill>
                  <a:srgbClr val="E87888"/>
                </a:solidFill>
                <a:latin typeface="Myriad Pro" panose="020B0503030403020204" pitchFamily="34" charset="0"/>
              </a:rPr>
              <a:t> 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и получает от </a:t>
            </a:r>
            <a:r>
              <a:rPr lang="en-US" b="1" dirty="0">
                <a:solidFill>
                  <a:srgbClr val="E87888"/>
                </a:solidFill>
                <a:latin typeface="Myriad Pro" panose="020B0503030403020204" pitchFamily="34" charset="0"/>
              </a:rPr>
              <a:t>Black box</a:t>
            </a:r>
            <a:r>
              <a:rPr lang="ru-RU" dirty="0">
                <a:solidFill>
                  <a:srgbClr val="E87888"/>
                </a:solidFill>
                <a:latin typeface="Myriad Pro" panose="020B0503030403020204" pitchFamily="34" charset="0"/>
              </a:rPr>
              <a:t> файл с разметкой знаков.</a:t>
            </a:r>
            <a:endParaRPr lang="en-US" dirty="0">
              <a:solidFill>
                <a:srgbClr val="E8788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964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166</Words>
  <Application>Microsoft Office PowerPoint</Application>
  <PresentationFormat>Широкоэкранный</PresentationFormat>
  <Paragraphs>32</Paragraphs>
  <Slides>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17</cp:revision>
  <dcterms:created xsi:type="dcterms:W3CDTF">2020-05-19T15:26:55Z</dcterms:created>
  <dcterms:modified xsi:type="dcterms:W3CDTF">2020-05-19T20:38:07Z</dcterms:modified>
</cp:coreProperties>
</file>