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07" r:id="rId10"/>
    <p:sldId id="264" r:id="rId11"/>
    <p:sldId id="260" r:id="rId12"/>
    <p:sldId id="262" r:id="rId13"/>
    <p:sldId id="292" r:id="rId14"/>
    <p:sldId id="293" r:id="rId15"/>
    <p:sldId id="294" r:id="rId16"/>
    <p:sldId id="295" r:id="rId17"/>
    <p:sldId id="296" r:id="rId18"/>
    <p:sldId id="261" r:id="rId19"/>
    <p:sldId id="265" r:id="rId20"/>
    <p:sldId id="285" r:id="rId21"/>
    <p:sldId id="286" r:id="rId22"/>
    <p:sldId id="266" r:id="rId23"/>
    <p:sldId id="288" r:id="rId24"/>
    <p:sldId id="289" r:id="rId25"/>
    <p:sldId id="290" r:id="rId26"/>
    <p:sldId id="291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263" r:id="rId38"/>
    <p:sldId id="271" r:id="rId39"/>
    <p:sldId id="317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C93E4BDB-6EEA-41D6-9B87-4EF891B970D7}">
          <p14:sldIdLst>
            <p14:sldId id="309"/>
          </p14:sldIdLst>
        </p14:section>
        <p14:section name="As-Is" id="{C19C4606-C5C5-4A47-A17C-12EB8D3FC670}">
          <p14:sldIdLst>
            <p14:sldId id="310"/>
          </p14:sldIdLst>
        </p14:section>
        <p14:section name="To-Be" id="{42E695CC-7DD2-4B72-8BC9-95DE7E98908C}">
          <p14:sldIdLst>
            <p14:sldId id="311"/>
            <p14:sldId id="312"/>
            <p14:sldId id="313"/>
            <p14:sldId id="314"/>
            <p14:sldId id="315"/>
          </p14:sldIdLst>
        </p14:section>
        <p14:section name="Use-Case" id="{911F250F-6301-4213-89C9-0DABF2186479}">
          <p14:sldIdLst>
            <p14:sldId id="316"/>
          </p14:sldIdLst>
        </p14:section>
        <p14:section name="Сущности" id="{56603675-9CF1-4811-BBBC-0C4362523106}">
          <p14:sldIdLst>
            <p14:sldId id="307"/>
          </p14:sldIdLst>
        </p14:section>
        <p14:section name="Стандарты" id="{51E0B72D-5C0B-4E89-99F4-DF140914566C}">
          <p14:sldIdLst>
            <p14:sldId id="264"/>
            <p14:sldId id="260"/>
          </p14:sldIdLst>
        </p14:section>
        <p14:section name="Принцип разработки" id="{EA4E52F1-7CD0-4618-94D5-51458F59C749}">
          <p14:sldIdLst>
            <p14:sldId id="262"/>
            <p14:sldId id="292"/>
            <p14:sldId id="293"/>
            <p14:sldId id="294"/>
            <p14:sldId id="295"/>
            <p14:sldId id="296"/>
          </p14:sldIdLst>
        </p14:section>
        <p14:section name="Архитектура" id="{A1980087-3609-4772-A8C9-3013CCBE214E}">
          <p14:sldIdLst>
            <p14:sldId id="261"/>
            <p14:sldId id="265"/>
            <p14:sldId id="285"/>
            <p14:sldId id="286"/>
            <p14:sldId id="266"/>
            <p14:sldId id="288"/>
            <p14:sldId id="289"/>
            <p14:sldId id="290"/>
            <p14:sldId id="291"/>
          </p14:sldIdLst>
        </p14:section>
        <p14:section name="Прототипирование" id="{E0DB9A59-2EE8-4141-B87D-CB95A8FE9EFE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Реализация" id="{8E042968-4A1C-4DBB-B2D0-A7C988269CFB}">
          <p14:sldIdLst>
            <p14:sldId id="305"/>
            <p14:sldId id="306"/>
            <p14:sldId id="263"/>
            <p14:sldId id="271"/>
            <p14:sldId id="317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Заключение" id="{297C20C5-392F-42EE-A926-DD41DA78BBC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29" autoAdjust="0"/>
    <p:restoredTop sz="65763" autoAdjust="0"/>
  </p:normalViewPr>
  <p:slideViewPr>
    <p:cSldViewPr snapToObjects="1">
      <p:cViewPr varScale="1">
        <p:scale>
          <a:sx n="76" d="100"/>
          <a:sy n="76" d="100"/>
        </p:scale>
        <p:origin x="-26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CA9C2-E8F5-4BEF-9B9B-527CA143BDA9}" type="datetimeFigureOut">
              <a:rPr lang="ru-RU" smtClean="0"/>
              <a:t>18.04.2012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A641-8862-4DDE-9E06-F84D330A3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/index.php?title=GitHub,_Inc&amp;action=edit&amp;redlink=1" TargetMode="External"/><Relationship Id="rId13" Type="http://schemas.openxmlformats.org/officeDocument/2006/relationships/hyperlink" Target="http://ru.wikipedia.org/wiki/%D0%A1%D0%BE%D1%86%D0%B8%D0%B0%D0%BB%D1%8C%D0%BD%D0%B0%D1%8F_%D1%81%D0%B5%D1%82%D1%8C" TargetMode="External"/><Relationship Id="rId18" Type="http://schemas.openxmlformats.org/officeDocument/2006/relationships/hyperlink" Target="http://ru.wikipedia.org/wiki/%D0%9F%D0%BE%D0%B4%D1%81%D0%B2%D0%B5%D1%82%D0%BA%D0%B0_%D1%81%D0%B8%D0%BD%D1%82%D0%B0%D0%BA%D1%81%D0%B8%D1%81%D0%B0" TargetMode="External"/><Relationship Id="rId26" Type="http://schemas.openxmlformats.org/officeDocument/2006/relationships/hyperlink" Target="http://ru.wikipedia.org/wiki/2008" TargetMode="External"/><Relationship Id="rId39" Type="http://schemas.openxmlformats.org/officeDocument/2006/relationships/hyperlink" Target="http://ru.wikipedia.org/wiki/Prototype_(%D1%84%D1%80%D0%B5%D0%B9%D0%BC%D0%B2%D0%BE%D1%80%D0%BA)" TargetMode="External"/><Relationship Id="rId3" Type="http://schemas.openxmlformats.org/officeDocument/2006/relationships/hyperlink" Target="http://ru.wikipedia.org/wiki/GitHub" TargetMode="External"/><Relationship Id="rId21" Type="http://schemas.openxmlformats.org/officeDocument/2006/relationships/hyperlink" Target="http://ru.wikipedia.org/wiki/Ruby" TargetMode="External"/><Relationship Id="rId34" Type="http://schemas.openxmlformats.org/officeDocument/2006/relationships/hyperlink" Target="http://ru.wikipedia.org/wiki/Perl" TargetMode="External"/><Relationship Id="rId7" Type="http://schemas.openxmlformats.org/officeDocument/2006/relationships/hyperlink" Target="http://ru.wikipedia.org/wiki/Erlang" TargetMode="External"/><Relationship Id="rId12" Type="http://schemas.openxmlformats.org/officeDocument/2006/relationships/hyperlink" Target="http://ru.wikipedia.org/wiki/YouTube" TargetMode="External"/><Relationship Id="rId17" Type="http://schemas.openxmlformats.org/officeDocument/2006/relationships/hyperlink" Target="http://ru.wikipedia.org/wiki/%D0%A1%D0%B8%D1%81%D1%82%D0%B5%D0%BC%D0%B0_%D0%BE%D1%82%D1%81%D0%BB%D0%B5%D0%B6%D0%B8%D0%B2%D0%B0%D0%BD%D0%B8%D1%8F_%D0%BE%D1%88%D0%B8%D0%B1%D0%BE%D0%BA" TargetMode="External"/><Relationship Id="rId25" Type="http://schemas.openxmlformats.org/officeDocument/2006/relationships/hyperlink" Target="http://ru.wikipedia.org/wiki/12_%D1%8F%D0%BD%D0%B2%D0%B0%D1%80%D1%8F" TargetMode="External"/><Relationship Id="rId33" Type="http://schemas.openxmlformats.org/officeDocument/2006/relationships/hyperlink" Target="http://ru.wikipedia.org/wiki/Yahoo" TargetMode="External"/><Relationship Id="rId38" Type="http://schemas.openxmlformats.org/officeDocument/2006/relationships/hyperlink" Target="http://ru.wikipedia.org/wiki/JQuery" TargetMode="External"/><Relationship Id="rId2" Type="http://schemas.openxmlformats.org/officeDocument/2006/relationships/slide" Target="../slides/slide15.xml"/><Relationship Id="rId16" Type="http://schemas.openxmlformats.org/officeDocument/2006/relationships/hyperlink" Target="http://ru.wikipedia.org/wiki/%D0%92%D0%B8%D0%BA%D0%B8" TargetMode="External"/><Relationship Id="rId20" Type="http://schemas.openxmlformats.org/officeDocument/2006/relationships/hyperlink" Target="http://ru.wikipedia.org/wiki/Mercurial" TargetMode="External"/><Relationship Id="rId29" Type="http://schemas.openxmlformats.org/officeDocument/2006/relationships/hyperlink" Target="http://ru.wikipedia.org/wiki/%D0%A1%D1%82%D0%B0%D1%80%D1%82%D0%B0%D0%BF" TargetMode="External"/><Relationship Id="rId41" Type="http://schemas.openxmlformats.org/officeDocument/2006/relationships/hyperlink" Target="http://ru.wikipedia.org/wiki/IronRub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Ruby_on_Rails" TargetMode="External"/><Relationship Id="rId11" Type="http://schemas.openxmlformats.org/officeDocument/2006/relationships/hyperlink" Target="http://ru.wikipedia.org/wiki/%D0%90%D0%BD%D0%B3%D0%BB%D0%B8%D0%B9%D1%81%D0%BA%D0%B8%D0%B9_%D1%8F%D0%B7%D1%8B%D0%BA" TargetMode="External"/><Relationship Id="rId24" Type="http://schemas.openxmlformats.org/officeDocument/2006/relationships/hyperlink" Target="http://gist.github.com/" TargetMode="External"/><Relationship Id="rId32" Type="http://schemas.openxmlformats.org/officeDocument/2006/relationships/hyperlink" Target="http://ru.wikipedia.org/wiki/HP_webOS" TargetMode="External"/><Relationship Id="rId37" Type="http://schemas.openxmlformats.org/officeDocument/2006/relationships/hyperlink" Target="http://ru.wikipedia.org/wiki/JUnit" TargetMode="External"/><Relationship Id="rId40" Type="http://schemas.openxmlformats.org/officeDocument/2006/relationships/hyperlink" Target="http://ru.wikipedia.org/wiki/MooTools" TargetMode="External"/><Relationship Id="rId5" Type="http://schemas.openxmlformats.org/officeDocument/2006/relationships/hyperlink" Target="http://ru.wikipedia.org/wiki/Git" TargetMode="External"/><Relationship Id="rId15" Type="http://schemas.openxmlformats.org/officeDocument/2006/relationships/hyperlink" Target="http://ru.wikipedia.org/wiki/%D0%94%D0%B5%D1%80%D0%B5%D0%B2%D0%BE_(%D1%82%D0%B5%D0%BE%D1%80%D0%B8%D1%8F_%D0%B3%D1%80%D0%B0%D1%84%D0%BE%D0%B2)" TargetMode="External"/><Relationship Id="rId23" Type="http://schemas.openxmlformats.org/officeDocument/2006/relationships/hyperlink" Target="http://ru.wikipedia.org/wiki/Pastebin" TargetMode="External"/><Relationship Id="rId28" Type="http://schemas.openxmlformats.org/officeDocument/2006/relationships/hyperlink" Target="http://ru.wikipedia.org/wiki/2008_%D0%B3%D0%BE%D0%B4" TargetMode="External"/><Relationship Id="rId36" Type="http://schemas.openxmlformats.org/officeDocument/2006/relationships/hyperlink" Target="http://ru.wikipedia.org/wiki/PHP" TargetMode="External"/><Relationship Id="rId10" Type="http://schemas.openxmlformats.org/officeDocument/2006/relationships/hyperlink" Target="http://ru.wikipedia.org/wiki/%D0%A4%D0%BE%D1%80%D0%BA" TargetMode="External"/><Relationship Id="rId19" Type="http://schemas.openxmlformats.org/officeDocument/2006/relationships/hyperlink" Target="http://ru.wikipedia.org/wiki/SVN" TargetMode="External"/><Relationship Id="rId31" Type="http://schemas.openxmlformats.org/officeDocument/2006/relationships/hyperlink" Target="http://ru.wikipedia.org/wiki/Twitter" TargetMode="External"/><Relationship Id="rId4" Type="http://schemas.openxmlformats.org/officeDocument/2006/relationships/hyperlink" Target="http://ru.wikipedia.org/wiki/%D0%92%D0%B5%D0%B1-%D1%81%D0%B5%D1%80%D0%B2%D0%B8%D1%81" TargetMode="External"/><Relationship Id="rId9" Type="http://schemas.openxmlformats.org/officeDocument/2006/relationships/hyperlink" Target="http://ru.wikipedia.org/wiki/%D0%9E%D1%82%D0%BA%D1%80%D1%8B%D1%82%D0%BE%D0%B5_%D0%BF%D1%80%D0%BE%D0%B3%D1%80%D0%B0%D0%BC%D0%BC%D0%BD%D0%BE%D0%B5_%D0%BE%D0%B1%D0%B5%D1%81%D0%BF%D0%B5%D1%87%D0%B5%D0%BD%D0%B8%D0%B5" TargetMode="External"/><Relationship Id="rId14" Type="http://schemas.openxmlformats.org/officeDocument/2006/relationships/hyperlink" Target="http://ru.wikipedia.org/wiki/%D0%A0%D0%B5%D0%BF%D0%BE%D0%B7%D0%B8%D1%82%D0%BE%D1%80%D0%B8%D0%B9" TargetMode="External"/><Relationship Id="rId22" Type="http://schemas.openxmlformats.org/officeDocument/2006/relationships/hyperlink" Target="http://ru.wikipedia.org/wiki/RubyGems" TargetMode="External"/><Relationship Id="rId27" Type="http://schemas.openxmlformats.org/officeDocument/2006/relationships/hyperlink" Target="http://ru.wikipedia.org/wiki/2011_%D0%B3%D0%BE%D0%B4" TargetMode="External"/><Relationship Id="rId30" Type="http://schemas.openxmlformats.org/officeDocument/2006/relationships/hyperlink" Target="http://ru.wikipedia.org/wiki/Facebook" TargetMode="External"/><Relationship Id="rId35" Type="http://schemas.openxmlformats.org/officeDocument/2006/relationships/hyperlink" Target="http://ru.wikipedia.org/wiki/Scala_(%D1%8F%D0%B7%D1%8B%D0%BA_%D0%BF%D1%80%D0%BE%D0%B3%D1%80%D0%B0%D0%BC%D0%BC%D0%B8%D1%80%D0%BE%D0%B2%D0%B0%D0%BD%D0%B8%D1%8F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HTML" TargetMode="External"/><Relationship Id="rId3" Type="http://schemas.openxmlformats.org/officeDocument/2006/relationships/hyperlink" Target="http://ru.wikipedia.org/wiki/%D0%9F%D1%80%D0%BE%D0%B3%D1%80%D0%B0%D0%BC%D0%BC%D0%BD%D0%BE%D0%B5_%D0%BE%D0%B1%D0%B5%D1%81%D0%BF%D0%B5%D1%87%D0%B5%D0%BD%D0%B8%D0%B5" TargetMode="External"/><Relationship Id="rId7" Type="http://schemas.openxmlformats.org/officeDocument/2006/relationships/hyperlink" Target="http://ru.wikipedia.org/wiki/%D0%93%D1%80%D0%B0%D1%84%D0%B8%D1%87%D0%B5%D1%81%D0%BA%D0%B8%D0%B9_%D0%B8%D0%BD%D1%82%D0%B5%D1%80%D1%84%D0%B5%D0%B9%D1%81_%D0%BF%D0%BE%D0%BB%D1%8C%D0%B7%D0%BE%D0%B2%D0%B0%D1%82%D0%B5%D0%BB%D1%8F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%D0%90%D0%BD%D0%B3%D0%BB%D0%B8%D0%B9%D1%81%D0%BA%D0%B8%D0%B9_%D1%8F%D0%B7%D1%8B%D0%BA" TargetMode="External"/><Relationship Id="rId5" Type="http://schemas.openxmlformats.org/officeDocument/2006/relationships/hyperlink" Target="http://ru.wikipedia.org/wiki/%D0%91%D1%8B%D1%81%D1%82%D1%80%D0%BE%D0%B5_%D0%BF%D1%80%D0%BE%D1%82%D0%BE%D1%82%D0%B8%D0%BF%D0%B8%D1%80%D0%BE%D0%B2%D0%B0%D0%BD%D0%B8%D0%B5" TargetMode="External"/><Relationship Id="rId10" Type="http://schemas.openxmlformats.org/officeDocument/2006/relationships/hyperlink" Target="http://ru.wikipedia.org/wiki/Microsoft_Expression_Blend" TargetMode="External"/><Relationship Id="rId4" Type="http://schemas.openxmlformats.org/officeDocument/2006/relationships/hyperlink" Target="http://ru.wikipedia.org/wiki/%D0%9F%D0%BE%D0%BB%D1%8C%D0%B7%D0%BE%D0%B2%D0%B0%D1%82%D0%B5%D0%BB%D1%8C%D1%81%D0%BA%D0%B8%D0%B9_%D0%B8%D0%BD%D1%82%D0%B5%D1%80%D1%84%D0%B5%D0%B9%D1%81" TargetMode="External"/><Relationship Id="rId9" Type="http://schemas.openxmlformats.org/officeDocument/2006/relationships/hyperlink" Target="http://ru.wikipedia.org/wiki/Axure_RP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D%D0%BE%D1%80%D0%BC%D0%B0%D1%82%D0%B8%D0%B2%D0%BD%D1%8B%D0%B9_%D0%B4%D0%BE%D0%BA%D1%83%D0%BC%D0%B5%D0%BD%D1%82" TargetMode="External"/><Relationship Id="rId3" Type="http://schemas.openxmlformats.org/officeDocument/2006/relationships/hyperlink" Target="http://dic.academic.ru/dic.nsf/enc_medicine/20694/%D0%9E%D0%B1%D1%81%D0%BB%D0%B5%D0%B4%D0%BE%D0%B2%D0%B0%D0%BD%D0%B8%D0%B5" TargetMode="External"/><Relationship Id="rId7" Type="http://schemas.openxmlformats.org/officeDocument/2006/relationships/hyperlink" Target="http://ru.wikipedia.org/wiki/%D0%92%D1%81%D0%B5%D0%BC%D0%B8%D1%80%D0%BD%D0%B0%D1%8F_%D0%BE%D1%80%D0%B3%D0%B0%D0%BD%D0%B8%D0%B7%D0%B0%D1%86%D0%B8%D1%8F_%D0%B7%D0%B4%D1%80%D0%B0%D0%B2%D0%BE%D0%BE%D1%85%D1%80%D0%B0%D0%BD%D0%B5%D0%BD%D0%B8%D1%8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%D0%97%D0%B4%D1%80%D0%B0%D0%B2%D0%BE%D0%BE%D1%85%D1%80%D0%B0%D0%BD%D0%B5%D0%BD%D0%B8%D0%B5" TargetMode="External"/><Relationship Id="rId5" Type="http://schemas.openxmlformats.org/officeDocument/2006/relationships/hyperlink" Target="http://ru.wikipedia.org/wiki/%D0%9A%D0%BB%D0%B0%D1%81%D1%81%D0%B8%D1%84%D0%B8%D0%BA%D0%B0%D1%86%D0%B8%D1%8F" TargetMode="External"/><Relationship Id="rId4" Type="http://schemas.openxmlformats.org/officeDocument/2006/relationships/hyperlink" Target="http://ru.wikipedia.org/wiki/%D0%A1%D1%82%D0%B0%D1%82%D0%B8%D1%81%D1%82%D0%B8%D0%BA%D0%B0" TargetMode="External"/><Relationship Id="rId9" Type="http://schemas.openxmlformats.org/officeDocument/2006/relationships/hyperlink" Target="http://ru.wikipedia.org/wiki/%D0%92%D0%B5%D1%80%D0%B8%D1%84%D0%B8%D0%BA%D0%B0%D1%86%D0%B8%D1%8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Д.:</a:t>
            </a:r>
            <a:r>
              <a:rPr lang="ru-RU" baseline="0" dirty="0" smtClean="0"/>
              <a:t> </a:t>
            </a:r>
            <a:r>
              <a:rPr lang="ru-RU" dirty="0" smtClean="0"/>
              <a:t>Здравствуйте уважаемые участники</a:t>
            </a:r>
            <a:r>
              <a:rPr lang="ru-RU" baseline="0" dirty="0" smtClean="0"/>
              <a:t> и зрители нашей конференции</a:t>
            </a:r>
          </a:p>
          <a:p>
            <a:r>
              <a:rPr lang="ru-RU" baseline="0" dirty="0" smtClean="0"/>
              <a:t>Н.: Здравствуйте.</a:t>
            </a:r>
          </a:p>
          <a:p>
            <a:endParaRPr lang="ru-RU" baseline="0" dirty="0" smtClean="0"/>
          </a:p>
          <a:p>
            <a:r>
              <a:rPr lang="en-US" baseline="0" dirty="0" smtClean="0"/>
              <a:t>&lt;…&gt;</a:t>
            </a:r>
          </a:p>
          <a:p>
            <a:endParaRPr lang="en-US" baseline="0" dirty="0" smtClean="0"/>
          </a:p>
          <a:p>
            <a:r>
              <a:rPr lang="ru-RU" baseline="0" dirty="0" smtClean="0"/>
              <a:t>Рассказать о причинах начала работы с проектом (дополнительное изучение новых технологий, подготовка к дипломной работе, попытка заявить о себе, …)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Рассказать о важности данной проблемы…</a:t>
            </a:r>
          </a:p>
          <a:p>
            <a:endParaRPr lang="ru-RU" dirty="0" smtClean="0"/>
          </a:p>
          <a:p>
            <a:r>
              <a:rPr lang="ru-RU" dirty="0" smtClean="0"/>
              <a:t>Перейти</a:t>
            </a:r>
            <a:r>
              <a:rPr lang="ru-RU" baseline="0" dirty="0" smtClean="0"/>
              <a:t> к рассказу о предметной области на уровне </a:t>
            </a:r>
            <a:r>
              <a:rPr lang="en-US" baseline="0" dirty="0" smtClean="0"/>
              <a:t>as-is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6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http://ru.wikipedia.org/wiki/GitHub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err="1" smtClean="0"/>
              <a:t>GitHub</a:t>
            </a:r>
            <a:r>
              <a:rPr lang="ru-RU" dirty="0" smtClean="0"/>
              <a:t> — самый большой</a:t>
            </a:r>
            <a:r>
              <a:rPr lang="ru-RU" baseline="30000" dirty="0" smtClean="0">
                <a:hlinkClick r:id="rId3"/>
              </a:rPr>
              <a:t>[4]</a:t>
            </a:r>
            <a:r>
              <a:rPr lang="ru-RU" dirty="0" smtClean="0"/>
              <a:t> </a:t>
            </a:r>
            <a:r>
              <a:rPr lang="ru-RU" dirty="0" smtClean="0">
                <a:hlinkClick r:id="rId4" tooltip="Веб-сервис"/>
              </a:rPr>
              <a:t>веб-сервис</a:t>
            </a:r>
            <a:r>
              <a:rPr lang="ru-RU" dirty="0" smtClean="0"/>
              <a:t> для хостинга проектов и их совместной разработки. Основан на системе контроля версий </a:t>
            </a:r>
            <a:r>
              <a:rPr lang="ru-RU" i="1" dirty="0" err="1" smtClean="0">
                <a:hlinkClick r:id="rId5" tooltip="Git"/>
              </a:rPr>
              <a:t>Git</a:t>
            </a:r>
            <a:r>
              <a:rPr lang="ru-RU" dirty="0" smtClean="0"/>
              <a:t> и разработан на </a:t>
            </a:r>
            <a:r>
              <a:rPr lang="ru-RU" i="1" dirty="0" err="1" smtClean="0">
                <a:hlinkClick r:id="rId6" tooltip="Ruby on Rails"/>
              </a:rPr>
              <a:t>Ruby</a:t>
            </a:r>
            <a:r>
              <a:rPr lang="ru-RU" i="1" dirty="0" smtClean="0">
                <a:hlinkClick r:id="rId6" tooltip="Ruby on Rails"/>
              </a:rPr>
              <a:t> </a:t>
            </a:r>
            <a:r>
              <a:rPr lang="ru-RU" i="1" dirty="0" err="1" smtClean="0">
                <a:hlinkClick r:id="rId6" tooltip="Ruby on Rails"/>
              </a:rPr>
              <a:t>on</a:t>
            </a:r>
            <a:r>
              <a:rPr lang="ru-RU" i="1" dirty="0" smtClean="0">
                <a:hlinkClick r:id="rId6" tooltip="Ruby on Rails"/>
              </a:rPr>
              <a:t> </a:t>
            </a:r>
            <a:r>
              <a:rPr lang="ru-RU" i="1" dirty="0" err="1" smtClean="0">
                <a:hlinkClick r:id="rId6" tooltip="Ruby on Rails"/>
              </a:rPr>
              <a:t>Rails</a:t>
            </a:r>
            <a:r>
              <a:rPr lang="ru-RU" baseline="30000" dirty="0" smtClean="0">
                <a:hlinkClick r:id="rId3"/>
              </a:rPr>
              <a:t>[5]</a:t>
            </a:r>
            <a:r>
              <a:rPr lang="ru-RU" dirty="0" smtClean="0"/>
              <a:t> и </a:t>
            </a:r>
            <a:r>
              <a:rPr lang="ru-RU" i="1" dirty="0" err="1" smtClean="0">
                <a:hlinkClick r:id="rId7" tooltip="Erlang"/>
              </a:rPr>
              <a:t>Erlang</a:t>
            </a:r>
            <a:r>
              <a:rPr lang="ru-RU" dirty="0" smtClean="0"/>
              <a:t> компанией </a:t>
            </a:r>
            <a:r>
              <a:rPr lang="ru-RU" i="1" dirty="0" err="1" smtClean="0">
                <a:hlinkClick r:id="rId8" tooltip="GitHub, Inc (страница отсутствует)"/>
              </a:rPr>
              <a:t>GitHub</a:t>
            </a:r>
            <a:r>
              <a:rPr lang="ru-RU" i="1" dirty="0" smtClean="0">
                <a:hlinkClick r:id="rId8" tooltip="GitHub, Inc (страница отсутствует)"/>
              </a:rPr>
              <a:t>, </a:t>
            </a:r>
            <a:r>
              <a:rPr lang="ru-RU" i="1" dirty="0" err="1" smtClean="0">
                <a:hlinkClick r:id="rId8" tooltip="GitHub, Inc (страница отсутствует)"/>
              </a:rPr>
              <a:t>Inc</a:t>
            </a:r>
            <a:r>
              <a:rPr lang="ru-RU" dirty="0" smtClean="0"/>
              <a:t> (ранее известной как </a:t>
            </a:r>
            <a:r>
              <a:rPr lang="ru-RU" i="1" dirty="0" err="1" smtClean="0"/>
              <a:t>Logical</a:t>
            </a:r>
            <a:r>
              <a:rPr lang="ru-RU" i="1" dirty="0" smtClean="0"/>
              <a:t> </a:t>
            </a:r>
            <a:r>
              <a:rPr lang="ru-RU" i="1" dirty="0" err="1" smtClean="0"/>
              <a:t>Awesome</a:t>
            </a:r>
            <a:r>
              <a:rPr lang="ru-RU" dirty="0" smtClean="0"/>
              <a:t>) разработчиками Крисом </a:t>
            </a:r>
            <a:r>
              <a:rPr lang="ru-RU" dirty="0" err="1" smtClean="0"/>
              <a:t>Ванстрасом</a:t>
            </a:r>
            <a:r>
              <a:rPr lang="ru-RU" dirty="0" smtClean="0"/>
              <a:t>, PJ </a:t>
            </a:r>
            <a:r>
              <a:rPr lang="ru-RU" dirty="0" err="1" smtClean="0"/>
              <a:t>Хиеттом</a:t>
            </a:r>
            <a:r>
              <a:rPr lang="ru-RU" dirty="0" smtClean="0"/>
              <a:t> и Томом Престон-Вернером</a:t>
            </a:r>
            <a:r>
              <a:rPr lang="ru-RU" baseline="30000" dirty="0" smtClean="0">
                <a:hlinkClick r:id="rId3"/>
              </a:rPr>
              <a:t>[6]</a:t>
            </a:r>
            <a:endParaRPr lang="ru-RU" dirty="0" smtClean="0"/>
          </a:p>
          <a:p>
            <a:r>
              <a:rPr lang="ru-RU" dirty="0" smtClean="0"/>
              <a:t>Сервис абсолютно бесплатен и предоставляет все возможности (включая SSL</a:t>
            </a:r>
            <a:r>
              <a:rPr lang="ru-RU" baseline="30000" dirty="0" smtClean="0">
                <a:hlinkClick r:id="rId3"/>
              </a:rPr>
              <a:t>[7]</a:t>
            </a:r>
            <a:r>
              <a:rPr lang="ru-RU" dirty="0" smtClean="0"/>
              <a:t>) для проектов с </a:t>
            </a:r>
            <a:r>
              <a:rPr lang="ru-RU" dirty="0" smtClean="0">
                <a:hlinkClick r:id="rId9" tooltip="Открытое программное обеспечение"/>
              </a:rPr>
              <a:t>открытым исходным кодом</a:t>
            </a:r>
            <a:r>
              <a:rPr lang="ru-RU" dirty="0" smtClean="0"/>
              <a:t>, а для частных проектов предлагаются различные платные тарифные планы</a:t>
            </a:r>
            <a:r>
              <a:rPr lang="ru-RU" baseline="30000" dirty="0" smtClean="0">
                <a:hlinkClick r:id="rId3"/>
              </a:rPr>
              <a:t>[8]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Слоган сервиса — «</a:t>
            </a:r>
            <a:r>
              <a:rPr lang="ru-RU" dirty="0" err="1" smtClean="0"/>
              <a:t>Social</a:t>
            </a:r>
            <a:r>
              <a:rPr lang="ru-RU" dirty="0" smtClean="0"/>
              <a:t> </a:t>
            </a:r>
            <a:r>
              <a:rPr lang="ru-RU" dirty="0" err="1" smtClean="0"/>
              <a:t>Coding</a:t>
            </a:r>
            <a:r>
              <a:rPr lang="ru-RU" dirty="0" smtClean="0"/>
              <a:t>» — на русский можно перевести как «Пишем код вместе». На футболках же печатают совсем другую фразу: «</a:t>
            </a:r>
            <a:r>
              <a:rPr lang="ru-RU" dirty="0" err="1" smtClean="0"/>
              <a:t>Fork</a:t>
            </a:r>
            <a:r>
              <a:rPr lang="ru-RU" dirty="0" smtClean="0"/>
              <a:t> </a:t>
            </a:r>
            <a:r>
              <a:rPr lang="ru-RU" dirty="0" err="1" smtClean="0"/>
              <a:t>you</a:t>
            </a:r>
            <a:r>
              <a:rPr lang="ru-RU" dirty="0" smtClean="0"/>
              <a:t>» («Ответвись!»)</a:t>
            </a:r>
            <a:r>
              <a:rPr lang="ru-RU" baseline="30000" dirty="0" smtClean="0">
                <a:hlinkClick r:id="rId3"/>
              </a:rPr>
              <a:t>[9]</a:t>
            </a:r>
            <a:r>
              <a:rPr lang="ru-RU" dirty="0" smtClean="0"/>
              <a:t>. С одной стороны, она похожа на распространённое англоязычное ругательство и намекает на неформальную атмосферу совместной разработки. С другой, эти слова напоминают, что создавать новые </a:t>
            </a:r>
            <a:r>
              <a:rPr lang="ru-RU" dirty="0" err="1" smtClean="0">
                <a:hlinkClick r:id="rId10" tooltip="Форк"/>
              </a:rPr>
              <a:t>форки</a:t>
            </a:r>
            <a:r>
              <a:rPr lang="ru-RU" dirty="0" smtClean="0"/>
              <a:t> с </a:t>
            </a:r>
            <a:r>
              <a:rPr lang="ru-RU" i="1" dirty="0" err="1" smtClean="0"/>
              <a:t>Git</a:t>
            </a:r>
            <a:r>
              <a:rPr lang="ru-RU" dirty="0" smtClean="0"/>
              <a:t> можно легко и безболезненно — традиционно, к созданию веток разработчики проектов с открытым исходным кодом относятся негативно</a:t>
            </a:r>
            <a:r>
              <a:rPr lang="ru-RU" baseline="30000" dirty="0" smtClean="0">
                <a:hlinkClick r:id="rId3"/>
              </a:rPr>
              <a:t>[10]</a:t>
            </a:r>
            <a:r>
              <a:rPr lang="ru-RU" dirty="0" smtClean="0"/>
              <a:t> — а также созвучна названию одной из возможностей </a:t>
            </a:r>
            <a:r>
              <a:rPr lang="ru-RU" i="1" dirty="0" err="1" smtClean="0"/>
              <a:t>Github</a:t>
            </a:r>
            <a:r>
              <a:rPr lang="ru-RU" dirty="0" smtClean="0"/>
              <a:t> — очереди </a:t>
            </a:r>
            <a:r>
              <a:rPr lang="ru-RU" dirty="0" err="1" smtClean="0"/>
              <a:t>форков</a:t>
            </a:r>
            <a:r>
              <a:rPr lang="ru-RU" baseline="30000" dirty="0" smtClean="0">
                <a:hlinkClick r:id="rId3"/>
              </a:rPr>
              <a:t>[11]</a:t>
            </a:r>
            <a:r>
              <a:rPr lang="ru-RU" dirty="0" smtClean="0"/>
              <a:t>. Талисманом </a:t>
            </a:r>
            <a:r>
              <a:rPr lang="ru-RU" i="1" dirty="0" err="1" smtClean="0"/>
              <a:t>GitHub</a:t>
            </a:r>
            <a:r>
              <a:rPr lang="ru-RU" dirty="0" smtClean="0"/>
              <a:t> выбран </a:t>
            </a:r>
            <a:r>
              <a:rPr lang="ru-RU" dirty="0" err="1" smtClean="0"/>
              <a:t>осьминогокот</a:t>
            </a:r>
            <a:r>
              <a:rPr lang="ru-RU" dirty="0" smtClean="0"/>
              <a:t> (</a:t>
            </a:r>
            <a:r>
              <a:rPr lang="ru-RU" dirty="0" smtClean="0">
                <a:hlinkClick r:id="rId11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octocat</a:t>
            </a:r>
            <a:r>
              <a:rPr lang="ru-RU" dirty="0" smtClean="0"/>
              <a:t>), который впервые появился в короткометражке </a:t>
            </a:r>
            <a:r>
              <a:rPr lang="ru-RU" i="1" dirty="0" err="1" smtClean="0"/>
              <a:t>Octocat</a:t>
            </a:r>
            <a:r>
              <a:rPr lang="ru-RU" i="1" dirty="0" smtClean="0"/>
              <a:t> </a:t>
            </a:r>
            <a:r>
              <a:rPr lang="ru-RU" i="1" dirty="0" err="1" smtClean="0"/>
              <a:t>Adventure</a:t>
            </a:r>
            <a:r>
              <a:rPr lang="ru-RU" dirty="0" smtClean="0"/>
              <a:t> на </a:t>
            </a:r>
            <a:r>
              <a:rPr lang="ru-RU" i="1" dirty="0" err="1" smtClean="0">
                <a:hlinkClick r:id="rId12" tooltip="YouTube"/>
              </a:rPr>
              <a:t>YouTube</a:t>
            </a:r>
            <a:r>
              <a:rPr lang="ru-RU" baseline="30000" dirty="0" smtClean="0">
                <a:hlinkClick r:id="rId3"/>
              </a:rPr>
              <a:t>[12]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Возможности</a:t>
            </a:r>
          </a:p>
          <a:p>
            <a:r>
              <a:rPr lang="ru-RU" dirty="0" smtClean="0"/>
              <a:t>Сами разработчики называют </a:t>
            </a:r>
            <a:r>
              <a:rPr lang="ru-RU" dirty="0" err="1" smtClean="0"/>
              <a:t>GitHub</a:t>
            </a:r>
            <a:r>
              <a:rPr lang="ru-RU" dirty="0" smtClean="0"/>
              <a:t> «</a:t>
            </a:r>
            <a:r>
              <a:rPr lang="ru-RU" dirty="0" smtClean="0">
                <a:hlinkClick r:id="rId13" tooltip="Социальная сеть"/>
              </a:rPr>
              <a:t>социальной сетью</a:t>
            </a:r>
            <a:r>
              <a:rPr lang="ru-RU" dirty="0" smtClean="0"/>
              <a:t> для разработчиков». Кроме размещения кода, участники могут общаться, комментировать правки друг друга, следить за новостями знакомых. С помощью широких возможностей </a:t>
            </a:r>
            <a:r>
              <a:rPr lang="ru-RU" dirty="0" err="1" smtClean="0"/>
              <a:t>Git</a:t>
            </a:r>
            <a:r>
              <a:rPr lang="ru-RU" dirty="0" smtClean="0"/>
              <a:t> программисты могут объединять свои </a:t>
            </a:r>
            <a:r>
              <a:rPr lang="ru-RU" dirty="0" err="1" smtClean="0">
                <a:hlinkClick r:id="rId14" tooltip="Репозиторий"/>
              </a:rPr>
              <a:t>репозитории</a:t>
            </a:r>
            <a:r>
              <a:rPr lang="ru-RU" dirty="0" smtClean="0"/>
              <a:t> и </a:t>
            </a:r>
            <a:r>
              <a:rPr lang="ru-RU" dirty="0" err="1" smtClean="0"/>
              <a:t>GitHub</a:t>
            </a:r>
            <a:r>
              <a:rPr lang="ru-RU" dirty="0" smtClean="0"/>
              <a:t> предлагает удобный интерфейс для этого и может отобразить вклад каждого участника в виде </a:t>
            </a:r>
            <a:r>
              <a:rPr lang="ru-RU" dirty="0" smtClean="0">
                <a:hlinkClick r:id="rId15" tooltip="Дерево (теория графов)"/>
              </a:rPr>
              <a:t>дерева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проектов есть личные страницы, небольшие </a:t>
            </a:r>
            <a:r>
              <a:rPr lang="ru-RU" dirty="0" smtClean="0">
                <a:hlinkClick r:id="rId16" tooltip="Вики"/>
              </a:rPr>
              <a:t>Вики</a:t>
            </a:r>
            <a:r>
              <a:rPr lang="ru-RU" dirty="0" smtClean="0"/>
              <a:t> и </a:t>
            </a:r>
            <a:r>
              <a:rPr lang="ru-RU" dirty="0" smtClean="0">
                <a:hlinkClick r:id="rId17" tooltip="Система отслеживания ошибок"/>
              </a:rPr>
              <a:t>система отслеживания ошибок</a:t>
            </a:r>
            <a:r>
              <a:rPr lang="ru-RU" dirty="0" smtClean="0"/>
              <a:t>. Прямо на сервисе можно просмотреть файлы проектов с </a:t>
            </a:r>
            <a:r>
              <a:rPr lang="ru-RU" dirty="0" smtClean="0">
                <a:hlinkClick r:id="rId18" tooltip="Подсветка синтаксиса"/>
              </a:rPr>
              <a:t>подсветкой синтаксиса</a:t>
            </a:r>
            <a:r>
              <a:rPr lang="ru-RU" dirty="0" smtClean="0"/>
              <a:t> для большинства языков. На платных тарифных планах можно создавать </a:t>
            </a:r>
            <a:r>
              <a:rPr lang="ru-RU" dirty="0" err="1" smtClean="0"/>
              <a:t>репозитории</a:t>
            </a:r>
            <a:r>
              <a:rPr lang="ru-RU" dirty="0" smtClean="0"/>
              <a:t>, доступные только ограниченному кругу пользователей.</a:t>
            </a:r>
          </a:p>
          <a:p>
            <a:r>
              <a:rPr lang="ru-RU" dirty="0" smtClean="0"/>
              <a:t>Код проектов можно не только скопировать через </a:t>
            </a:r>
            <a:r>
              <a:rPr lang="ru-RU" dirty="0" err="1" smtClean="0">
                <a:hlinkClick r:id="rId5" tooltip="Git"/>
              </a:rPr>
              <a:t>Git</a:t>
            </a:r>
            <a:r>
              <a:rPr lang="ru-RU" dirty="0" smtClean="0"/>
              <a:t>, но и скачать обычный архив с сайта.</a:t>
            </a:r>
          </a:p>
          <a:p>
            <a:r>
              <a:rPr lang="ru-RU" dirty="0" smtClean="0"/>
              <a:t>Кроме </a:t>
            </a:r>
            <a:r>
              <a:rPr lang="ru-RU" dirty="0" err="1" smtClean="0">
                <a:hlinkClick r:id="rId5" tooltip="Git"/>
              </a:rPr>
              <a:t>Git</a:t>
            </a:r>
            <a:r>
              <a:rPr lang="ru-RU" dirty="0" smtClean="0"/>
              <a:t>, сервис поддерживает получение и редактирование кода через </a:t>
            </a:r>
            <a:r>
              <a:rPr lang="ru-RU" dirty="0" smtClean="0">
                <a:hlinkClick r:id="rId19" tooltip="SVN"/>
              </a:rPr>
              <a:t>SVN</a:t>
            </a:r>
            <a:r>
              <a:rPr lang="ru-RU" baseline="30000" dirty="0" smtClean="0">
                <a:effectLst/>
                <a:hlinkClick r:id="rId3"/>
              </a:rPr>
              <a:t>[13][14]</a:t>
            </a:r>
            <a:r>
              <a:rPr lang="ru-RU" dirty="0" smtClean="0"/>
              <a:t> и </a:t>
            </a:r>
            <a:r>
              <a:rPr lang="ru-RU" dirty="0" err="1" smtClean="0">
                <a:hlinkClick r:id="rId20" tooltip="Mercurial"/>
              </a:rPr>
              <a:t>Mercurial</a:t>
            </a:r>
            <a:r>
              <a:rPr lang="ru-RU" dirty="0" smtClean="0"/>
              <a:t>.</a:t>
            </a:r>
            <a:r>
              <a:rPr lang="ru-RU" baseline="30000" dirty="0" smtClean="0">
                <a:effectLst/>
                <a:hlinkClick r:id="rId3"/>
              </a:rPr>
              <a:t>[15]</a:t>
            </a:r>
            <a:endParaRPr lang="ru-RU" dirty="0" smtClean="0"/>
          </a:p>
          <a:p>
            <a:r>
              <a:rPr lang="ru-RU" dirty="0" smtClean="0"/>
              <a:t>Ранее </a:t>
            </a:r>
            <a:r>
              <a:rPr lang="ru-RU" dirty="0" err="1" smtClean="0">
                <a:hlinkClick r:id="rId21" tooltip="Ruby"/>
              </a:rPr>
              <a:t>Ruby</a:t>
            </a:r>
            <a:r>
              <a:rPr lang="ru-RU" dirty="0" smtClean="0"/>
              <a:t>-проекты могли быть автоматически опубликованы в </a:t>
            </a:r>
            <a:r>
              <a:rPr lang="ru-RU" dirty="0" err="1" smtClean="0">
                <a:hlinkClick r:id="rId22" tooltip="RubyGems"/>
              </a:rPr>
              <a:t>RubyGems</a:t>
            </a:r>
            <a:r>
              <a:rPr lang="ru-RU" dirty="0" err="1" smtClean="0"/>
              <a:t>-репозитории</a:t>
            </a:r>
            <a:r>
              <a:rPr lang="ru-RU" dirty="0" smtClean="0"/>
              <a:t> сервиса, но в октябре 2009 </a:t>
            </a:r>
            <a:r>
              <a:rPr lang="ru-RU" dirty="0" err="1" smtClean="0"/>
              <a:t>GitHub</a:t>
            </a:r>
            <a:r>
              <a:rPr lang="ru-RU" dirty="0" smtClean="0"/>
              <a:t> отказался от этого сервиса.</a:t>
            </a:r>
            <a:r>
              <a:rPr lang="ru-RU" baseline="30000" dirty="0" smtClean="0">
                <a:effectLst/>
                <a:hlinkClick r:id="rId3"/>
              </a:rPr>
              <a:t>[16]</a:t>
            </a:r>
            <a:endParaRPr lang="ru-RU" dirty="0" smtClean="0"/>
          </a:p>
          <a:p>
            <a:r>
              <a:rPr lang="ru-RU" dirty="0" smtClean="0"/>
              <a:t>Также на сайте есть </a:t>
            </a:r>
            <a:r>
              <a:rPr lang="ru-RU" dirty="0" err="1" smtClean="0">
                <a:hlinkClick r:id="rId23" tooltip="Pastebin"/>
              </a:rPr>
              <a:t>pastebin</a:t>
            </a:r>
            <a:r>
              <a:rPr lang="ru-RU" dirty="0" smtClean="0"/>
              <a:t>-сервис </a:t>
            </a:r>
            <a:r>
              <a:rPr lang="ru-RU" dirty="0" smtClean="0">
                <a:hlinkClick r:id="rId24"/>
              </a:rPr>
              <a:t>gist.github.com</a:t>
            </a:r>
            <a:r>
              <a:rPr lang="ru-RU" dirty="0" smtClean="0"/>
              <a:t> для быстрой публикации фрагментов кода.</a:t>
            </a:r>
          </a:p>
          <a:p>
            <a:endParaRPr lang="ru-RU" b="1" dirty="0" smtClean="0"/>
          </a:p>
          <a:p>
            <a:r>
              <a:rPr lang="ru-RU" b="1" dirty="0" smtClean="0"/>
              <a:t>Популярность</a:t>
            </a:r>
          </a:p>
          <a:p>
            <a:r>
              <a:rPr lang="ru-RU" dirty="0" smtClean="0"/>
              <a:t>Первый частный </a:t>
            </a:r>
            <a:r>
              <a:rPr lang="ru-RU" dirty="0" err="1" smtClean="0">
                <a:hlinkClick r:id="rId14" tooltip="Репозиторий"/>
              </a:rPr>
              <a:t>репозиторий</a:t>
            </a:r>
            <a:r>
              <a:rPr lang="ru-RU" dirty="0" smtClean="0"/>
              <a:t> был создан </a:t>
            </a:r>
            <a:r>
              <a:rPr lang="ru-RU" dirty="0" smtClean="0">
                <a:hlinkClick r:id="rId25" tooltip="12 января"/>
              </a:rPr>
              <a:t>12 января</a:t>
            </a:r>
            <a:r>
              <a:rPr lang="ru-RU" dirty="0" smtClean="0"/>
              <a:t> </a:t>
            </a:r>
            <a:r>
              <a:rPr lang="ru-RU" dirty="0" smtClean="0">
                <a:hlinkClick r:id="rId26" tooltip="2008"/>
              </a:rPr>
              <a:t>2008</a:t>
            </a:r>
            <a:r>
              <a:rPr lang="ru-RU" dirty="0" smtClean="0"/>
              <a:t>. На конец </a:t>
            </a:r>
            <a:r>
              <a:rPr lang="ru-RU" dirty="0" smtClean="0">
                <a:hlinkClick r:id="rId27" tooltip="2011 год"/>
              </a:rPr>
              <a:t>2011 года</a:t>
            </a:r>
            <a:r>
              <a:rPr lang="ru-RU" dirty="0" smtClean="0"/>
              <a:t> в проекте уже было зарегистрировано более 1 млн участников</a:t>
            </a:r>
            <a:r>
              <a:rPr lang="ru-RU" baseline="30000" dirty="0" smtClean="0">
                <a:hlinkClick r:id="rId3"/>
              </a:rPr>
              <a:t>[17]</a:t>
            </a:r>
            <a:r>
              <a:rPr lang="ru-RU" dirty="0" smtClean="0"/>
              <a:t> и более 2 млн </a:t>
            </a:r>
            <a:r>
              <a:rPr lang="ru-RU" dirty="0" err="1" smtClean="0"/>
              <a:t>репозиториев</a:t>
            </a:r>
            <a:r>
              <a:rPr lang="ru-RU" dirty="0" smtClean="0"/>
              <a:t>.</a:t>
            </a:r>
            <a:r>
              <a:rPr lang="ru-RU" baseline="30000" dirty="0" smtClean="0">
                <a:effectLst/>
                <a:hlinkClick r:id="rId3"/>
              </a:rPr>
              <a:t>[18]</a:t>
            </a:r>
            <a:endParaRPr lang="ru-RU" dirty="0" smtClean="0"/>
          </a:p>
          <a:p>
            <a:r>
              <a:rPr lang="ru-RU" dirty="0" smtClean="0"/>
              <a:t>В конце </a:t>
            </a:r>
            <a:r>
              <a:rPr lang="ru-RU" dirty="0" smtClean="0">
                <a:hlinkClick r:id="rId28" tooltip="2008 год"/>
              </a:rPr>
              <a:t>2008 года</a:t>
            </a:r>
            <a:r>
              <a:rPr lang="ru-RU" dirty="0" smtClean="0"/>
              <a:t> </a:t>
            </a:r>
            <a:r>
              <a:rPr lang="ru-RU" dirty="0" err="1" smtClean="0"/>
              <a:t>GitHub</a:t>
            </a:r>
            <a:r>
              <a:rPr lang="ru-RU" dirty="0" smtClean="0"/>
              <a:t> получил награду как «Лучший </a:t>
            </a:r>
            <a:r>
              <a:rPr lang="ru-RU" dirty="0" err="1" smtClean="0">
                <a:hlinkClick r:id="rId29" tooltip="Стартап"/>
              </a:rPr>
              <a:t>стартап</a:t>
            </a:r>
            <a:r>
              <a:rPr lang="ru-RU" dirty="0" smtClean="0"/>
              <a:t>-дебют».</a:t>
            </a:r>
            <a:r>
              <a:rPr lang="ru-RU" baseline="30000" dirty="0" smtClean="0">
                <a:effectLst/>
                <a:hlinkClick r:id="rId3"/>
              </a:rPr>
              <a:t>[19]</a:t>
            </a:r>
            <a:endParaRPr lang="ru-RU" dirty="0" smtClean="0"/>
          </a:p>
          <a:p>
            <a:r>
              <a:rPr lang="ru-RU" dirty="0" err="1" smtClean="0"/>
              <a:t>GitHub</a:t>
            </a:r>
            <a:r>
              <a:rPr lang="ru-RU" dirty="0" smtClean="0"/>
              <a:t> очень популярен среди </a:t>
            </a:r>
            <a:r>
              <a:rPr lang="ru-RU" dirty="0" err="1" smtClean="0">
                <a:hlinkClick r:id="rId21" tooltip="Ruby"/>
              </a:rPr>
              <a:t>Ruby</a:t>
            </a:r>
            <a:r>
              <a:rPr lang="ru-RU" dirty="0" smtClean="0"/>
              <a:t>-разработчиков.</a:t>
            </a:r>
            <a:r>
              <a:rPr lang="ru-RU" baseline="30000" dirty="0" smtClean="0">
                <a:effectLst/>
                <a:hlinkClick r:id="rId3"/>
              </a:rPr>
              <a:t>[20]</a:t>
            </a:r>
            <a:r>
              <a:rPr lang="ru-RU" dirty="0" smtClean="0"/>
              <a:t> Многие крупные и важные проекты размещают свои официальные </a:t>
            </a:r>
            <a:r>
              <a:rPr lang="ru-RU" dirty="0" err="1" smtClean="0">
                <a:hlinkClick r:id="rId14" tooltip="Репозиторий"/>
              </a:rPr>
              <a:t>репозитории</a:t>
            </a:r>
            <a:r>
              <a:rPr lang="ru-RU" dirty="0" smtClean="0"/>
              <a:t> на этом сервисе:</a:t>
            </a:r>
            <a:r>
              <a:rPr lang="ru-RU" baseline="30000" dirty="0" smtClean="0">
                <a:hlinkClick r:id="rId3"/>
              </a:rPr>
              <a:t>[21]</a:t>
            </a:r>
            <a:endParaRPr lang="ru-RU" dirty="0" smtClean="0"/>
          </a:p>
          <a:p>
            <a:r>
              <a:rPr lang="ru-RU" dirty="0" err="1" smtClean="0">
                <a:hlinkClick r:id="rId30" tooltip="Facebook"/>
              </a:rPr>
              <a:t>Facebook</a:t>
            </a:r>
            <a:r>
              <a:rPr lang="ru-RU" baseline="30000" dirty="0" smtClean="0">
                <a:hlinkClick r:id="rId3"/>
              </a:rPr>
              <a:t>[22]</a:t>
            </a:r>
            <a:endParaRPr lang="ru-RU" dirty="0" smtClean="0"/>
          </a:p>
          <a:p>
            <a:r>
              <a:rPr lang="ru-RU" dirty="0" err="1" smtClean="0">
                <a:hlinkClick r:id="rId31" tooltip="Twitter"/>
              </a:rPr>
              <a:t>Twitter</a:t>
            </a:r>
            <a:r>
              <a:rPr lang="ru-RU" baseline="30000" dirty="0" smtClean="0">
                <a:hlinkClick r:id="rId3"/>
              </a:rPr>
              <a:t>[23]</a:t>
            </a:r>
            <a:endParaRPr lang="ru-RU" dirty="0" smtClean="0"/>
          </a:p>
          <a:p>
            <a:r>
              <a:rPr lang="ru-RU" dirty="0" smtClean="0">
                <a:hlinkClick r:id="rId32" tooltip="HP webOS"/>
              </a:rPr>
              <a:t>HP </a:t>
            </a:r>
            <a:r>
              <a:rPr lang="ru-RU" dirty="0" err="1" smtClean="0">
                <a:hlinkClick r:id="rId32" tooltip="HP webOS"/>
              </a:rPr>
              <a:t>webOS</a:t>
            </a:r>
            <a:r>
              <a:rPr lang="ru-RU" baseline="30000" dirty="0" smtClean="0">
                <a:hlinkClick r:id="rId3"/>
              </a:rPr>
              <a:t>[24]</a:t>
            </a:r>
            <a:endParaRPr lang="ru-RU" dirty="0" smtClean="0"/>
          </a:p>
          <a:p>
            <a:r>
              <a:rPr lang="ru-RU" dirty="0" err="1" smtClean="0">
                <a:hlinkClick r:id="rId33" tooltip="Yahoo"/>
              </a:rPr>
              <a:t>Yahoo</a:t>
            </a:r>
            <a:r>
              <a:rPr lang="ru-RU" baseline="30000" dirty="0" smtClean="0">
                <a:hlinkClick r:id="rId3"/>
              </a:rPr>
              <a:t>[25]</a:t>
            </a:r>
            <a:endParaRPr lang="ru-RU" dirty="0" smtClean="0"/>
          </a:p>
          <a:p>
            <a:r>
              <a:rPr lang="ru-RU" dirty="0" err="1" smtClean="0">
                <a:hlinkClick r:id="rId34" tooltip="Perl"/>
              </a:rPr>
              <a:t>Perl</a:t>
            </a:r>
            <a:r>
              <a:rPr lang="ru-RU" baseline="30000" dirty="0" smtClean="0">
                <a:hlinkClick r:id="rId3"/>
              </a:rPr>
              <a:t>[26][27]</a:t>
            </a:r>
            <a:endParaRPr lang="ru-RU" dirty="0" smtClean="0"/>
          </a:p>
          <a:p>
            <a:r>
              <a:rPr lang="ru-RU" dirty="0" err="1" smtClean="0">
                <a:hlinkClick r:id="rId7" tooltip="Erlang"/>
              </a:rPr>
              <a:t>Erlang</a:t>
            </a:r>
            <a:endParaRPr lang="ru-RU" dirty="0" smtClean="0"/>
          </a:p>
          <a:p>
            <a:r>
              <a:rPr lang="ru-RU" dirty="0" err="1" smtClean="0">
                <a:hlinkClick r:id="rId35" tooltip="Scala (язык программирования)"/>
              </a:rPr>
              <a:t>Scala</a:t>
            </a:r>
            <a:r>
              <a:rPr lang="ru-RU" baseline="30000" dirty="0" smtClean="0">
                <a:hlinkClick r:id="rId3"/>
              </a:rPr>
              <a:t>[28][29]</a:t>
            </a:r>
            <a:endParaRPr lang="ru-RU" dirty="0" smtClean="0"/>
          </a:p>
          <a:p>
            <a:r>
              <a:rPr lang="ru-RU" dirty="0" err="1" smtClean="0">
                <a:hlinkClick r:id="rId6" tooltip="Ruby on Rails"/>
              </a:rPr>
              <a:t>Ruby</a:t>
            </a:r>
            <a:r>
              <a:rPr lang="ru-RU" dirty="0" smtClean="0">
                <a:hlinkClick r:id="rId6" tooltip="Ruby on Rails"/>
              </a:rPr>
              <a:t> </a:t>
            </a:r>
            <a:r>
              <a:rPr lang="ru-RU" dirty="0" err="1" smtClean="0">
                <a:hlinkClick r:id="rId6" tooltip="Ruby on Rails"/>
              </a:rPr>
              <a:t>on</a:t>
            </a:r>
            <a:r>
              <a:rPr lang="ru-RU" dirty="0" smtClean="0">
                <a:hlinkClick r:id="rId6" tooltip="Ruby on Rails"/>
              </a:rPr>
              <a:t> </a:t>
            </a:r>
            <a:r>
              <a:rPr lang="ru-RU" dirty="0" err="1" smtClean="0">
                <a:hlinkClick r:id="rId6" tooltip="Ruby on Rails"/>
              </a:rPr>
              <a:t>Rails</a:t>
            </a:r>
            <a:r>
              <a:rPr lang="ru-RU" baseline="30000" dirty="0" smtClean="0">
                <a:hlinkClick r:id="rId3"/>
              </a:rPr>
              <a:t>[30]</a:t>
            </a:r>
            <a:endParaRPr lang="ru-RU" dirty="0" smtClean="0"/>
          </a:p>
          <a:p>
            <a:r>
              <a:rPr lang="ru-RU" dirty="0" smtClean="0">
                <a:hlinkClick r:id="rId36" tooltip="PHP"/>
              </a:rPr>
              <a:t>PHP</a:t>
            </a:r>
            <a:r>
              <a:rPr lang="ru-RU" baseline="30000" dirty="0" smtClean="0">
                <a:hlinkClick r:id="rId3"/>
              </a:rPr>
              <a:t>[31]</a:t>
            </a:r>
            <a:endParaRPr lang="ru-RU" dirty="0" smtClean="0"/>
          </a:p>
          <a:p>
            <a:r>
              <a:rPr lang="ru-RU" dirty="0" err="1" smtClean="0">
                <a:hlinkClick r:id="rId37" tooltip="JUnit"/>
              </a:rPr>
              <a:t>JUnit</a:t>
            </a:r>
            <a:endParaRPr lang="ru-RU" dirty="0" smtClean="0"/>
          </a:p>
          <a:p>
            <a:r>
              <a:rPr lang="ru-RU" dirty="0" err="1" smtClean="0">
                <a:hlinkClick r:id="rId38" tooltip="JQuery"/>
              </a:rPr>
              <a:t>jQuery</a:t>
            </a:r>
            <a:endParaRPr lang="ru-RU" dirty="0" smtClean="0"/>
          </a:p>
          <a:p>
            <a:r>
              <a:rPr lang="ru-RU" dirty="0" err="1" smtClean="0">
                <a:hlinkClick r:id="rId39" tooltip="Prototype (фреймворк)"/>
              </a:rPr>
              <a:t>Prototype</a:t>
            </a:r>
            <a:endParaRPr lang="ru-RU" dirty="0" smtClean="0"/>
          </a:p>
          <a:p>
            <a:r>
              <a:rPr lang="ru-RU" dirty="0" err="1" smtClean="0">
                <a:hlinkClick r:id="rId40" tooltip="MooTools"/>
              </a:rPr>
              <a:t>MooTools</a:t>
            </a:r>
            <a:endParaRPr lang="ru-RU" dirty="0" smtClean="0"/>
          </a:p>
          <a:p>
            <a:r>
              <a:rPr lang="ru-RU" dirty="0" smtClean="0"/>
              <a:t>Microsoft </a:t>
            </a:r>
            <a:r>
              <a:rPr lang="ru-RU" dirty="0" err="1" smtClean="0">
                <a:hlinkClick r:id="rId41" tooltip="IronRuby"/>
              </a:rPr>
              <a:t>IronRuby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1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32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06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«Мы рассмотрели принцип разработки.</a:t>
            </a:r>
            <a:r>
              <a:rPr lang="ru-RU" baseline="0" dirty="0" smtClean="0"/>
              <a:t> Теперь перейдем к рассмотрение архитектуры нашей системы. Посмотрим что есть на данный момент и что будет. Так же озвучим не которые пожелания для самих себя.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36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http://ru.wikipedia.org/wiki/%D0%9F%D1%80%D0%BE%D1%82%D0%BE%D1%82%D0%B8%D0%BF%D0%B8%D1%80%D0%BE%D0%B2%D0%B0%D0%BD%D0%B8%D0%B5_%D0%BF%D1%80%D0%BE%D0%B3%D1%80%D0%B0%D0%BC%D0%BC%D0%BD%D0%BE%D0%B3%D0%BE_%D0%BE%D0%B1%D0%B5%D1%81%D0%BF%D0%B5%D1%87%D0%B5%D0%BD%D0%B8%D1%8F</a:t>
            </a:r>
            <a:endParaRPr lang="ru-RU" dirty="0" smtClean="0"/>
          </a:p>
          <a:p>
            <a:endParaRPr lang="ru-RU" dirty="0" smtClean="0"/>
          </a:p>
          <a:p>
            <a:r>
              <a:rPr lang="ru-RU" b="1" smtClean="0"/>
              <a:t>Прототипирование </a:t>
            </a:r>
            <a:r>
              <a:rPr lang="ru-RU" b="1" dirty="0" smtClean="0"/>
              <a:t>программного обеспечения</a:t>
            </a:r>
            <a:r>
              <a:rPr lang="ru-RU" dirty="0" smtClean="0"/>
              <a:t> (от англ. </a:t>
            </a:r>
            <a:r>
              <a:rPr lang="ru-RU" dirty="0" err="1" smtClean="0"/>
              <a:t>prototyping</a:t>
            </a:r>
            <a:r>
              <a:rPr lang="ru-RU" dirty="0" smtClean="0"/>
              <a:t>) — этап разработки </a:t>
            </a:r>
            <a:r>
              <a:rPr lang="ru-RU" dirty="0" smtClean="0">
                <a:hlinkClick r:id="rId3" tooltip="Программное обеспечение"/>
              </a:rPr>
              <a:t>программного обеспечения</a:t>
            </a:r>
            <a:r>
              <a:rPr lang="ru-RU" dirty="0" smtClean="0"/>
              <a:t> (ПО), процесс создания </a:t>
            </a:r>
            <a:r>
              <a:rPr lang="ru-RU" b="1" dirty="0" err="1" smtClean="0"/>
              <a:t>прототи́па</a:t>
            </a:r>
            <a:r>
              <a:rPr lang="ru-RU" b="1" dirty="0" smtClean="0"/>
              <a:t> программы</a:t>
            </a:r>
            <a:r>
              <a:rPr lang="ru-RU" dirty="0" smtClean="0"/>
              <a:t> — макета (черновой, пробной версии) программы, обычно — с целью проверки пригодности предлагаемых для применения концепций, архитектурных и/или технологических решений, а также для представления программы заказчику на ранних стадиях процесса разработки.</a:t>
            </a:r>
          </a:p>
          <a:p>
            <a:r>
              <a:rPr lang="ru-RU" dirty="0" smtClean="0"/>
              <a:t>Прототип позволяет также получить обратную связь от будущих пользователей, причем, именно тогда, когда это наиболее необходимо: в начале проекта еще есть возможность исправить ошибки проектирования практически без потерь.</a:t>
            </a:r>
          </a:p>
          <a:p>
            <a:endParaRPr lang="ru-RU" dirty="0" smtClean="0"/>
          </a:p>
          <a:p>
            <a:r>
              <a:rPr lang="ru-RU" b="1" dirty="0" smtClean="0"/>
              <a:t>Обзор</a:t>
            </a:r>
          </a:p>
          <a:p>
            <a:r>
              <a:rPr lang="ru-RU" dirty="0" smtClean="0"/>
              <a:t>Процесс создания прототипа обычно состоит из шагов:</a:t>
            </a:r>
          </a:p>
          <a:p>
            <a:r>
              <a:rPr lang="ru-RU" dirty="0" smtClean="0"/>
              <a:t>Определение начальных требований</a:t>
            </a:r>
          </a:p>
          <a:p>
            <a:r>
              <a:rPr lang="ru-RU" dirty="0" smtClean="0"/>
              <a:t>Разработка первого варианта прототипа, который содержит только </a:t>
            </a:r>
            <a:r>
              <a:rPr lang="ru-RU" dirty="0" smtClean="0">
                <a:hlinkClick r:id="rId4" tooltip="Пользовательский интерфейс"/>
              </a:rPr>
              <a:t>пользовательский интерфейс</a:t>
            </a:r>
            <a:r>
              <a:rPr lang="ru-RU" dirty="0" smtClean="0"/>
              <a:t> системы</a:t>
            </a:r>
          </a:p>
          <a:p>
            <a:r>
              <a:rPr lang="ru-RU" dirty="0" smtClean="0"/>
              <a:t>Изучение прототипа заказчиком и конечными пользователями, получение обратной связи о необходимых изменениях и дополнениях</a:t>
            </a:r>
          </a:p>
          <a:p>
            <a:r>
              <a:rPr lang="ru-RU" dirty="0" smtClean="0"/>
              <a:t>Переработка и улучшение прототипа: с учетом полученных замечаний и предложений изменяются как спецификации так и прототип, после этого шаги 3 и 4 могут повторяться.</a:t>
            </a:r>
          </a:p>
          <a:p>
            <a:endParaRPr lang="ru-RU" dirty="0" smtClean="0"/>
          </a:p>
          <a:p>
            <a:r>
              <a:rPr lang="ru-RU" b="1" dirty="0" smtClean="0"/>
              <a:t>Типы прототипирования</a:t>
            </a:r>
          </a:p>
          <a:p>
            <a:r>
              <a:rPr lang="ru-RU" dirty="0" smtClean="0"/>
              <a:t>Прототипирование имеет множество различных вариантов. Тем не менее, все методы в какой-то степени основаны на двух основных типах.</a:t>
            </a:r>
          </a:p>
          <a:p>
            <a:endParaRPr lang="ru-RU" b="1" dirty="0" smtClean="0"/>
          </a:p>
          <a:p>
            <a:r>
              <a:rPr lang="ru-RU" b="1" dirty="0" smtClean="0"/>
              <a:t>Быстрое </a:t>
            </a:r>
            <a:r>
              <a:rPr lang="ru-RU" b="1" dirty="0" err="1" smtClean="0"/>
              <a:t>прототипирование</a:t>
            </a:r>
            <a:endParaRPr lang="ru-RU" b="1" dirty="0" smtClean="0"/>
          </a:p>
          <a:p>
            <a:r>
              <a:rPr lang="ru-RU" dirty="0" smtClean="0"/>
              <a:t>При </a:t>
            </a:r>
            <a:r>
              <a:rPr lang="ru-RU" dirty="0" smtClean="0">
                <a:hlinkClick r:id="rId5" tooltip="Быстрое прототипирование"/>
              </a:rPr>
              <a:t>быстром </a:t>
            </a:r>
            <a:r>
              <a:rPr lang="ru-RU" dirty="0" err="1" smtClean="0">
                <a:hlinkClick r:id="rId5" tooltip="Быстрое прототипирование"/>
              </a:rPr>
              <a:t>прототипировании</a:t>
            </a:r>
            <a:r>
              <a:rPr lang="ru-RU" dirty="0" smtClean="0"/>
              <a:t> (</a:t>
            </a:r>
            <a:r>
              <a:rPr lang="ru-RU" dirty="0" smtClean="0">
                <a:hlinkClick r:id="rId6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rapid</a:t>
            </a:r>
            <a:r>
              <a:rPr lang="ru-RU" i="1" dirty="0" smtClean="0"/>
              <a:t> </a:t>
            </a:r>
            <a:r>
              <a:rPr lang="ru-RU" i="1" dirty="0" err="1" smtClean="0"/>
              <a:t>prototyping</a:t>
            </a:r>
            <a:r>
              <a:rPr lang="ru-RU" dirty="0" smtClean="0"/>
              <a:t> или </a:t>
            </a:r>
            <a:r>
              <a:rPr lang="ru-RU" i="1" dirty="0" err="1" smtClean="0"/>
              <a:t>throwaway</a:t>
            </a:r>
            <a:r>
              <a:rPr lang="ru-RU" i="1" dirty="0" smtClean="0"/>
              <a:t> </a:t>
            </a:r>
            <a:r>
              <a:rPr lang="ru-RU" i="1" dirty="0" err="1" smtClean="0"/>
              <a:t>prototyping</a:t>
            </a:r>
            <a:r>
              <a:rPr lang="ru-RU" dirty="0" smtClean="0"/>
              <a:t>) предполагается, что мы создаем макет, который на каком-то этапе будет оставлен («выброшен») и не станет частью готовой системы.</a:t>
            </a:r>
          </a:p>
          <a:p>
            <a:r>
              <a:rPr lang="ru-RU" dirty="0" smtClean="0"/>
              <a:t>Основное преимущество такого подхода — в скорости: в ответ на свои требования заказчик почти сразу получает прототип интерфейса, и сразу может уточнить требования, до того как начато написание рабочего кода системы. Стоимость изменения требований на этом этапе очень низкая, поскольку нет кода, который нужно было бы переписывать.</a:t>
            </a:r>
          </a:p>
          <a:p>
            <a:r>
              <a:rPr lang="ru-RU" dirty="0" smtClean="0"/>
              <a:t>Очень важно, чтобы такое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было выполнено в кратчайшие сроки, поскольку в данном случае тратятся время и ресурсы на код, который не будет в дальнейшем использован.</a:t>
            </a:r>
          </a:p>
          <a:p>
            <a:r>
              <a:rPr lang="ru-RU" dirty="0" smtClean="0"/>
              <a:t>Быстрое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не обязательно выполняется в рамках той же платформы и тех же технологий, что и разрабатываемая система. Для прототипа </a:t>
            </a:r>
            <a:r>
              <a:rPr lang="ru-RU" dirty="0" smtClean="0">
                <a:hlinkClick r:id="rId7" tooltip="Графический интерфейс пользователя"/>
              </a:rPr>
              <a:t>графического интерфейса пользователя</a:t>
            </a:r>
            <a:r>
              <a:rPr lang="ru-RU" dirty="0" smtClean="0"/>
              <a:t> (GUI) могут использоваться как стандартные </a:t>
            </a:r>
            <a:r>
              <a:rPr lang="ru-RU" dirty="0" smtClean="0">
                <a:hlinkClick r:id="rId8" tooltip="HTML"/>
              </a:rPr>
              <a:t>HTML</a:t>
            </a:r>
            <a:r>
              <a:rPr lang="ru-RU" dirty="0" smtClean="0"/>
              <a:t>-страницы, либо прототип может подготавливаться в программе, специально предназначенной для создания макетов (например: </a:t>
            </a:r>
            <a:r>
              <a:rPr lang="ru-RU" dirty="0" err="1" smtClean="0">
                <a:hlinkClick r:id="rId9" tooltip="Axure RP"/>
              </a:rPr>
              <a:t>Axure</a:t>
            </a:r>
            <a:r>
              <a:rPr lang="ru-RU" dirty="0" smtClean="0">
                <a:hlinkClick r:id="rId9" tooltip="Axure RP"/>
              </a:rPr>
              <a:t> RP</a:t>
            </a:r>
            <a:r>
              <a:rPr lang="ru-RU" dirty="0" smtClean="0"/>
              <a:t>, </a:t>
            </a:r>
            <a:r>
              <a:rPr lang="ru-RU" dirty="0" smtClean="0">
                <a:hlinkClick r:id="rId10" tooltip="Microsoft Expression Blend"/>
              </a:rPr>
              <a:t>Microsoft </a:t>
            </a:r>
            <a:r>
              <a:rPr lang="ru-RU" dirty="0" err="1" smtClean="0">
                <a:hlinkClick r:id="rId10" tooltip="Microsoft Expression Blend"/>
              </a:rPr>
              <a:t>Expression</a:t>
            </a:r>
            <a:r>
              <a:rPr lang="ru-RU" dirty="0" smtClean="0">
                <a:hlinkClick r:id="rId10" tooltip="Microsoft Expression Blend"/>
              </a:rPr>
              <a:t> </a:t>
            </a:r>
            <a:r>
              <a:rPr lang="ru-RU" dirty="0" err="1" smtClean="0">
                <a:hlinkClick r:id="rId10" tooltip="Microsoft Expression Blend"/>
              </a:rPr>
              <a:t>Blend</a:t>
            </a:r>
            <a:r>
              <a:rPr lang="ru-RU" dirty="0" smtClean="0"/>
              <a:t> и др.).</a:t>
            </a:r>
          </a:p>
          <a:p>
            <a:endParaRPr lang="ru-RU" dirty="0" smtClean="0"/>
          </a:p>
          <a:p>
            <a:r>
              <a:rPr lang="ru-RU" b="1" dirty="0" smtClean="0"/>
              <a:t>Эволюционное </a:t>
            </a:r>
            <a:r>
              <a:rPr lang="ru-RU" b="1" dirty="0" err="1" smtClean="0"/>
              <a:t>прототипирование</a:t>
            </a:r>
            <a:endParaRPr lang="ru-RU" b="1" dirty="0" smtClean="0"/>
          </a:p>
          <a:p>
            <a:r>
              <a:rPr lang="ru-RU" i="1" dirty="0" smtClean="0"/>
              <a:t>Эволюционное </a:t>
            </a:r>
            <a:r>
              <a:rPr lang="ru-RU" i="1" dirty="0" err="1" smtClean="0"/>
              <a:t>прототипирование</a:t>
            </a:r>
            <a:r>
              <a:rPr lang="ru-RU" dirty="0" smtClean="0"/>
              <a:t> (</a:t>
            </a:r>
            <a:r>
              <a:rPr lang="ru-RU" dirty="0" smtClean="0">
                <a:hlinkClick r:id="rId6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evolutionary</a:t>
            </a:r>
            <a:r>
              <a:rPr lang="ru-RU" i="1" dirty="0" smtClean="0"/>
              <a:t> </a:t>
            </a:r>
            <a:r>
              <a:rPr lang="ru-RU" i="1" dirty="0" err="1" smtClean="0"/>
              <a:t>prototyping</a:t>
            </a:r>
            <a:r>
              <a:rPr lang="ru-RU" dirty="0" smtClean="0"/>
              <a:t>) ставит своей целью последовательно создавать макеты системы, которые будут все ближе и ближе к реальному продукту.</a:t>
            </a:r>
          </a:p>
          <a:p>
            <a:r>
              <a:rPr lang="ru-RU" dirty="0" smtClean="0"/>
              <a:t>Такой подход имеет то преимущество, что на каждом шаге мы располагаем работающей системой, пусть и не обладающей всей нужной функциональностью, но улучшающейся с каждой итерацией. При этом, не тратятся ресурсы на код, который будет «выброшен».</a:t>
            </a:r>
          </a:p>
          <a:p>
            <a:r>
              <a:rPr lang="ru-RU" dirty="0" smtClean="0"/>
              <a:t>Эволюционный подход к </a:t>
            </a:r>
            <a:r>
              <a:rPr lang="ru-RU" dirty="0" err="1" smtClean="0"/>
              <a:t>прототипированию</a:t>
            </a:r>
            <a:r>
              <a:rPr lang="ru-RU" dirty="0" smtClean="0"/>
              <a:t> может быть выбран, исходя из предположения, что все необходимые требования к моменту начала разработки неизвестны, и будут определяться по мере создания программы; тогда на каждом этапе мы реализуем лишь те требования, которые известны и ясны. Иногда при этом, разработчики сосредотачиваются на работе только над теми модулями системы, требования на которые уже определены.</a:t>
            </a:r>
          </a:p>
          <a:p>
            <a:r>
              <a:rPr lang="ru-RU" dirty="0" smtClean="0"/>
              <a:t>В некоторых случаях, когда речь идет о продукте под определенную незанятую нишу, пользователи начинают использовать систему еще до того как она полностью дописана, в ожидании готовой системы, поскольку «недописанная система — это лучше, чем её полное отсутствие».</a:t>
            </a:r>
          </a:p>
          <a:p>
            <a:endParaRPr lang="ru-RU" dirty="0" smtClean="0"/>
          </a:p>
          <a:p>
            <a:r>
              <a:rPr lang="ru-RU" b="1" dirty="0" smtClean="0"/>
              <a:t>Преимущества и недостатки</a:t>
            </a:r>
          </a:p>
          <a:p>
            <a:endParaRPr lang="ru-RU" b="1" dirty="0" smtClean="0"/>
          </a:p>
          <a:p>
            <a:r>
              <a:rPr lang="ru-RU" dirty="0" smtClean="0"/>
              <a:t>Преимущества применения прототипирования:</a:t>
            </a:r>
          </a:p>
          <a:p>
            <a:r>
              <a:rPr lang="ru-RU" b="1" dirty="0" smtClean="0"/>
              <a:t>уменьшение времени, стоимости, рисков</a:t>
            </a:r>
            <a:r>
              <a:rPr lang="ru-RU" dirty="0" smtClean="0"/>
              <a:t>: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улучшает качество спецификаций; чем позднее проводятся изменения в спецификации, тем они дороже, поэтому, уточнение «чего же пользователи/заказчики хотят </a:t>
            </a:r>
            <a:r>
              <a:rPr lang="ru-RU" i="1" dirty="0" smtClean="0"/>
              <a:t>на самом деле</a:t>
            </a:r>
            <a:r>
              <a:rPr lang="ru-RU" dirty="0" smtClean="0"/>
              <a:t>» на ранних стадиях разработки — снижает общую стоимость.</a:t>
            </a:r>
          </a:p>
          <a:p>
            <a:r>
              <a:rPr lang="ru-RU" b="1" dirty="0" smtClean="0"/>
              <a:t>вовлечение пользователя в процесс разработки</a:t>
            </a:r>
            <a:r>
              <a:rPr lang="ru-RU" dirty="0" smtClean="0"/>
              <a:t>: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вовлекает будущих пользователей в процесс разработки, и позволяет им видеть то, как именно будет выглядеть будущая программа, что позволяет избавиться от возможных расхождений в представлении о программе между разработчиками и пользователями.</a:t>
            </a:r>
          </a:p>
          <a:p>
            <a:endParaRPr lang="ru-RU" dirty="0" smtClean="0"/>
          </a:p>
          <a:p>
            <a:r>
              <a:rPr lang="ru-RU" dirty="0" smtClean="0"/>
              <a:t>Недостатки:</a:t>
            </a:r>
          </a:p>
          <a:p>
            <a:r>
              <a:rPr lang="ru-RU" b="1" dirty="0" smtClean="0"/>
              <a:t>недостаточный анализ</a:t>
            </a:r>
            <a:r>
              <a:rPr lang="ru-RU" dirty="0" smtClean="0"/>
              <a:t>: концентрация усилий на ограниченном прототипе может отвлекать разработчиков от надлежащего анализа требований на полную систему.</a:t>
            </a:r>
          </a:p>
          <a:p>
            <a:r>
              <a:rPr lang="ru-RU" b="1" dirty="0" smtClean="0"/>
              <a:t>смешение прототипа и готовой системы в представлении пользователей</a:t>
            </a:r>
            <a:r>
              <a:rPr lang="ru-RU" dirty="0" smtClean="0"/>
              <a:t>: пользователи могут подумать, что прототип, который предполагается «выбросить», и есть основа будущей системы. Исходя из этого предположения, пользователи могут требовать от прототипа более точного поведения, могут разочароваться в возможностях разработчиков.</a:t>
            </a:r>
          </a:p>
          <a:p>
            <a:r>
              <a:rPr lang="ru-RU" b="1" dirty="0" smtClean="0"/>
              <a:t>чрезмерное время на создание прототипа</a:t>
            </a:r>
            <a:r>
              <a:rPr lang="ru-RU" dirty="0" smtClean="0"/>
              <a:t>: ключевое свойство прототипа — то, что он создается за короткое время. Если разработчики не принимают это во внимание, то они тратят время на создание слишком сложного прототипа, и теряют преимущества от применения прототипирования вообще.</a:t>
            </a:r>
          </a:p>
          <a:p>
            <a:r>
              <a:rPr lang="ru-RU" dirty="0" smtClean="0"/>
              <a:t>Является спорным, применимо ли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, в той или иной форме, ко всем типам проектов. Однако, известно, что наибольшие преимущества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дает при разработке систем, имеющих развитый пользовательский интерфейс. Системам, основная работа которых состоит в вычислениях, например, системам с интерфейсам командной строки,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почти не дает реальных преимуществ. Хорошие результаты дает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при проектировании интерфейсов человек-компьютер.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8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8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Нексолько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Описание</a:t>
            </a:r>
            <a:r>
              <a:rPr lang="ru-RU" baseline="0" dirty="0" smtClean="0"/>
              <a:t> работы системы, в том виде, в каком она есть сейчас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6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системы</a:t>
            </a:r>
            <a:r>
              <a:rPr lang="ru-RU" baseline="0" dirty="0" smtClean="0"/>
              <a:t> такой, какой она должна быть по нашему мнению.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Одним из основных процессом в системе является обследование пациентов. Согласно словарю на сайте Академик  </a:t>
            </a:r>
            <a:r>
              <a:rPr lang="en-US" dirty="0" smtClean="0">
                <a:hlinkClick r:id="rId3"/>
              </a:rPr>
              <a:t>http://dic.academic.ru/dic.nsf/enc_medicine/20694/%D0%9E%D0%B1%D1%81%D0%BB%D0%B5%D0%B4%D0%BE%D0%B2%D0%B0%D0%BD%D0%B8%D0%B5</a:t>
            </a:r>
            <a:endParaRPr lang="ru-RU" dirty="0" smtClean="0"/>
          </a:p>
          <a:p>
            <a:r>
              <a:rPr lang="ru-RU" dirty="0" smtClean="0"/>
              <a:t>обследованием</a:t>
            </a:r>
            <a:r>
              <a:rPr lang="ru-RU" baseline="0" dirty="0" smtClean="0"/>
              <a:t> больного  является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комплекс исследований, направленных на выявление индивидуальных особенностей больного, установление диагноза болезни, обоснование рационального лечения, определение прогноза.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Входными данными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данного процесса являются данные первичного осмотра, совершенные врачом, либо самим пациентом.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механизмам, на которых базируется процесс обследования можно отнести медицинские приборы, медицинский архив, домашние медицинские приборы.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выходе работы системы мы получаем статистику наблюдений за пациентом, а также предполагаемый диагноз. Первоначально предполагается, что диагноз будет выставлять доктора на основе результатов исследований и автоматического мониторинга (т.е. сделанных на основе собранной статистики медицинских выводов).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управляющих воздействий можно отметить следующие.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Требования безопасности …….</a:t>
            </a:r>
          </a:p>
          <a:p>
            <a:pPr marL="228600" indent="-228600">
              <a:buAutoNum type="arabicParenR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Международная классификация болезней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документ, используемый как ведущая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Статистика"/>
              </a:rPr>
              <a:t>статистическая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Классификация"/>
              </a:rPr>
              <a:t>классификационная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основа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Здравоохранение"/>
              </a:rPr>
              <a:t>здравоохранении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Периодически (раз в десять лет) пересматривается под руководством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Всемирная организация здравоохранения"/>
              </a:rPr>
              <a:t>ВОЗ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МКБ является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Нормативный документ"/>
              </a:rPr>
              <a:t>нормативным документом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обеспечивающим единство методических подходов и международную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Верификация"/>
              </a:rPr>
              <a:t>сопоставимость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материалов.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декомпозиции процесса обследования получаем три больших </a:t>
            </a:r>
            <a:r>
              <a:rPr lang="ru-RU" baseline="0" dirty="0" err="1" smtClean="0"/>
              <a:t>подпроцесса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dirty="0" smtClean="0"/>
              <a:t>Подача данных ….. Запись в БД данных</a:t>
            </a:r>
            <a:r>
              <a:rPr lang="ru-RU" baseline="0" dirty="0" smtClean="0"/>
              <a:t> от пациентов и врачей ….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Просмотр данных ….. Просмотр ВСЕХ накопленных о пациенте медицинских данных …. Например в случае, когда доктор собирается выставить диагноз на основе многолетней статистики. </a:t>
            </a:r>
          </a:p>
          <a:p>
            <a:r>
              <a:rPr lang="ru-RU" baseline="0" dirty="0" smtClean="0"/>
              <a:t>Также здесь можно произвести некоторую выборку результатов мониторинга.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Анализ. Отобрав и просмотрев необходимые медицинские данные лечащий врач, либо система отправляют данные на анализ.. ….. Процесс анализа включает 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Главным процессом самой разрабатываемой ИС является процесс мониторинга</a:t>
            </a:r>
            <a:r>
              <a:rPr lang="ru-RU" baseline="0" dirty="0" smtClean="0"/>
              <a:t> пациентов. ….. Данный процесс является длительным процессом, если так можно выразиться – само итерируемый (подробнее об этом далее).</a:t>
            </a:r>
          </a:p>
          <a:p>
            <a:endParaRPr lang="ru-RU" dirty="0" smtClean="0"/>
          </a:p>
          <a:p>
            <a:r>
              <a:rPr lang="ru-RU" dirty="0" smtClean="0"/>
              <a:t>На</a:t>
            </a:r>
            <a:r>
              <a:rPr lang="ru-RU" baseline="0" dirty="0" smtClean="0"/>
              <a:t> вход системы мы подаем непосредственно обследуемого,  а на выходе получаем медицинское заключение. При этом используются следующие механизмы: компьютер.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Дневник наблюдения …. – кратко рассказать о нем	 …..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Лабораторные анализы … -  кратко о сути анализов …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Управляют процессом мониторинга – лицо, ответственное за мониторинг.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1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Процесс мониторинга состоит из ….</a:t>
            </a:r>
          </a:p>
          <a:p>
            <a:endParaRPr lang="ru-RU" dirty="0" smtClean="0"/>
          </a:p>
          <a:p>
            <a:r>
              <a:rPr lang="ru-RU" dirty="0" smtClean="0"/>
              <a:t>.. Кратко</a:t>
            </a:r>
            <a:r>
              <a:rPr lang="ru-RU" baseline="0" dirty="0" smtClean="0"/>
              <a:t> о каждом процессе </a:t>
            </a:r>
          </a:p>
          <a:p>
            <a:endParaRPr lang="ru-RU" baseline="0" dirty="0" smtClean="0"/>
          </a:p>
          <a:p>
            <a:r>
              <a:rPr lang="ru-RU" baseline="0" dirty="0" smtClean="0"/>
              <a:t>.. Необходимо упомянуть о цикличности данного процесса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95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озвучить кратко каждый</a:t>
            </a:r>
            <a:r>
              <a:rPr lang="ru-RU" baseline="0" dirty="0" smtClean="0"/>
              <a:t> процесс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Предположительно</a:t>
            </a:r>
            <a:r>
              <a:rPr lang="ru-RU" baseline="0" dirty="0" smtClean="0"/>
              <a:t> в системе можно выделить 3 актеров …. Рассказать о каждом вкратце.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Рассказать о каждом варианте использования.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6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«Теперь</a:t>
            </a:r>
            <a:r>
              <a:rPr lang="ru-RU" baseline="0" dirty="0" smtClean="0"/>
              <a:t> расскажем о процессе разработки системы. О том какие технологии и техники используются нами по управлению проектом, его сопровождением.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70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D78C-0757-4811-9FBB-676DB0A83D8E}" type="datetime1">
              <a:rPr lang="ru-RU" smtClean="0"/>
              <a:t>18.04.2012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C4CD-9E68-4A28-A153-3DADE77BCC3D}" type="datetime1">
              <a:rPr lang="ru-RU" smtClean="0"/>
              <a:t>18.04.2012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4176-0F87-46F0-8CDF-E15EDF044C9D}" type="datetime1">
              <a:rPr lang="ru-RU" smtClean="0"/>
              <a:t>18.04.2012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00E2-C4C4-4E3B-93BC-F437BF0959E0}" type="datetime1">
              <a:rPr lang="ru-RU" smtClean="0"/>
              <a:t>18.04.2012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080-D83B-4F2F-94B4-B308D236DF94}" type="datetime1">
              <a:rPr lang="ru-RU" smtClean="0"/>
              <a:t>18.04.2012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A75E-79B7-435B-8D65-0A07E0F5035C}" type="datetime1">
              <a:rPr lang="ru-RU" smtClean="0"/>
              <a:t>18.04.2012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8CC4-FCE1-409D-BD24-C82F195549F7}" type="datetime1">
              <a:rPr lang="ru-RU" smtClean="0"/>
              <a:t>18.04.2012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A36A-6DFC-4D97-B945-8A29DAF4B16C}" type="datetime1">
              <a:rPr lang="ru-RU" smtClean="0"/>
              <a:t>18.04.2012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7C8C-3603-416F-957A-AF6C22969D80}" type="datetime1">
              <a:rPr lang="ru-RU" smtClean="0"/>
              <a:t>18.04.2012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1336-E626-433C-B268-8E213FAB93F9}" type="datetime1">
              <a:rPr lang="ru-RU" smtClean="0"/>
              <a:t>18.04.2012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5F79-E911-494F-A72D-99DAC3701F10}" type="datetime1">
              <a:rPr lang="ru-RU" smtClean="0"/>
              <a:t>18.04.2012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F671-76E8-4567-9A28-67B1D523262A}" type="datetime1">
              <a:rPr lang="ru-RU" smtClean="0"/>
              <a:t>18.04.2012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ПАЦИЕНТОВ с ВПС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Ванеев О.Н.</a:t>
            </a:r>
          </a:p>
          <a:p>
            <a:pPr algn="r"/>
            <a:r>
              <a:rPr lang="ru-RU" dirty="0" smtClean="0"/>
              <a:t>Кошкин Н.Г.</a:t>
            </a:r>
          </a:p>
          <a:p>
            <a:pPr algn="r"/>
            <a:r>
              <a:rPr lang="ru-RU" dirty="0" smtClean="0"/>
              <a:t>Калесников Д.С.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5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1328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6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разработки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IDE, VCS, ORM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разработки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4281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Условия: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даже 2 человека – это уже команда )) 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удаленная разработка;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управление задачами;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13829"/>
            <a:ext cx="7744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Было бы прекрасно, если мы могли бы: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синхронизировать наши изменения в коде;</a:t>
            </a:r>
          </a:p>
          <a:p>
            <a:pPr marL="285750" indent="-285750">
              <a:buFontTx/>
              <a:buChar char="-"/>
            </a:pPr>
            <a:r>
              <a:rPr lang="ru-RU" dirty="0"/>
              <a:t>ц</a:t>
            </a:r>
            <a:r>
              <a:rPr lang="ru-RU" dirty="0" smtClean="0"/>
              <a:t>ентрализованно управлять задачами;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получать доступ к исходным кодам в любом месте, где есть интернет;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вести разработку даже при отсутствии постоянного доступа к интернету;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Система управления версиями</a:t>
            </a:r>
            <a:r>
              <a:rPr lang="ru-RU" sz="2400" dirty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(</a:t>
            </a:r>
            <a:r>
              <a:rPr lang="ru-RU" sz="2400" dirty="0"/>
              <a:t>от англ. </a:t>
            </a:r>
            <a:r>
              <a:rPr lang="ru-RU" sz="2400" i="1" dirty="0" err="1"/>
              <a:t>Version</a:t>
            </a:r>
            <a:r>
              <a:rPr lang="ru-RU" sz="2400" i="1" dirty="0"/>
              <a:t> </a:t>
            </a:r>
            <a:r>
              <a:rPr lang="ru-RU" sz="2400" i="1" dirty="0" err="1"/>
              <a:t>Control</a:t>
            </a:r>
            <a:r>
              <a:rPr lang="ru-RU" sz="2400" i="1" dirty="0"/>
              <a:t> </a:t>
            </a:r>
            <a:r>
              <a:rPr lang="ru-RU" sz="2400" i="1" dirty="0" err="1"/>
              <a:t>System</a:t>
            </a:r>
            <a:r>
              <a:rPr lang="ru-RU" sz="2400" i="1" dirty="0"/>
              <a:t>, VCS</a:t>
            </a:r>
            <a:r>
              <a:rPr lang="ru-RU" sz="2400" dirty="0"/>
              <a:t> или </a:t>
            </a:r>
            <a:r>
              <a:rPr lang="ru-RU" sz="2400" i="1" dirty="0" err="1"/>
              <a:t>Revision</a:t>
            </a:r>
            <a:r>
              <a:rPr lang="ru-RU" sz="2400" i="1" dirty="0"/>
              <a:t> </a:t>
            </a:r>
            <a:r>
              <a:rPr lang="ru-RU" sz="2400" i="1" dirty="0" err="1"/>
              <a:t>Control</a:t>
            </a:r>
            <a:r>
              <a:rPr lang="ru-RU" sz="2400" i="1" dirty="0"/>
              <a:t> </a:t>
            </a:r>
            <a:r>
              <a:rPr lang="ru-RU" sz="2400" i="1" dirty="0" err="1"/>
              <a:t>System</a:t>
            </a:r>
            <a:r>
              <a:rPr lang="ru-RU" sz="2400" dirty="0"/>
              <a:t>) </a:t>
            </a:r>
            <a:r>
              <a:rPr lang="ru-RU" sz="2400" dirty="0" smtClean="0"/>
              <a:t>— </a:t>
            </a:r>
            <a:r>
              <a:rPr lang="ru-RU" sz="2400" dirty="0"/>
              <a:t>программное обеспечение для облегчения работы с </a:t>
            </a:r>
            <a:r>
              <a:rPr lang="ru-RU" sz="2400" dirty="0" smtClean="0"/>
              <a:t>изменяющейся </a:t>
            </a:r>
            <a:r>
              <a:rPr lang="ru-RU" sz="2400" dirty="0"/>
              <a:t>информацией. </a:t>
            </a:r>
            <a:r>
              <a:rPr lang="ru-RU" sz="2400" dirty="0" smtClean="0"/>
              <a:t>Система </a:t>
            </a:r>
            <a:r>
              <a:rPr lang="ru-RU" sz="2400" dirty="0"/>
              <a:t>управления версиями позволяет хранить несколько </a:t>
            </a:r>
            <a:r>
              <a:rPr lang="ru-RU" sz="2400" dirty="0" smtClean="0"/>
              <a:t>версий </a:t>
            </a:r>
            <a:r>
              <a:rPr lang="ru-RU" sz="2400" dirty="0"/>
              <a:t>одного и того же документа, при необходимости </a:t>
            </a:r>
            <a:r>
              <a:rPr lang="ru-RU" sz="2400" dirty="0" smtClean="0"/>
              <a:t>возвращаться </a:t>
            </a:r>
            <a:r>
              <a:rPr lang="ru-RU" sz="2400" dirty="0"/>
              <a:t>к более ранним версиям, определять, </a:t>
            </a:r>
            <a:r>
              <a:rPr lang="ru-RU" sz="2400" dirty="0" smtClean="0"/>
              <a:t>кто </a:t>
            </a:r>
            <a:r>
              <a:rPr lang="ru-RU" sz="2400" dirty="0"/>
              <a:t>и когда сделал то или иное изменение, и многое другое.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24" y="4614227"/>
            <a:ext cx="3015569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/>
              <a:t>Subversion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556593" y="4614226"/>
            <a:ext cx="3154778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Git</a:t>
            </a:r>
            <a:endParaRPr lang="ru-RU" sz="48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459593" y="5029723"/>
            <a:ext cx="20970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с остальным?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1412776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https://github.com/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20486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GitHub</a:t>
            </a:r>
            <a:r>
              <a:rPr lang="ru-RU" sz="2400" dirty="0"/>
              <a:t> — самый </a:t>
            </a:r>
            <a:r>
              <a:rPr lang="ru-RU" sz="2400" dirty="0" smtClean="0"/>
              <a:t>большой </a:t>
            </a:r>
            <a:r>
              <a:rPr lang="ru-RU" sz="2400" dirty="0"/>
              <a:t>веб-сервис для хостинга проектов и их совместной разработки.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140224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Сами разработчики называют </a:t>
            </a:r>
            <a:r>
              <a:rPr lang="ru-RU" sz="2400" dirty="0" err="1"/>
              <a:t>GitHub</a:t>
            </a:r>
            <a:r>
              <a:rPr lang="ru-RU" sz="2400" dirty="0"/>
              <a:t> «социальной сетью для разработчиков».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6" y="1412776"/>
            <a:ext cx="8460268" cy="462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задачами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1"/>
            <a:ext cx="882200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0479"/>
            <a:ext cx="8855439" cy="484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0479"/>
            <a:ext cx="8855438" cy="484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59016" y="1416823"/>
            <a:ext cx="529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Visual studio 2010 + </a:t>
            </a:r>
            <a:r>
              <a:rPr lang="en-US" sz="3600" dirty="0" err="1" smtClean="0"/>
              <a:t>NuGet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08920"/>
            <a:ext cx="773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Sql</a:t>
            </a:r>
            <a:r>
              <a:rPr lang="en-US" sz="3600" dirty="0" smtClean="0"/>
              <a:t> Server Management Studio 2008 R2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Какая есть? Какая будет? Пожелания ))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сейчас?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84785"/>
            <a:ext cx="7992888" cy="115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База данных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(Microsoft SQL Server 2008)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140969"/>
            <a:ext cx="7992888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Модель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(C#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библиотека на базе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Entity Framework)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7784" y="4797153"/>
            <a:ext cx="2088232" cy="1152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Поддержка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(Windows console)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88208" y="4797153"/>
            <a:ext cx="577246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  <a:cs typeface="Times New Roman" pitchFamily="18" charset="0"/>
              </a:rPr>
              <a:t>Desktop-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клиент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(Windows Forms)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>
            <a:stCxn id="4" idx="0"/>
            <a:endCxn id="3" idx="2"/>
          </p:cNvCxnSpPr>
          <p:nvPr/>
        </p:nvCxnSpPr>
        <p:spPr>
          <a:xfrm flipV="1">
            <a:off x="4680012" y="263691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0"/>
          </p:cNvCxnSpPr>
          <p:nvPr/>
        </p:nvCxnSpPr>
        <p:spPr>
          <a:xfrm flipV="1">
            <a:off x="171190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V="1">
            <a:off x="577444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6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(</a:t>
            </a:r>
            <a:r>
              <a:rPr lang="en-US" dirty="0" smtClean="0"/>
              <a:t>AS-IS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0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cs typeface="Times New Roman" pitchFamily="18" charset="0"/>
              </a:rPr>
              <a:t>База </a:t>
            </a:r>
            <a:r>
              <a:rPr lang="ru-RU" dirty="0">
                <a:cs typeface="Times New Roman" pitchFamily="18" charset="0"/>
              </a:rPr>
              <a:t>данных</a:t>
            </a:r>
            <a:r>
              <a:rPr lang="en-US" dirty="0">
                <a:cs typeface="Times New Roman" pitchFamily="18" charset="0"/>
              </a:rPr>
              <a:t> (Microsoft SQL Server 2008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012647"/>
            <a:ext cx="3627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+mj-lt"/>
              </a:rPr>
              <a:t>Функции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+mj-lt"/>
              </a:rPr>
              <a:t>хранение данных;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+mj-lt"/>
              </a:rPr>
              <a:t>доступ к данным;</a:t>
            </a:r>
            <a:endParaRPr lang="ru-RU" sz="2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Модель</a:t>
            </a:r>
            <a:r>
              <a:rPr lang="en-US" dirty="0">
                <a:cs typeface="Times New Roman" pitchFamily="18" charset="0"/>
              </a:rPr>
              <a:t> (C# </a:t>
            </a:r>
            <a:r>
              <a:rPr lang="ru-RU" dirty="0">
                <a:cs typeface="Times New Roman" pitchFamily="18" charset="0"/>
              </a:rPr>
              <a:t>библиотека на базе</a:t>
            </a:r>
            <a:r>
              <a:rPr lang="en-US" dirty="0">
                <a:cs typeface="Times New Roman" pitchFamily="18" charset="0"/>
              </a:rPr>
              <a:t> Entity Framework)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3853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Функции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</a:rPr>
              <a:t>API </a:t>
            </a:r>
            <a:r>
              <a:rPr lang="ru-RU" sz="2000" dirty="0" smtClean="0">
                <a:latin typeface="+mj-lt"/>
              </a:rPr>
              <a:t>для доступа к </a:t>
            </a:r>
            <a:r>
              <a:rPr lang="ru-RU" sz="2000" dirty="0" err="1" smtClean="0">
                <a:latin typeface="+mj-lt"/>
              </a:rPr>
              <a:t>бд</a:t>
            </a:r>
            <a:r>
              <a:rPr lang="ru-RU" sz="2000" dirty="0" smtClean="0">
                <a:latin typeface="+mj-l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+mj-lt"/>
              </a:rPr>
              <a:t>синхронизация структуры </a:t>
            </a:r>
            <a:r>
              <a:rPr lang="ru-RU" sz="2000" dirty="0" err="1" smtClean="0">
                <a:latin typeface="+mj-lt"/>
              </a:rPr>
              <a:t>бд</a:t>
            </a:r>
            <a:r>
              <a:rPr lang="ru-RU" sz="2000" dirty="0" smtClean="0">
                <a:latin typeface="+mj-lt"/>
              </a:rPr>
              <a:t> с предметной областью;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ru-RU" sz="2000" dirty="0" smtClean="0">
                <a:solidFill>
                  <a:srgbClr val="FF0000"/>
                </a:solidFill>
                <a:latin typeface="+mj-lt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бизнес-логика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&lt;/!&gt;</a:t>
            </a:r>
            <a:r>
              <a:rPr lang="ru-RU" sz="2000" dirty="0" smtClean="0">
                <a:latin typeface="+mj-lt"/>
              </a:rPr>
              <a:t>;</a:t>
            </a:r>
            <a:endParaRPr lang="ru-RU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560" y="3933056"/>
            <a:ext cx="7667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Преимущества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+mj-lt"/>
              </a:rPr>
              <a:t>избавляет от необходимости писать </a:t>
            </a:r>
            <a:r>
              <a:rPr lang="en-US" sz="2000" dirty="0" err="1" smtClean="0">
                <a:latin typeface="+mj-lt"/>
              </a:rPr>
              <a:t>sql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запросы;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&lt;</a:t>
            </a:r>
            <a:r>
              <a:rPr lang="ru-RU" sz="2000" dirty="0" smtClean="0">
                <a:solidFill>
                  <a:srgbClr val="00B0F0"/>
                </a:solidFill>
                <a:latin typeface="+mj-lt"/>
              </a:rPr>
              <a:t>ирония</a:t>
            </a: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независимость от конкретной СУБД</a:t>
            </a: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&lt;/</a:t>
            </a:r>
            <a:r>
              <a:rPr lang="ru-RU" sz="2000" dirty="0" smtClean="0">
                <a:solidFill>
                  <a:srgbClr val="00B0F0"/>
                </a:solidFill>
                <a:latin typeface="+mj-lt"/>
              </a:rPr>
              <a:t>ирония</a:t>
            </a: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+mj-lt"/>
              </a:rPr>
              <a:t>контролируемое изменение структуры </a:t>
            </a:r>
            <a:r>
              <a:rPr lang="ru-RU" sz="2000" dirty="0" err="1" smtClean="0">
                <a:latin typeface="+mj-lt"/>
              </a:rPr>
              <a:t>бд</a:t>
            </a:r>
            <a:r>
              <a:rPr lang="ru-RU" sz="2000" dirty="0" smtClean="0">
                <a:latin typeface="+mj-lt"/>
              </a:rPr>
              <a:t> в </a:t>
            </a:r>
            <a:r>
              <a:rPr lang="ru-RU" sz="2000" dirty="0" err="1" smtClean="0">
                <a:latin typeface="+mj-lt"/>
              </a:rPr>
              <a:t>продакшене</a:t>
            </a:r>
            <a:r>
              <a:rPr lang="ru-RU" sz="2000" dirty="0" smtClean="0">
                <a:latin typeface="+mj-lt"/>
              </a:rPr>
              <a:t>;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будет?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197" y="1340768"/>
            <a:ext cx="8064896" cy="954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</a:rPr>
              <a:t>База данных </a:t>
            </a:r>
            <a:r>
              <a:rPr lang="en-US" sz="2200" dirty="0">
                <a:latin typeface="+mj-lt"/>
                <a:cs typeface="Times New Roman" pitchFamily="18" charset="0"/>
              </a:rPr>
              <a:t>(Microsoft SQL Server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2008</a:t>
            </a:r>
            <a:r>
              <a:rPr lang="en-US" sz="2200" dirty="0" smtClean="0">
                <a:latin typeface="+mj-lt"/>
                <a:cs typeface="Times New Roman" pitchFamily="18" charset="0"/>
              </a:rPr>
              <a:t>)</a:t>
            </a:r>
            <a:endParaRPr lang="ru-RU" sz="2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5197" y="2510898"/>
            <a:ext cx="8064896" cy="954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</a:rPr>
              <a:t>Модель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cs typeface="Times New Roman" pitchFamily="18" charset="0"/>
              </a:rPr>
              <a:t>(C# </a:t>
            </a:r>
            <a:r>
              <a:rPr lang="ru-RU" sz="2200" dirty="0">
                <a:cs typeface="Times New Roman" pitchFamily="18" charset="0"/>
              </a:rPr>
              <a:t>библиотека на базе</a:t>
            </a:r>
            <a:r>
              <a:rPr lang="en-US" sz="2200" dirty="0">
                <a:cs typeface="Times New Roman" pitchFamily="18" charset="0"/>
              </a:rPr>
              <a:t> Entity Framework</a:t>
            </a:r>
            <a:r>
              <a:rPr lang="en-US" sz="2200" dirty="0" smtClean="0">
                <a:cs typeface="Times New Roman" pitchFamily="18" charset="0"/>
              </a:rPr>
              <a:t>)</a:t>
            </a:r>
            <a:endParaRPr lang="ru-RU" sz="2200" dirty="0"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3681028"/>
            <a:ext cx="5548252" cy="95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Web-</a:t>
            </a:r>
            <a:r>
              <a:rPr lang="ru-RU" sz="2200" dirty="0" smtClean="0">
                <a:latin typeface="+mj-lt"/>
              </a:rPr>
              <a:t>сервис</a:t>
            </a:r>
            <a:r>
              <a:rPr lang="en-US" sz="2200" dirty="0" smtClean="0">
                <a:latin typeface="+mj-lt"/>
              </a:rPr>
              <a:t> (WCF)</a:t>
            </a:r>
            <a:endParaRPr lang="ru-RU" sz="22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5197" y="4851158"/>
            <a:ext cx="3812787" cy="954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Web-</a:t>
            </a:r>
            <a:r>
              <a:rPr lang="ru-RU" sz="2200" dirty="0" smtClean="0">
                <a:latin typeface="+mj-lt"/>
              </a:rPr>
              <a:t>клиент</a:t>
            </a:r>
            <a:r>
              <a:rPr lang="en-US" sz="2200" dirty="0" smtClean="0">
                <a:latin typeface="+mj-lt"/>
              </a:rPr>
              <a:t> </a:t>
            </a:r>
          </a:p>
          <a:p>
            <a:pPr algn="ctr"/>
            <a:r>
              <a:rPr lang="en-US" sz="2200" dirty="0" smtClean="0">
                <a:latin typeface="+mj-lt"/>
              </a:rPr>
              <a:t>(ASP.NET MVC)</a:t>
            </a:r>
            <a:endParaRPr lang="ru-RU" sz="2200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681028"/>
            <a:ext cx="2376264" cy="954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ru-RU" dirty="0" smtClean="0">
                <a:latin typeface="+mj-lt"/>
              </a:rPr>
              <a:t>Поддержка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Windows console)</a:t>
            </a:r>
            <a:endParaRPr lang="ru-RU" dirty="0">
              <a:latin typeface="+mj-lt"/>
              <a:cs typeface="Times New Roman" pitchFamily="18" charset="0"/>
            </a:endParaRPr>
          </a:p>
          <a:p>
            <a:pPr algn="ctr"/>
            <a:endParaRPr lang="ru-RU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47645" y="4851158"/>
            <a:ext cx="4032448" cy="954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</a:rPr>
              <a:t>Desktop-</a:t>
            </a:r>
            <a:r>
              <a:rPr lang="ru-RU" sz="2200" dirty="0" smtClean="0">
                <a:latin typeface="+mj-lt"/>
              </a:rPr>
              <a:t>клиент</a:t>
            </a:r>
            <a:r>
              <a:rPr lang="en-US" sz="2200" dirty="0" smtClean="0">
                <a:latin typeface="+mj-lt"/>
              </a:rPr>
              <a:t> </a:t>
            </a:r>
          </a:p>
          <a:p>
            <a:pPr algn="ctr"/>
            <a:r>
              <a:rPr lang="en-US" sz="2200" dirty="0" smtClean="0">
                <a:latin typeface="+mj-lt"/>
              </a:rPr>
              <a:t>(Windows Forms)</a:t>
            </a:r>
            <a:endParaRPr lang="ru-RU" sz="2200" dirty="0">
              <a:latin typeface="+mj-lt"/>
            </a:endParaRPr>
          </a:p>
        </p:txBody>
      </p:sp>
      <p:cxnSp>
        <p:nvCxnSpPr>
          <p:cNvPr id="13" name="Прямая со стрелкой 12"/>
          <p:cNvCxnSpPr>
            <a:stCxn id="5" idx="0"/>
            <a:endCxn id="4" idx="2"/>
          </p:cNvCxnSpPr>
          <p:nvPr/>
        </p:nvCxnSpPr>
        <p:spPr>
          <a:xfrm flipV="1">
            <a:off x="4647645" y="22948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</p:cNvCxnSpPr>
          <p:nvPr/>
        </p:nvCxnSpPr>
        <p:spPr>
          <a:xfrm flipV="1">
            <a:off x="5905966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0"/>
          </p:cNvCxnSpPr>
          <p:nvPr/>
        </p:nvCxnSpPr>
        <p:spPr>
          <a:xfrm flipV="1">
            <a:off x="1799692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3635896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0" idx="0"/>
          </p:cNvCxnSpPr>
          <p:nvPr/>
        </p:nvCxnSpPr>
        <p:spPr>
          <a:xfrm flipV="1">
            <a:off x="6663869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cs typeface="Times New Roman" pitchFamily="18" charset="0"/>
              </a:rPr>
              <a:t>База </a:t>
            </a:r>
            <a:r>
              <a:rPr lang="ru-RU" dirty="0">
                <a:cs typeface="Times New Roman" pitchFamily="18" charset="0"/>
              </a:rPr>
              <a:t>данных</a:t>
            </a:r>
            <a:r>
              <a:rPr lang="en-US" dirty="0">
                <a:cs typeface="Times New Roman" pitchFamily="18" charset="0"/>
              </a:rPr>
              <a:t> (Microsoft SQL Server 2008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988840"/>
            <a:ext cx="3021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 smtClean="0">
                <a:latin typeface="+mj-lt"/>
              </a:rPr>
              <a:t>хранение данных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+mj-lt"/>
              </a:rPr>
              <a:t>доступ к данным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+mj-lt"/>
              </a:rPr>
              <a:t>репликация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latin typeface="+mj-lt"/>
              </a:rPr>
              <a:t>зеркалирование</a:t>
            </a:r>
            <a:endParaRPr lang="en-US" sz="2400" dirty="0" smtClean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4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Модель</a:t>
            </a:r>
            <a:r>
              <a:rPr lang="en-US" dirty="0">
                <a:cs typeface="Times New Roman" pitchFamily="18" charset="0"/>
              </a:rPr>
              <a:t> (C# </a:t>
            </a:r>
            <a:r>
              <a:rPr lang="ru-RU" dirty="0">
                <a:cs typeface="Times New Roman" pitchFamily="18" charset="0"/>
              </a:rPr>
              <a:t>библиотека на базе</a:t>
            </a:r>
            <a:r>
              <a:rPr lang="en-US" dirty="0">
                <a:cs typeface="Times New Roman" pitchFamily="18" charset="0"/>
              </a:rPr>
              <a:t> Entity Framework)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8100" y="1894034"/>
            <a:ext cx="396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Убираем бизнес-логику!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6893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Функции</a:t>
            </a:r>
          </a:p>
          <a:p>
            <a:pPr marL="285750" indent="-285750">
              <a:buFontTx/>
              <a:buChar char="-"/>
            </a:pPr>
            <a:r>
              <a:rPr lang="en-US" dirty="0"/>
              <a:t>API </a:t>
            </a:r>
            <a:r>
              <a:rPr lang="ru-RU" dirty="0"/>
              <a:t>для доступа к базе данных;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синхронизация структуры базы данных с предметной областью;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0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Web-</a:t>
            </a:r>
            <a:r>
              <a:rPr lang="ru-RU" dirty="0"/>
              <a:t>сервис</a:t>
            </a:r>
            <a:r>
              <a:rPr lang="en-US" dirty="0"/>
              <a:t> (WCF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170783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бизнес-логика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авторизация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412777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	</a:t>
            </a:r>
            <a:r>
              <a:rPr lang="ru-RU" b="1" dirty="0" smtClean="0"/>
              <a:t>Бизнес-логика</a:t>
            </a:r>
            <a:r>
              <a:rPr lang="ru-RU" dirty="0" smtClean="0"/>
              <a:t> </a:t>
            </a:r>
            <a:r>
              <a:rPr lang="ru-RU" dirty="0"/>
              <a:t>— в разработке информационных систем — совокупность правил, принципов, зависимостей поведения объектов предметной области (области человеческой деятельности, которую система поддерживает). Иначе можно сказать, что бизнес-логика — это реализация правил и ограничений автоматизируемых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910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Хотелось бы ))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412776"/>
            <a:ext cx="5447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Чтобы все работало через интерфейсы.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227" y="2348880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Преимущества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минимум зависимостей от конкретных реализаций;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227" y="3068488"/>
            <a:ext cx="8761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Следствия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реализацию компонента системы можно будет изменить на уровне конфигурации;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8227" y="3943598"/>
            <a:ext cx="4843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Почему «хотелось бы»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сложно создать чистый универсальный </a:t>
            </a:r>
            <a:r>
              <a:rPr lang="en-US" dirty="0" smtClean="0"/>
              <a:t>API</a:t>
            </a:r>
            <a:r>
              <a:rPr lang="ru-RU" dirty="0" smtClean="0"/>
              <a:t>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Pencil, Reflection</a:t>
            </a:r>
            <a:r>
              <a:rPr lang="ru-RU" dirty="0" smtClean="0"/>
              <a:t>, Прототипы,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Прототипирование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772816"/>
            <a:ext cx="79664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уменьшение </a:t>
            </a:r>
            <a:r>
              <a:rPr lang="ru-RU" b="1" dirty="0"/>
              <a:t>времени, стоимости, </a:t>
            </a:r>
            <a:r>
              <a:rPr lang="ru-RU" b="1" dirty="0" smtClean="0"/>
              <a:t>рисков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вовлечение пользователя в процесс </a:t>
            </a:r>
            <a:r>
              <a:rPr lang="ru-RU" b="1" dirty="0" smtClean="0"/>
              <a:t>разработки</a:t>
            </a:r>
          </a:p>
          <a:p>
            <a:pPr marL="285750" indent="-285750">
              <a:buFontTx/>
              <a:buChar char="-"/>
            </a:pPr>
            <a:endParaRPr lang="ru-RU" b="1" dirty="0"/>
          </a:p>
          <a:p>
            <a:r>
              <a:rPr lang="ru-RU" b="1" dirty="0" smtClean="0"/>
              <a:t>Недостатки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смешение </a:t>
            </a:r>
            <a:r>
              <a:rPr lang="ru-RU" b="1" dirty="0"/>
              <a:t>прототипа и готовой системы в представлении </a:t>
            </a:r>
            <a:r>
              <a:rPr lang="ru-RU" b="1" dirty="0" smtClean="0"/>
              <a:t>пользователей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чрезмерное время на создание </a:t>
            </a:r>
            <a:r>
              <a:rPr lang="ru-RU" b="1" dirty="0" smtClean="0"/>
              <a:t>прототипа</a:t>
            </a:r>
          </a:p>
          <a:p>
            <a:pPr marL="285750" indent="-285750">
              <a:buFontTx/>
              <a:buChar char="-"/>
            </a:pPr>
            <a:endParaRPr lang="ru-RU" b="1" dirty="0"/>
          </a:p>
          <a:p>
            <a:r>
              <a:rPr lang="ru-RU" b="1" dirty="0" smtClean="0"/>
              <a:t>Виды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быстрое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эволюционное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9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Прототипирование в нашем проекте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988840"/>
            <a:ext cx="360040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Web-</a:t>
            </a:r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(быстрое)</a:t>
            </a: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988840"/>
            <a:ext cx="3581002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Desktop-</a:t>
            </a:r>
            <a:r>
              <a:rPr lang="ru-RU" dirty="0" smtClean="0"/>
              <a:t>клиент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эволюционное</a:t>
            </a:r>
            <a:r>
              <a:rPr lang="en-US" dirty="0" smtClean="0"/>
              <a:t>)</a:t>
            </a:r>
          </a:p>
          <a:p>
            <a:pPr algn="ctr"/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51521" y="3189169"/>
            <a:ext cx="3600400" cy="1883241"/>
            <a:chOff x="251521" y="3189169"/>
            <a:chExt cx="3600400" cy="1883241"/>
          </a:xfrm>
        </p:grpSpPr>
        <p:sp>
          <p:nvSpPr>
            <p:cNvPr id="5" name="TextBox 4"/>
            <p:cNvSpPr txBox="1"/>
            <p:nvPr/>
          </p:nvSpPr>
          <p:spPr>
            <a:xfrm>
              <a:off x="251521" y="4149080"/>
              <a:ext cx="3600400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Pencil</a:t>
              </a:r>
            </a:p>
            <a:p>
              <a:pPr algn="ctr"/>
              <a:r>
                <a:rPr lang="en-US" dirty="0"/>
                <a:t>(http://pencil.evolus.vn/en-US/Home.aspx)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3" idx="2"/>
              <a:endCxn id="5" idx="0"/>
            </p:cNvCxnSpPr>
            <p:nvPr/>
          </p:nvCxnSpPr>
          <p:spPr>
            <a:xfrm>
              <a:off x="2051720" y="3189169"/>
              <a:ext cx="1" cy="9599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5292080" y="3189169"/>
            <a:ext cx="3581002" cy="1896015"/>
            <a:chOff x="5292080" y="3189169"/>
            <a:chExt cx="3581002" cy="1896015"/>
          </a:xfrm>
        </p:grpSpPr>
        <p:sp>
          <p:nvSpPr>
            <p:cNvPr id="6" name="TextBox 5"/>
            <p:cNvSpPr txBox="1"/>
            <p:nvPr/>
          </p:nvSpPr>
          <p:spPr>
            <a:xfrm>
              <a:off x="5292080" y="4161854"/>
              <a:ext cx="3581002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Hand made</a:t>
              </a:r>
            </a:p>
            <a:p>
              <a:pPr algn="ctr"/>
              <a:endParaRPr lang="ru-RU" dirty="0"/>
            </a:p>
          </p:txBody>
        </p:sp>
        <p:cxnSp>
          <p:nvCxnSpPr>
            <p:cNvPr id="10" name="Прямая со стрелкой 9"/>
            <p:cNvCxnSpPr>
              <a:stCxn id="4" idx="2"/>
              <a:endCxn id="6" idx="0"/>
            </p:cNvCxnSpPr>
            <p:nvPr/>
          </p:nvCxnSpPr>
          <p:spPr>
            <a:xfrm>
              <a:off x="7082581" y="3189169"/>
              <a:ext cx="0" cy="9726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r>
              <a:rPr lang="en-US" dirty="0" smtClean="0"/>
              <a:t> (TO-BE)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719"/>
            <a:ext cx="8229600" cy="4490924"/>
          </a:xfrm>
        </p:spPr>
      </p:pic>
    </p:spTree>
    <p:extLst>
      <p:ext uri="{BB962C8B-B14F-4D97-AF65-F5344CB8AC3E}">
        <p14:creationId xmlns:p14="http://schemas.microsoft.com/office/powerpoint/2010/main" val="38904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прототипирования </a:t>
            </a:r>
            <a:r>
              <a:rPr lang="en-US" dirty="0" smtClean="0"/>
              <a:t>Desktop-</a:t>
            </a:r>
            <a:r>
              <a:rPr lang="ru-RU" dirty="0" smtClean="0"/>
              <a:t>клиента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95536" y="1711842"/>
            <a:ext cx="165618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ru-RU" dirty="0" smtClean="0"/>
              <a:t>Начало</a:t>
            </a:r>
            <a:endParaRPr lang="en-US" dirty="0" smtClean="0"/>
          </a:p>
          <a:p>
            <a:pPr algn="ctr"/>
            <a:endParaRPr lang="ru-RU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1713582"/>
            <a:ext cx="4743450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ru-RU" dirty="0" smtClean="0"/>
              <a:t>Сущность – диагноз</a:t>
            </a:r>
            <a:endParaRPr lang="en-US" dirty="0" smtClean="0"/>
          </a:p>
          <a:p>
            <a:pPr algn="ctr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47434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Прямая со стрелкой 36"/>
          <p:cNvCxnSpPr>
            <a:stCxn id="32" idx="3"/>
            <a:endCxn id="33" idx="1"/>
          </p:cNvCxnSpPr>
          <p:nvPr/>
        </p:nvCxnSpPr>
        <p:spPr>
          <a:xfrm>
            <a:off x="2051720" y="2173507"/>
            <a:ext cx="1080120" cy="1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Номер слайда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30</a:t>
            </a:fld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7875290" y="2160981"/>
            <a:ext cx="1449238" cy="1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прототипирования </a:t>
            </a:r>
            <a:r>
              <a:rPr lang="en-US" dirty="0"/>
              <a:t>Desktop-</a:t>
            </a:r>
            <a:r>
              <a:rPr lang="ru-RU" dirty="0"/>
              <a:t>клиента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0238" y="1772816"/>
            <a:ext cx="6552728" cy="2031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ru-RU" dirty="0" smtClean="0"/>
              <a:t>Получение всех свойств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Code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DiagnosisClass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Patients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31</a:t>
            </a:fld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0" y="2167286"/>
            <a:ext cx="14302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982966" y="2167286"/>
            <a:ext cx="19896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58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прототипирования </a:t>
            </a:r>
            <a:r>
              <a:rPr lang="en-US" dirty="0"/>
              <a:t>Desktop-</a:t>
            </a:r>
            <a:r>
              <a:rPr lang="ru-RU" dirty="0"/>
              <a:t>клиента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01847"/>
            <a:ext cx="6552728" cy="25853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Обработка метаданных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NotDisplay</a:t>
            </a:r>
            <a:r>
              <a:rPr lang="en-US" dirty="0" smtClean="0"/>
              <a:t> – </a:t>
            </a:r>
            <a:r>
              <a:rPr lang="ru-RU" dirty="0" smtClean="0"/>
              <a:t>не показываем данное свойство при </a:t>
            </a:r>
            <a:endParaRPr lang="en-US" dirty="0" smtClean="0"/>
          </a:p>
          <a:p>
            <a:r>
              <a:rPr lang="ru-RU" dirty="0" smtClean="0"/>
              <a:t>выводе данных в табличном виде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DisplayName</a:t>
            </a:r>
            <a:r>
              <a:rPr lang="en-US" dirty="0" smtClean="0"/>
              <a:t> – </a:t>
            </a:r>
            <a:r>
              <a:rPr lang="ru-RU" dirty="0" smtClean="0"/>
              <a:t>отображаемое пользователю </a:t>
            </a:r>
            <a:r>
              <a:rPr lang="ru-RU" dirty="0"/>
              <a:t>имя </a:t>
            </a:r>
            <a:r>
              <a:rPr lang="ru-RU" dirty="0" smtClean="0"/>
              <a:t>свойства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Тип – коллекция пациентов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32</a:t>
            </a:fld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0" y="2170434"/>
            <a:ext cx="125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3" idx="2"/>
          </p:cNvCxnSpPr>
          <p:nvPr/>
        </p:nvCxnSpPr>
        <p:spPr>
          <a:xfrm>
            <a:off x="4535996" y="4387170"/>
            <a:ext cx="16746" cy="2470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32" y="2204864"/>
            <a:ext cx="637522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1073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прототипирования </a:t>
            </a:r>
            <a:r>
              <a:rPr lang="en-US" dirty="0"/>
              <a:t>Desktop-</a:t>
            </a:r>
            <a:r>
              <a:rPr lang="ru-RU" dirty="0"/>
              <a:t>клиента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958954" cy="435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4468" y="153515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диагнозами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40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прототипирования </a:t>
            </a:r>
            <a:r>
              <a:rPr lang="en-US" dirty="0"/>
              <a:t>Desktop-</a:t>
            </a:r>
            <a:r>
              <a:rPr lang="ru-RU" dirty="0"/>
              <a:t>клиента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3" y="1988840"/>
            <a:ext cx="8558662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9832" y="1513410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Редактирование диагноза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89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MSSQL, </a:t>
            </a:r>
            <a:r>
              <a:rPr lang="en-US" dirty="0" err="1" smtClean="0"/>
              <a:t>EntityFramework</a:t>
            </a:r>
            <a:r>
              <a:rPr lang="en-US" dirty="0"/>
              <a:t> </a:t>
            </a:r>
            <a:r>
              <a:rPr lang="en-US" dirty="0" err="1" smtClean="0"/>
              <a:t>CodeFirst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5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641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Она генерируется на основе предметной области.</a:t>
            </a:r>
          </a:p>
          <a:p>
            <a:endParaRPr lang="ru-RU" dirty="0"/>
          </a:p>
          <a:p>
            <a:r>
              <a:rPr lang="ru-RU" dirty="0" smtClean="0"/>
              <a:t>Генерация происходит средствами </a:t>
            </a:r>
            <a:r>
              <a:rPr lang="en-US" dirty="0" err="1" smtClean="0"/>
              <a:t>EntityFramework</a:t>
            </a:r>
            <a:r>
              <a:rPr lang="en-US" dirty="0" smtClean="0"/>
              <a:t> </a:t>
            </a:r>
            <a:r>
              <a:rPr lang="en-US" dirty="0" err="1" smtClean="0"/>
              <a:t>CodeFirst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таблиц БД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1600200"/>
            <a:ext cx="8191496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 (для пациентов и удаленного доступа)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форм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127721" y="2236705"/>
            <a:ext cx="16890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Вход в систему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3233" y="2236705"/>
            <a:ext cx="164974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Подача заявки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87623" y="2917393"/>
            <a:ext cx="230425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Подтверждение о</a:t>
            </a:r>
          </a:p>
          <a:p>
            <a:pPr algn="ctr"/>
            <a:r>
              <a:rPr lang="ru-RU" dirty="0" smtClean="0"/>
              <a:t>подаче заявки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11959" y="2917392"/>
            <a:ext cx="3531698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Личный кабинет </a:t>
            </a:r>
          </a:p>
          <a:p>
            <a:pPr algn="ctr"/>
            <a:r>
              <a:rPr lang="ru-RU" dirty="0" smtClean="0"/>
              <a:t>пациента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366201" y="3933056"/>
            <a:ext cx="127772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Календарь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95551" y="4499828"/>
            <a:ext cx="189731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Ближайшие дела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65647" y="3933056"/>
            <a:ext cx="19179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Ввод параметров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86228" y="4499828"/>
            <a:ext cx="205408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Общение с врачом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6" idx="0"/>
          </p:cNvCxnSpPr>
          <p:nvPr/>
        </p:nvCxnSpPr>
        <p:spPr>
          <a:xfrm>
            <a:off x="2338107" y="2606037"/>
            <a:ext cx="1644" cy="31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7" idx="0"/>
          </p:cNvCxnSpPr>
          <p:nvPr/>
        </p:nvCxnSpPr>
        <p:spPr>
          <a:xfrm>
            <a:off x="5972247" y="2606037"/>
            <a:ext cx="5561" cy="31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499991" y="3563724"/>
            <a:ext cx="1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0" idx="0"/>
          </p:cNvCxnSpPr>
          <p:nvPr/>
        </p:nvCxnSpPr>
        <p:spPr>
          <a:xfrm>
            <a:off x="6224627" y="3563723"/>
            <a:ext cx="1" cy="369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9" idx="0"/>
          </p:cNvCxnSpPr>
          <p:nvPr/>
        </p:nvCxnSpPr>
        <p:spPr>
          <a:xfrm>
            <a:off x="4944208" y="3563723"/>
            <a:ext cx="0" cy="93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7513272" y="3563723"/>
            <a:ext cx="0" cy="93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55776" y="1595228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Главная страница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2771800" y="1964560"/>
            <a:ext cx="0" cy="272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5364088" y="1964560"/>
            <a:ext cx="0" cy="272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Обследование пациентов(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5" y="1600200"/>
            <a:ext cx="8226750" cy="4525963"/>
          </a:xfrm>
        </p:spPr>
      </p:pic>
    </p:spTree>
    <p:extLst>
      <p:ext uri="{BB962C8B-B14F-4D97-AF65-F5344CB8AC3E}">
        <p14:creationId xmlns:p14="http://schemas.microsoft.com/office/powerpoint/2010/main" val="3155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в систему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Подача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Подтверждение о подаче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3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пациента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 пациента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параметров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1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Общение с врачом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1" y="1600200"/>
            <a:ext cx="6365478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Desktop-</a:t>
            </a:r>
            <a:r>
              <a:rPr lang="ru-RU" dirty="0" smtClean="0"/>
              <a:t>приложение управления и поддержки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пользователей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54" y="1600200"/>
            <a:ext cx="6425092" cy="4525963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у врача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1" y="1600200"/>
            <a:ext cx="6385038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4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пациентов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136"/>
            <a:ext cx="8229600" cy="4510091"/>
          </a:xfrm>
        </p:spPr>
      </p:pic>
    </p:spTree>
    <p:extLst>
      <p:ext uri="{BB962C8B-B14F-4D97-AF65-F5344CB8AC3E}">
        <p14:creationId xmlns:p14="http://schemas.microsoft.com/office/powerpoint/2010/main" val="25751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хирургических операций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1" y="1600200"/>
            <a:ext cx="6385038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сущности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38" y="1600200"/>
            <a:ext cx="6436924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пациентов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987"/>
            <a:ext cx="8229600" cy="4510388"/>
          </a:xfrm>
        </p:spPr>
      </p:pic>
    </p:spTree>
    <p:extLst>
      <p:ext uri="{BB962C8B-B14F-4D97-AF65-F5344CB8AC3E}">
        <p14:creationId xmlns:p14="http://schemas.microsoft.com/office/powerpoint/2010/main" val="27692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Амбулаторное обследование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996"/>
            <a:ext cx="8229600" cy="4478370"/>
          </a:xfrm>
        </p:spPr>
      </p:pic>
    </p:spTree>
    <p:extLst>
      <p:ext uri="{BB962C8B-B14F-4D97-AF65-F5344CB8AC3E}">
        <p14:creationId xmlns:p14="http://schemas.microsoft.com/office/powerpoint/2010/main" val="21192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32" y="1600200"/>
            <a:ext cx="5342535" cy="4525963"/>
          </a:xfrm>
        </p:spPr>
      </p:pic>
    </p:spTree>
    <p:extLst>
      <p:ext uri="{BB962C8B-B14F-4D97-AF65-F5344CB8AC3E}">
        <p14:creationId xmlns:p14="http://schemas.microsoft.com/office/powerpoint/2010/main" val="41678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9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5873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7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1085</Words>
  <Application>Microsoft Office PowerPoint</Application>
  <PresentationFormat>Экран (4:3)</PresentationFormat>
  <Paragraphs>369</Paragraphs>
  <Slides>51</Slides>
  <Notes>16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МОНИТОРИНГ ПАЦИЕНТОВ с ВПС</vt:lpstr>
      <vt:lpstr>Предметная область (AS-IS)</vt:lpstr>
      <vt:lpstr>Предметная область (TO-BE)</vt:lpstr>
      <vt:lpstr>Обследование пациентов(to-be)</vt:lpstr>
      <vt:lpstr>Мониторинг пациентов (to-be)</vt:lpstr>
      <vt:lpstr>Мониторинг пациентов</vt:lpstr>
      <vt:lpstr>Амбулаторное обследование</vt:lpstr>
      <vt:lpstr>Use-Case diagram</vt:lpstr>
      <vt:lpstr>Сущности</vt:lpstr>
      <vt:lpstr>Стандарты</vt:lpstr>
      <vt:lpstr>Стандарты</vt:lpstr>
      <vt:lpstr>Принцип разработки</vt:lpstr>
      <vt:lpstr>Условия разработки</vt:lpstr>
      <vt:lpstr>VCS</vt:lpstr>
      <vt:lpstr>Что делать с остальным?</vt:lpstr>
      <vt:lpstr>Управление задачами</vt:lpstr>
      <vt:lpstr>IDE</vt:lpstr>
      <vt:lpstr>Архитектура системы</vt:lpstr>
      <vt:lpstr>Какая сейчас?</vt:lpstr>
      <vt:lpstr>База данных (Microsoft SQL Server 2008)</vt:lpstr>
      <vt:lpstr>Модель (C# библиотека на базе Entity Framework)</vt:lpstr>
      <vt:lpstr>Какая будет?</vt:lpstr>
      <vt:lpstr>База данных (Microsoft SQL Server 2008)</vt:lpstr>
      <vt:lpstr>Модель (C# библиотека на базе Entity Framework)</vt:lpstr>
      <vt:lpstr>Web-сервис (WCF)</vt:lpstr>
      <vt:lpstr>Хотелось бы ))</vt:lpstr>
      <vt:lpstr>Прототипирование</vt:lpstr>
      <vt:lpstr>Прототипирование</vt:lpstr>
      <vt:lpstr>Прототипирование в нашем проекте</vt:lpstr>
      <vt:lpstr>Алгоритм прототипирования Desktop-клиента</vt:lpstr>
      <vt:lpstr>Алгоритм прототипирования Desktop-клиента</vt:lpstr>
      <vt:lpstr>Алгоритм прототипирования Desktop-клиента</vt:lpstr>
      <vt:lpstr>Алгоритм прототипирования Desktop-клиента</vt:lpstr>
      <vt:lpstr>Алгоритм прототипирования Desktop-клиента</vt:lpstr>
      <vt:lpstr>База данных</vt:lpstr>
      <vt:lpstr>Структура</vt:lpstr>
      <vt:lpstr>Диаграмма таблиц БД</vt:lpstr>
      <vt:lpstr>экранные формы</vt:lpstr>
      <vt:lpstr>Карта форм</vt:lpstr>
      <vt:lpstr>Вход в систему</vt:lpstr>
      <vt:lpstr>Подача заявки</vt:lpstr>
      <vt:lpstr>Подтверждение о подаче заявки</vt:lpstr>
      <vt:lpstr>Личный кабинет пациента</vt:lpstr>
      <vt:lpstr>Личный кабинет пациента</vt:lpstr>
      <vt:lpstr>Ввод параметров</vt:lpstr>
      <vt:lpstr>Общение с врачом</vt:lpstr>
      <vt:lpstr>Экранные формы</vt:lpstr>
      <vt:lpstr>Список пользователей</vt:lpstr>
      <vt:lpstr>Прием у врача</vt:lpstr>
      <vt:lpstr>Список хирургических операций</vt:lpstr>
      <vt:lpstr>Редактирование сущности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crash</dc:creator>
  <cp:lastModifiedBy>crash</cp:lastModifiedBy>
  <cp:revision>236</cp:revision>
  <dcterms:created xsi:type="dcterms:W3CDTF">2012-04-12T15:08:04Z</dcterms:created>
  <dcterms:modified xsi:type="dcterms:W3CDTF">2012-04-18T04:53:37Z</dcterms:modified>
</cp:coreProperties>
</file>