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59" r:id="rId9"/>
    <p:sldId id="264" r:id="rId10"/>
    <p:sldId id="260" r:id="rId11"/>
    <p:sldId id="261" r:id="rId12"/>
    <p:sldId id="265" r:id="rId13"/>
    <p:sldId id="285" r:id="rId14"/>
    <p:sldId id="286" r:id="rId15"/>
    <p:sldId id="266" r:id="rId16"/>
    <p:sldId id="288" r:id="rId17"/>
    <p:sldId id="289" r:id="rId18"/>
    <p:sldId id="290" r:id="rId19"/>
    <p:sldId id="291" r:id="rId20"/>
    <p:sldId id="262" r:id="rId21"/>
    <p:sldId id="292" r:id="rId22"/>
    <p:sldId id="293" r:id="rId23"/>
    <p:sldId id="294" r:id="rId24"/>
    <p:sldId id="295" r:id="rId25"/>
    <p:sldId id="296" r:id="rId26"/>
    <p:sldId id="263" r:id="rId27"/>
    <p:sldId id="271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.Введение" id="{C93E4BDB-6EEA-41D6-9B87-4EF891B970D7}">
          <p14:sldIdLst>
            <p14:sldId id="256"/>
          </p14:sldIdLst>
        </p14:section>
        <p14:section name="1.As-Is" id="{C19C4606-C5C5-4A47-A17C-12EB8D3FC670}">
          <p14:sldIdLst>
            <p14:sldId id="257"/>
          </p14:sldIdLst>
        </p14:section>
        <p14:section name="2.To-Be" id="{42E695CC-7DD2-4B72-8BC9-95DE7E98908C}">
          <p14:sldIdLst>
            <p14:sldId id="258"/>
            <p14:sldId id="267"/>
            <p14:sldId id="268"/>
            <p14:sldId id="269"/>
            <p14:sldId id="270"/>
          </p14:sldIdLst>
        </p14:section>
        <p14:section name="3.Use-Case" id="{911F250F-6301-4213-89C9-0DABF2186479}">
          <p14:sldIdLst>
            <p14:sldId id="259"/>
          </p14:sldIdLst>
        </p14:section>
        <p14:section name="4.Стандарты" id="{51E0B72D-5C0B-4E89-99F4-DF140914566C}">
          <p14:sldIdLst>
            <p14:sldId id="264"/>
            <p14:sldId id="260"/>
          </p14:sldIdLst>
        </p14:section>
        <p14:section name="5.Архитектура" id="{A1980087-3609-4772-A8C9-3013CCBE214E}">
          <p14:sldIdLst>
            <p14:sldId id="261"/>
            <p14:sldId id="265"/>
            <p14:sldId id="285"/>
            <p14:sldId id="286"/>
            <p14:sldId id="266"/>
            <p14:sldId id="288"/>
            <p14:sldId id="289"/>
            <p14:sldId id="290"/>
            <p14:sldId id="291"/>
          </p14:sldIdLst>
        </p14:section>
        <p14:section name="6.Принцип разработки" id="{C5A6B3A0-5B84-478C-B216-34D8620D45D5}">
          <p14:sldIdLst>
            <p14:sldId id="262"/>
            <p14:sldId id="292"/>
            <p14:sldId id="293"/>
            <p14:sldId id="294"/>
            <p14:sldId id="295"/>
            <p14:sldId id="296"/>
          </p14:sldIdLst>
        </p14:section>
        <p14:section name="7.Реализация" id="{8E042968-4A1C-4DBB-B2D0-A7C988269CFB}">
          <p14:sldIdLst>
            <p14:sldId id="263"/>
            <p14:sldId id="271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8079" autoAdjust="0"/>
  </p:normalViewPr>
  <p:slideViewPr>
    <p:cSldViewPr>
      <p:cViewPr varScale="1">
        <p:scale>
          <a:sx n="67" d="100"/>
          <a:sy n="67" d="100"/>
        </p:scale>
        <p:origin x="-29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CA9C2-E8F5-4BEF-9B9B-527CA143BDA9}" type="datetimeFigureOut">
              <a:rPr lang="ru-RU" smtClean="0"/>
              <a:t>16.04.2012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1A641-8862-4DDE-9E06-F84D330A3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82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ru.wikipedia.org/w/index.php?title=GitHub,_Inc&amp;action=edit&amp;redlink=1" TargetMode="External"/><Relationship Id="rId13" Type="http://schemas.openxmlformats.org/officeDocument/2006/relationships/hyperlink" Target="http://ru.wikipedia.org/wiki/%D0%A1%D0%BE%D1%86%D0%B8%D0%B0%D0%BB%D1%8C%D0%BD%D0%B0%D1%8F_%D1%81%D0%B5%D1%82%D1%8C" TargetMode="External"/><Relationship Id="rId18" Type="http://schemas.openxmlformats.org/officeDocument/2006/relationships/hyperlink" Target="http://ru.wikipedia.org/wiki/%D0%9F%D0%BE%D0%B4%D1%81%D0%B2%D0%B5%D1%82%D0%BA%D0%B0_%D1%81%D0%B8%D0%BD%D1%82%D0%B0%D0%BA%D1%81%D0%B8%D1%81%D0%B0" TargetMode="External"/><Relationship Id="rId26" Type="http://schemas.openxmlformats.org/officeDocument/2006/relationships/hyperlink" Target="http://ru.wikipedia.org/wiki/2008" TargetMode="External"/><Relationship Id="rId39" Type="http://schemas.openxmlformats.org/officeDocument/2006/relationships/hyperlink" Target="http://ru.wikipedia.org/wiki/Prototype_%28%D1%84%D1%80%D0%B5%D0%B9%D0%BC%D0%B2%D0%BE%D1%80%D0%BA%29" TargetMode="External"/><Relationship Id="rId3" Type="http://schemas.openxmlformats.org/officeDocument/2006/relationships/hyperlink" Target="http://ru.wikipedia.org/wiki/GitHub" TargetMode="External"/><Relationship Id="rId21" Type="http://schemas.openxmlformats.org/officeDocument/2006/relationships/hyperlink" Target="http://ru.wikipedia.org/wiki/Ruby" TargetMode="External"/><Relationship Id="rId34" Type="http://schemas.openxmlformats.org/officeDocument/2006/relationships/hyperlink" Target="http://ru.wikipedia.org/wiki/Perl" TargetMode="External"/><Relationship Id="rId7" Type="http://schemas.openxmlformats.org/officeDocument/2006/relationships/hyperlink" Target="http://ru.wikipedia.org/wiki/Erlang" TargetMode="External"/><Relationship Id="rId12" Type="http://schemas.openxmlformats.org/officeDocument/2006/relationships/hyperlink" Target="http://ru.wikipedia.org/wiki/YouTube" TargetMode="External"/><Relationship Id="rId17" Type="http://schemas.openxmlformats.org/officeDocument/2006/relationships/hyperlink" Target="http://ru.wikipedia.org/wiki/%D0%A1%D0%B8%D1%81%D1%82%D0%B5%D0%BC%D0%B0_%D0%BE%D1%82%D1%81%D0%BB%D0%B5%D0%B6%D0%B8%D0%B2%D0%B0%D0%BD%D0%B8%D1%8F_%D0%BE%D1%88%D0%B8%D0%B1%D0%BE%D0%BA" TargetMode="External"/><Relationship Id="rId25" Type="http://schemas.openxmlformats.org/officeDocument/2006/relationships/hyperlink" Target="http://ru.wikipedia.org/wiki/12_%D1%8F%D0%BD%D0%B2%D0%B0%D1%80%D1%8F" TargetMode="External"/><Relationship Id="rId33" Type="http://schemas.openxmlformats.org/officeDocument/2006/relationships/hyperlink" Target="http://ru.wikipedia.org/wiki/Yahoo" TargetMode="External"/><Relationship Id="rId38" Type="http://schemas.openxmlformats.org/officeDocument/2006/relationships/hyperlink" Target="http://ru.wikipedia.org/wiki/JQuery" TargetMode="External"/><Relationship Id="rId2" Type="http://schemas.openxmlformats.org/officeDocument/2006/relationships/slide" Target="../slides/slide23.xml"/><Relationship Id="rId16" Type="http://schemas.openxmlformats.org/officeDocument/2006/relationships/hyperlink" Target="http://ru.wikipedia.org/wiki/%D0%92%D0%B8%D0%BA%D0%B8" TargetMode="External"/><Relationship Id="rId20" Type="http://schemas.openxmlformats.org/officeDocument/2006/relationships/hyperlink" Target="http://ru.wikipedia.org/wiki/Mercurial" TargetMode="External"/><Relationship Id="rId29" Type="http://schemas.openxmlformats.org/officeDocument/2006/relationships/hyperlink" Target="http://ru.wikipedia.org/wiki/%D0%A1%D1%82%D0%B0%D1%80%D1%82%D0%B0%D0%BF" TargetMode="External"/><Relationship Id="rId41" Type="http://schemas.openxmlformats.org/officeDocument/2006/relationships/hyperlink" Target="http://ru.wikipedia.org/wiki/IronRuby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ru.wikipedia.org/wiki/Ruby_on_Rails" TargetMode="External"/><Relationship Id="rId11" Type="http://schemas.openxmlformats.org/officeDocument/2006/relationships/hyperlink" Target="http://ru.wikipedia.org/wiki/%D0%90%D0%BD%D0%B3%D0%BB%D0%B8%D0%B9%D1%81%D0%BA%D0%B8%D0%B9_%D1%8F%D0%B7%D1%8B%D0%BA" TargetMode="External"/><Relationship Id="rId24" Type="http://schemas.openxmlformats.org/officeDocument/2006/relationships/hyperlink" Target="http://gist.github.com/" TargetMode="External"/><Relationship Id="rId32" Type="http://schemas.openxmlformats.org/officeDocument/2006/relationships/hyperlink" Target="http://ru.wikipedia.org/wiki/HP_webOS" TargetMode="External"/><Relationship Id="rId37" Type="http://schemas.openxmlformats.org/officeDocument/2006/relationships/hyperlink" Target="http://ru.wikipedia.org/wiki/JUnit" TargetMode="External"/><Relationship Id="rId40" Type="http://schemas.openxmlformats.org/officeDocument/2006/relationships/hyperlink" Target="http://ru.wikipedia.org/wiki/MooTools" TargetMode="External"/><Relationship Id="rId5" Type="http://schemas.openxmlformats.org/officeDocument/2006/relationships/hyperlink" Target="http://ru.wikipedia.org/wiki/Git" TargetMode="External"/><Relationship Id="rId15" Type="http://schemas.openxmlformats.org/officeDocument/2006/relationships/hyperlink" Target="http://ru.wikipedia.org/wiki/%D0%94%D0%B5%D1%80%D0%B5%D0%B2%D0%BE_%28%D1%82%D0%B5%D0%BE%D1%80%D0%B8%D1%8F_%D0%B3%D1%80%D0%B0%D1%84%D0%BE%D0%B2%29" TargetMode="External"/><Relationship Id="rId23" Type="http://schemas.openxmlformats.org/officeDocument/2006/relationships/hyperlink" Target="http://ru.wikipedia.org/wiki/Pastebin" TargetMode="External"/><Relationship Id="rId28" Type="http://schemas.openxmlformats.org/officeDocument/2006/relationships/hyperlink" Target="http://ru.wikipedia.org/wiki/2008_%D0%B3%D0%BE%D0%B4" TargetMode="External"/><Relationship Id="rId36" Type="http://schemas.openxmlformats.org/officeDocument/2006/relationships/hyperlink" Target="http://ru.wikipedia.org/wiki/PHP" TargetMode="External"/><Relationship Id="rId10" Type="http://schemas.openxmlformats.org/officeDocument/2006/relationships/hyperlink" Target="http://ru.wikipedia.org/wiki/%D0%A4%D0%BE%D1%80%D0%BA" TargetMode="External"/><Relationship Id="rId19" Type="http://schemas.openxmlformats.org/officeDocument/2006/relationships/hyperlink" Target="http://ru.wikipedia.org/wiki/SVN" TargetMode="External"/><Relationship Id="rId31" Type="http://schemas.openxmlformats.org/officeDocument/2006/relationships/hyperlink" Target="http://ru.wikipedia.org/wiki/Twitter" TargetMode="External"/><Relationship Id="rId4" Type="http://schemas.openxmlformats.org/officeDocument/2006/relationships/hyperlink" Target="http://ru.wikipedia.org/wiki/%D0%92%D0%B5%D0%B1-%D1%81%D0%B5%D1%80%D0%B2%D0%B8%D1%81" TargetMode="External"/><Relationship Id="rId9" Type="http://schemas.openxmlformats.org/officeDocument/2006/relationships/hyperlink" Target="http://ru.wikipedia.org/wiki/%D0%9E%D1%82%D0%BA%D1%80%D1%8B%D1%82%D0%BE%D0%B5_%D0%BF%D1%80%D0%BE%D0%B3%D1%80%D0%B0%D0%BC%D0%BC%D0%BD%D0%BE%D0%B5_%D0%BE%D0%B1%D0%B5%D1%81%D0%BF%D0%B5%D1%87%D0%B5%D0%BD%D0%B8%D0%B5" TargetMode="External"/><Relationship Id="rId14" Type="http://schemas.openxmlformats.org/officeDocument/2006/relationships/hyperlink" Target="http://ru.wikipedia.org/wiki/%D0%A0%D0%B5%D0%BF%D0%BE%D0%B7%D0%B8%D1%82%D0%BE%D1%80%D0%B8%D0%B9" TargetMode="External"/><Relationship Id="rId22" Type="http://schemas.openxmlformats.org/officeDocument/2006/relationships/hyperlink" Target="http://ru.wikipedia.org/wiki/RubyGems" TargetMode="External"/><Relationship Id="rId27" Type="http://schemas.openxmlformats.org/officeDocument/2006/relationships/hyperlink" Target="http://ru.wikipedia.org/wiki/2011_%D0%B3%D0%BE%D0%B4" TargetMode="External"/><Relationship Id="rId30" Type="http://schemas.openxmlformats.org/officeDocument/2006/relationships/hyperlink" Target="http://ru.wikipedia.org/wiki/Facebook" TargetMode="External"/><Relationship Id="rId35" Type="http://schemas.openxmlformats.org/officeDocument/2006/relationships/hyperlink" Target="http://ru.wikipedia.org/wiki/Scala_%28%D1%8F%D0%B7%D1%8B%D0%BA_%D0%BF%D1%80%D0%BE%D0%B3%D1%80%D0%B0%D0%BC%D0%BC%D0%B8%D1%80%D0%BE%D0%B2%D0%B0%D0%BD%D0%B8%D1%8F%29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1A641-8862-4DDE-9E06-F84D330A3577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336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http://ru.wikipedia.org/wiki/GitHub</a:t>
            </a:r>
            <a:endParaRPr lang="ru-RU" dirty="0" smtClean="0"/>
          </a:p>
          <a:p>
            <a:endParaRPr lang="ru-RU" dirty="0" smtClean="0"/>
          </a:p>
          <a:p>
            <a:r>
              <a:rPr lang="ru-RU" b="1" dirty="0" err="1" smtClean="0"/>
              <a:t>GitHub</a:t>
            </a:r>
            <a:r>
              <a:rPr lang="ru-RU" dirty="0" smtClean="0"/>
              <a:t> — самый большой</a:t>
            </a:r>
            <a:r>
              <a:rPr lang="ru-RU" baseline="30000" dirty="0" smtClean="0">
                <a:hlinkClick r:id="rId3"/>
              </a:rPr>
              <a:t>[4]</a:t>
            </a:r>
            <a:r>
              <a:rPr lang="ru-RU" dirty="0" smtClean="0"/>
              <a:t> </a:t>
            </a:r>
            <a:r>
              <a:rPr lang="ru-RU" dirty="0" smtClean="0">
                <a:hlinkClick r:id="rId4" tooltip="Веб-сервис"/>
              </a:rPr>
              <a:t>веб-сервис</a:t>
            </a:r>
            <a:r>
              <a:rPr lang="ru-RU" dirty="0" smtClean="0"/>
              <a:t> для хостинга проектов и их совместной разработки. Основан на системе контроля версий </a:t>
            </a:r>
            <a:r>
              <a:rPr lang="ru-RU" i="1" dirty="0" err="1" smtClean="0">
                <a:hlinkClick r:id="rId5" tooltip="Git"/>
              </a:rPr>
              <a:t>Git</a:t>
            </a:r>
            <a:r>
              <a:rPr lang="ru-RU" dirty="0" smtClean="0"/>
              <a:t> и разработан на </a:t>
            </a:r>
            <a:r>
              <a:rPr lang="ru-RU" i="1" dirty="0" err="1" smtClean="0">
                <a:hlinkClick r:id="rId6" tooltip="Ruby on Rails"/>
              </a:rPr>
              <a:t>Ruby</a:t>
            </a:r>
            <a:r>
              <a:rPr lang="ru-RU" i="1" dirty="0" smtClean="0">
                <a:hlinkClick r:id="rId6" tooltip="Ruby on Rails"/>
              </a:rPr>
              <a:t> </a:t>
            </a:r>
            <a:r>
              <a:rPr lang="ru-RU" i="1" dirty="0" err="1" smtClean="0">
                <a:hlinkClick r:id="rId6" tooltip="Ruby on Rails"/>
              </a:rPr>
              <a:t>on</a:t>
            </a:r>
            <a:r>
              <a:rPr lang="ru-RU" i="1" dirty="0" smtClean="0">
                <a:hlinkClick r:id="rId6" tooltip="Ruby on Rails"/>
              </a:rPr>
              <a:t> </a:t>
            </a:r>
            <a:r>
              <a:rPr lang="ru-RU" i="1" dirty="0" err="1" smtClean="0">
                <a:hlinkClick r:id="rId6" tooltip="Ruby on Rails"/>
              </a:rPr>
              <a:t>Rails</a:t>
            </a:r>
            <a:r>
              <a:rPr lang="ru-RU" baseline="30000" dirty="0" smtClean="0">
                <a:hlinkClick r:id="rId3"/>
              </a:rPr>
              <a:t>[5]</a:t>
            </a:r>
            <a:r>
              <a:rPr lang="ru-RU" dirty="0" smtClean="0"/>
              <a:t> и </a:t>
            </a:r>
            <a:r>
              <a:rPr lang="ru-RU" i="1" dirty="0" err="1" smtClean="0">
                <a:hlinkClick r:id="rId7" tooltip="Erlang"/>
              </a:rPr>
              <a:t>Erlang</a:t>
            </a:r>
            <a:r>
              <a:rPr lang="ru-RU" dirty="0" smtClean="0"/>
              <a:t> компанией </a:t>
            </a:r>
            <a:r>
              <a:rPr lang="ru-RU" i="1" dirty="0" err="1" smtClean="0">
                <a:hlinkClick r:id="rId8" tooltip="GitHub, Inc (страница отсутствует)"/>
              </a:rPr>
              <a:t>GitHub</a:t>
            </a:r>
            <a:r>
              <a:rPr lang="ru-RU" i="1" dirty="0" smtClean="0">
                <a:hlinkClick r:id="rId8" tooltip="GitHub, Inc (страница отсутствует)"/>
              </a:rPr>
              <a:t>, </a:t>
            </a:r>
            <a:r>
              <a:rPr lang="ru-RU" i="1" dirty="0" err="1" smtClean="0">
                <a:hlinkClick r:id="rId8" tooltip="GitHub, Inc (страница отсутствует)"/>
              </a:rPr>
              <a:t>Inc</a:t>
            </a:r>
            <a:r>
              <a:rPr lang="ru-RU" dirty="0" smtClean="0"/>
              <a:t> (ранее известной как </a:t>
            </a:r>
            <a:r>
              <a:rPr lang="ru-RU" i="1" dirty="0" err="1" smtClean="0"/>
              <a:t>Logical</a:t>
            </a:r>
            <a:r>
              <a:rPr lang="ru-RU" i="1" dirty="0" smtClean="0"/>
              <a:t> </a:t>
            </a:r>
            <a:r>
              <a:rPr lang="ru-RU" i="1" dirty="0" err="1" smtClean="0"/>
              <a:t>Awesome</a:t>
            </a:r>
            <a:r>
              <a:rPr lang="ru-RU" dirty="0" smtClean="0"/>
              <a:t>) разработчиками Крисом </a:t>
            </a:r>
            <a:r>
              <a:rPr lang="ru-RU" dirty="0" err="1" smtClean="0"/>
              <a:t>Ванстрасом</a:t>
            </a:r>
            <a:r>
              <a:rPr lang="ru-RU" dirty="0" smtClean="0"/>
              <a:t>, PJ </a:t>
            </a:r>
            <a:r>
              <a:rPr lang="ru-RU" dirty="0" err="1" smtClean="0"/>
              <a:t>Хиеттом</a:t>
            </a:r>
            <a:r>
              <a:rPr lang="ru-RU" dirty="0" smtClean="0"/>
              <a:t> и Томом Престон-Вернером</a:t>
            </a:r>
            <a:r>
              <a:rPr lang="ru-RU" baseline="30000" dirty="0" smtClean="0">
                <a:hlinkClick r:id="rId3"/>
              </a:rPr>
              <a:t>[6]</a:t>
            </a:r>
            <a:endParaRPr lang="ru-RU" dirty="0" smtClean="0"/>
          </a:p>
          <a:p>
            <a:r>
              <a:rPr lang="ru-RU" dirty="0" smtClean="0"/>
              <a:t>Сервис абсолютно бесплатен и предоставляет все возможности (включая SSL</a:t>
            </a:r>
            <a:r>
              <a:rPr lang="ru-RU" baseline="30000" dirty="0" smtClean="0">
                <a:hlinkClick r:id="rId3"/>
              </a:rPr>
              <a:t>[7]</a:t>
            </a:r>
            <a:r>
              <a:rPr lang="ru-RU" dirty="0" smtClean="0"/>
              <a:t>) для проектов с </a:t>
            </a:r>
            <a:r>
              <a:rPr lang="ru-RU" dirty="0" smtClean="0">
                <a:hlinkClick r:id="rId9" tooltip="Открытое программное обеспечение"/>
              </a:rPr>
              <a:t>открытым исходным кодом</a:t>
            </a:r>
            <a:r>
              <a:rPr lang="ru-RU" dirty="0" smtClean="0"/>
              <a:t>, а для частных проектов предлагаются различные платные тарифные планы</a:t>
            </a:r>
            <a:r>
              <a:rPr lang="ru-RU" baseline="30000" dirty="0" smtClean="0">
                <a:hlinkClick r:id="rId3"/>
              </a:rPr>
              <a:t>[8]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Слоган сервиса — «</a:t>
            </a:r>
            <a:r>
              <a:rPr lang="ru-RU" dirty="0" err="1" smtClean="0"/>
              <a:t>Social</a:t>
            </a:r>
            <a:r>
              <a:rPr lang="ru-RU" dirty="0" smtClean="0"/>
              <a:t> </a:t>
            </a:r>
            <a:r>
              <a:rPr lang="ru-RU" dirty="0" err="1" smtClean="0"/>
              <a:t>Coding</a:t>
            </a:r>
            <a:r>
              <a:rPr lang="ru-RU" dirty="0" smtClean="0"/>
              <a:t>» — на русский можно перевести как «Пишем код вместе». На футболках же печатают совсем другую фразу: «</a:t>
            </a:r>
            <a:r>
              <a:rPr lang="ru-RU" dirty="0" err="1" smtClean="0"/>
              <a:t>Fork</a:t>
            </a:r>
            <a:r>
              <a:rPr lang="ru-RU" dirty="0" smtClean="0"/>
              <a:t> </a:t>
            </a:r>
            <a:r>
              <a:rPr lang="ru-RU" dirty="0" err="1" smtClean="0"/>
              <a:t>you</a:t>
            </a:r>
            <a:r>
              <a:rPr lang="ru-RU" dirty="0" smtClean="0"/>
              <a:t>» («Ответвись!»)</a:t>
            </a:r>
            <a:r>
              <a:rPr lang="ru-RU" baseline="30000" dirty="0" smtClean="0">
                <a:hlinkClick r:id="rId3"/>
              </a:rPr>
              <a:t>[9]</a:t>
            </a:r>
            <a:r>
              <a:rPr lang="ru-RU" dirty="0" smtClean="0"/>
              <a:t>. С одной стороны, она похожа на распространённое англоязычное ругательство и намекает на неформальную атмосферу совместной разработки. С другой, эти слова напоминают, что создавать новые </a:t>
            </a:r>
            <a:r>
              <a:rPr lang="ru-RU" dirty="0" err="1" smtClean="0">
                <a:hlinkClick r:id="rId10" tooltip="Форк"/>
              </a:rPr>
              <a:t>форки</a:t>
            </a:r>
            <a:r>
              <a:rPr lang="ru-RU" dirty="0" smtClean="0"/>
              <a:t> с </a:t>
            </a:r>
            <a:r>
              <a:rPr lang="ru-RU" i="1" dirty="0" err="1" smtClean="0"/>
              <a:t>Git</a:t>
            </a:r>
            <a:r>
              <a:rPr lang="ru-RU" dirty="0" smtClean="0"/>
              <a:t> можно легко и безболезненно — традиционно, к созданию веток разработчики проектов с открытым исходным кодом относятся негативно</a:t>
            </a:r>
            <a:r>
              <a:rPr lang="ru-RU" baseline="30000" dirty="0" smtClean="0">
                <a:hlinkClick r:id="rId3"/>
              </a:rPr>
              <a:t>[10]</a:t>
            </a:r>
            <a:r>
              <a:rPr lang="ru-RU" dirty="0" smtClean="0"/>
              <a:t> — а также созвучна названию одной из возможностей </a:t>
            </a:r>
            <a:r>
              <a:rPr lang="ru-RU" i="1" dirty="0" err="1" smtClean="0"/>
              <a:t>Github</a:t>
            </a:r>
            <a:r>
              <a:rPr lang="ru-RU" dirty="0" smtClean="0"/>
              <a:t> — очереди </a:t>
            </a:r>
            <a:r>
              <a:rPr lang="ru-RU" dirty="0" err="1" smtClean="0"/>
              <a:t>форков</a:t>
            </a:r>
            <a:r>
              <a:rPr lang="ru-RU" baseline="30000" dirty="0" smtClean="0">
                <a:hlinkClick r:id="rId3"/>
              </a:rPr>
              <a:t>[11]</a:t>
            </a:r>
            <a:r>
              <a:rPr lang="ru-RU" dirty="0" smtClean="0"/>
              <a:t>. Талисманом </a:t>
            </a:r>
            <a:r>
              <a:rPr lang="ru-RU" i="1" dirty="0" err="1" smtClean="0"/>
              <a:t>GitHub</a:t>
            </a:r>
            <a:r>
              <a:rPr lang="ru-RU" dirty="0" smtClean="0"/>
              <a:t> выбран </a:t>
            </a:r>
            <a:r>
              <a:rPr lang="ru-RU" dirty="0" err="1" smtClean="0"/>
              <a:t>осьминогокот</a:t>
            </a:r>
            <a:r>
              <a:rPr lang="ru-RU" dirty="0" smtClean="0"/>
              <a:t> (</a:t>
            </a:r>
            <a:r>
              <a:rPr lang="ru-RU" dirty="0" smtClean="0">
                <a:hlinkClick r:id="rId11" tooltip="Английский язык"/>
              </a:rPr>
              <a:t>англ.</a:t>
            </a:r>
            <a:r>
              <a:rPr lang="ru-RU" dirty="0" smtClean="0"/>
              <a:t> </a:t>
            </a:r>
            <a:r>
              <a:rPr lang="ru-RU" i="1" dirty="0" err="1" smtClean="0"/>
              <a:t>octocat</a:t>
            </a:r>
            <a:r>
              <a:rPr lang="ru-RU" dirty="0" smtClean="0"/>
              <a:t>), который впервые появился в короткометражке </a:t>
            </a:r>
            <a:r>
              <a:rPr lang="ru-RU" i="1" dirty="0" err="1" smtClean="0"/>
              <a:t>Octocat</a:t>
            </a:r>
            <a:r>
              <a:rPr lang="ru-RU" i="1" dirty="0" smtClean="0"/>
              <a:t> </a:t>
            </a:r>
            <a:r>
              <a:rPr lang="ru-RU" i="1" dirty="0" err="1" smtClean="0"/>
              <a:t>Adventure</a:t>
            </a:r>
            <a:r>
              <a:rPr lang="ru-RU" dirty="0" smtClean="0"/>
              <a:t> на </a:t>
            </a:r>
            <a:r>
              <a:rPr lang="ru-RU" i="1" dirty="0" err="1" smtClean="0">
                <a:hlinkClick r:id="rId12" tooltip="YouTube"/>
              </a:rPr>
              <a:t>YouTube</a:t>
            </a:r>
            <a:r>
              <a:rPr lang="ru-RU" baseline="30000" dirty="0" smtClean="0">
                <a:hlinkClick r:id="rId3"/>
              </a:rPr>
              <a:t>[12]</a:t>
            </a:r>
            <a:r>
              <a:rPr lang="ru-RU" dirty="0" smtClean="0"/>
              <a:t>.</a:t>
            </a:r>
          </a:p>
          <a:p>
            <a:endParaRPr lang="ru-RU" b="1" dirty="0" smtClean="0"/>
          </a:p>
          <a:p>
            <a:r>
              <a:rPr lang="ru-RU" b="1" dirty="0" smtClean="0"/>
              <a:t>Возможности</a:t>
            </a:r>
          </a:p>
          <a:p>
            <a:r>
              <a:rPr lang="ru-RU" dirty="0" smtClean="0"/>
              <a:t>Сами разработчики называют </a:t>
            </a:r>
            <a:r>
              <a:rPr lang="ru-RU" dirty="0" err="1" smtClean="0"/>
              <a:t>GitHub</a:t>
            </a:r>
            <a:r>
              <a:rPr lang="ru-RU" dirty="0" smtClean="0"/>
              <a:t> «</a:t>
            </a:r>
            <a:r>
              <a:rPr lang="ru-RU" dirty="0" smtClean="0">
                <a:hlinkClick r:id="rId13" tooltip="Социальная сеть"/>
              </a:rPr>
              <a:t>социальной сетью</a:t>
            </a:r>
            <a:r>
              <a:rPr lang="ru-RU" dirty="0" smtClean="0"/>
              <a:t> для разработчиков». Кроме размещения кода, участники могут общаться, комментировать правки друг друга, следить за новостями знакомых. С помощью широких возможностей </a:t>
            </a:r>
            <a:r>
              <a:rPr lang="ru-RU" dirty="0" err="1" smtClean="0"/>
              <a:t>Git</a:t>
            </a:r>
            <a:r>
              <a:rPr lang="ru-RU" dirty="0" smtClean="0"/>
              <a:t> программисты могут объединять свои </a:t>
            </a:r>
            <a:r>
              <a:rPr lang="ru-RU" dirty="0" err="1" smtClean="0">
                <a:hlinkClick r:id="rId14" tooltip="Репозиторий"/>
              </a:rPr>
              <a:t>репозитории</a:t>
            </a:r>
            <a:r>
              <a:rPr lang="ru-RU" dirty="0" smtClean="0"/>
              <a:t> и </a:t>
            </a:r>
            <a:r>
              <a:rPr lang="ru-RU" dirty="0" err="1" smtClean="0"/>
              <a:t>GitHub</a:t>
            </a:r>
            <a:r>
              <a:rPr lang="ru-RU" dirty="0" smtClean="0"/>
              <a:t> предлагает удобный интерфейс для этого и может отобразить вклад каждого участника в виде </a:t>
            </a:r>
            <a:r>
              <a:rPr lang="ru-RU" dirty="0" smtClean="0">
                <a:hlinkClick r:id="rId15" tooltip="Дерево (теория графов)"/>
              </a:rPr>
              <a:t>дерева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проектов есть личные страницы, небольшие </a:t>
            </a:r>
            <a:r>
              <a:rPr lang="ru-RU" dirty="0" smtClean="0">
                <a:hlinkClick r:id="rId16" tooltip="Вики"/>
              </a:rPr>
              <a:t>Вики</a:t>
            </a:r>
            <a:r>
              <a:rPr lang="ru-RU" dirty="0" smtClean="0"/>
              <a:t> и </a:t>
            </a:r>
            <a:r>
              <a:rPr lang="ru-RU" dirty="0" smtClean="0">
                <a:hlinkClick r:id="rId17" tooltip="Система отслеживания ошибок"/>
              </a:rPr>
              <a:t>система отслеживания ошибок</a:t>
            </a:r>
            <a:r>
              <a:rPr lang="ru-RU" dirty="0" smtClean="0"/>
              <a:t>. Прямо на сервисе можно просмотреть файлы проектов с </a:t>
            </a:r>
            <a:r>
              <a:rPr lang="ru-RU" dirty="0" smtClean="0">
                <a:hlinkClick r:id="rId18" tooltip="Подсветка синтаксиса"/>
              </a:rPr>
              <a:t>подсветкой синтаксиса</a:t>
            </a:r>
            <a:r>
              <a:rPr lang="ru-RU" dirty="0" smtClean="0"/>
              <a:t> для большинства языков. На платных тарифных планах можно создавать </a:t>
            </a:r>
            <a:r>
              <a:rPr lang="ru-RU" dirty="0" err="1" smtClean="0"/>
              <a:t>репозитории</a:t>
            </a:r>
            <a:r>
              <a:rPr lang="ru-RU" dirty="0" smtClean="0"/>
              <a:t>, доступные только ограниченному кругу пользователей.</a:t>
            </a:r>
          </a:p>
          <a:p>
            <a:r>
              <a:rPr lang="ru-RU" dirty="0" smtClean="0"/>
              <a:t>Код проектов можно не только скопировать через </a:t>
            </a:r>
            <a:r>
              <a:rPr lang="ru-RU" dirty="0" err="1" smtClean="0">
                <a:hlinkClick r:id="rId5" tooltip="Git"/>
              </a:rPr>
              <a:t>Git</a:t>
            </a:r>
            <a:r>
              <a:rPr lang="ru-RU" dirty="0" smtClean="0"/>
              <a:t>, но и скачать обычный архив с сайта.</a:t>
            </a:r>
          </a:p>
          <a:p>
            <a:r>
              <a:rPr lang="ru-RU" dirty="0" smtClean="0"/>
              <a:t>Кроме </a:t>
            </a:r>
            <a:r>
              <a:rPr lang="ru-RU" dirty="0" err="1" smtClean="0">
                <a:hlinkClick r:id="rId5" tooltip="Git"/>
              </a:rPr>
              <a:t>Git</a:t>
            </a:r>
            <a:r>
              <a:rPr lang="ru-RU" dirty="0" smtClean="0"/>
              <a:t>, сервис поддерживает получение и редактирование кода через </a:t>
            </a:r>
            <a:r>
              <a:rPr lang="ru-RU" dirty="0" smtClean="0">
                <a:hlinkClick r:id="rId19" tooltip="SVN"/>
              </a:rPr>
              <a:t>SVN</a:t>
            </a:r>
            <a:r>
              <a:rPr lang="ru-RU" baseline="30000" dirty="0" smtClean="0">
                <a:effectLst/>
                <a:hlinkClick r:id="rId3"/>
              </a:rPr>
              <a:t>[13]</a:t>
            </a:r>
            <a:r>
              <a:rPr lang="ru-RU" baseline="30000" dirty="0" smtClean="0">
                <a:effectLst/>
                <a:hlinkClick r:id="rId3"/>
              </a:rPr>
              <a:t>[14]</a:t>
            </a:r>
            <a:r>
              <a:rPr lang="ru-RU" dirty="0" smtClean="0"/>
              <a:t> и </a:t>
            </a:r>
            <a:r>
              <a:rPr lang="ru-RU" dirty="0" err="1" smtClean="0">
                <a:hlinkClick r:id="rId20" tooltip="Mercurial"/>
              </a:rPr>
              <a:t>Mercurial</a:t>
            </a:r>
            <a:r>
              <a:rPr lang="ru-RU" dirty="0" smtClean="0"/>
              <a:t>.</a:t>
            </a:r>
            <a:r>
              <a:rPr lang="ru-RU" baseline="30000" dirty="0" smtClean="0">
                <a:effectLst/>
                <a:hlinkClick r:id="rId3"/>
              </a:rPr>
              <a:t>[15]</a:t>
            </a:r>
            <a:endParaRPr lang="ru-RU" dirty="0" smtClean="0"/>
          </a:p>
          <a:p>
            <a:r>
              <a:rPr lang="ru-RU" dirty="0" smtClean="0"/>
              <a:t>Ранее </a:t>
            </a:r>
            <a:r>
              <a:rPr lang="ru-RU" dirty="0" err="1" smtClean="0">
                <a:hlinkClick r:id="rId21" tooltip="Ruby"/>
              </a:rPr>
              <a:t>Ruby</a:t>
            </a:r>
            <a:r>
              <a:rPr lang="ru-RU" dirty="0" smtClean="0"/>
              <a:t>-проекты могли быть автоматически опубликованы в </a:t>
            </a:r>
            <a:r>
              <a:rPr lang="ru-RU" dirty="0" err="1" smtClean="0">
                <a:hlinkClick r:id="rId22" tooltip="RubyGems"/>
              </a:rPr>
              <a:t>RubyGems</a:t>
            </a:r>
            <a:r>
              <a:rPr lang="ru-RU" dirty="0" err="1" smtClean="0"/>
              <a:t>-репозитории</a:t>
            </a:r>
            <a:r>
              <a:rPr lang="ru-RU" dirty="0" smtClean="0"/>
              <a:t> сервиса, но в октябре 2009 </a:t>
            </a:r>
            <a:r>
              <a:rPr lang="ru-RU" dirty="0" err="1" smtClean="0"/>
              <a:t>GitHub</a:t>
            </a:r>
            <a:r>
              <a:rPr lang="ru-RU" dirty="0" smtClean="0"/>
              <a:t> отказался от этого сервиса.</a:t>
            </a:r>
            <a:r>
              <a:rPr lang="ru-RU" baseline="30000" dirty="0" smtClean="0">
                <a:effectLst/>
                <a:hlinkClick r:id="rId3"/>
              </a:rPr>
              <a:t>[16]</a:t>
            </a:r>
            <a:endParaRPr lang="ru-RU" dirty="0" smtClean="0"/>
          </a:p>
          <a:p>
            <a:r>
              <a:rPr lang="ru-RU" dirty="0" smtClean="0"/>
              <a:t>Также на сайте есть </a:t>
            </a:r>
            <a:r>
              <a:rPr lang="ru-RU" dirty="0" err="1" smtClean="0">
                <a:hlinkClick r:id="rId23" tooltip="Pastebin"/>
              </a:rPr>
              <a:t>pastebin</a:t>
            </a:r>
            <a:r>
              <a:rPr lang="ru-RU" dirty="0" smtClean="0"/>
              <a:t>-сервис </a:t>
            </a:r>
            <a:r>
              <a:rPr lang="ru-RU" dirty="0" smtClean="0">
                <a:hlinkClick r:id="rId24"/>
              </a:rPr>
              <a:t>gist.github.com</a:t>
            </a:r>
            <a:r>
              <a:rPr lang="ru-RU" dirty="0" smtClean="0"/>
              <a:t> для быстрой публикации фрагментов кода.</a:t>
            </a:r>
          </a:p>
          <a:p>
            <a:endParaRPr lang="ru-RU" b="1" dirty="0" smtClean="0"/>
          </a:p>
          <a:p>
            <a:r>
              <a:rPr lang="ru-RU" b="1" dirty="0" smtClean="0"/>
              <a:t>Популярность</a:t>
            </a:r>
          </a:p>
          <a:p>
            <a:r>
              <a:rPr lang="ru-RU" dirty="0" smtClean="0"/>
              <a:t>Первый частный </a:t>
            </a:r>
            <a:r>
              <a:rPr lang="ru-RU" dirty="0" err="1" smtClean="0">
                <a:hlinkClick r:id="rId14" tooltip="Репозиторий"/>
              </a:rPr>
              <a:t>репозиторий</a:t>
            </a:r>
            <a:r>
              <a:rPr lang="ru-RU" dirty="0" smtClean="0"/>
              <a:t> был создан </a:t>
            </a:r>
            <a:r>
              <a:rPr lang="ru-RU" dirty="0" smtClean="0">
                <a:hlinkClick r:id="rId25" tooltip="12 января"/>
              </a:rPr>
              <a:t>12 января</a:t>
            </a:r>
            <a:r>
              <a:rPr lang="ru-RU" dirty="0" smtClean="0"/>
              <a:t> </a:t>
            </a:r>
            <a:r>
              <a:rPr lang="ru-RU" dirty="0" smtClean="0">
                <a:hlinkClick r:id="rId26" tooltip="2008"/>
              </a:rPr>
              <a:t>2008</a:t>
            </a:r>
            <a:r>
              <a:rPr lang="ru-RU" dirty="0" smtClean="0"/>
              <a:t>. На конец </a:t>
            </a:r>
            <a:r>
              <a:rPr lang="ru-RU" dirty="0" smtClean="0">
                <a:hlinkClick r:id="rId27" tooltip="2011 год"/>
              </a:rPr>
              <a:t>2011 года</a:t>
            </a:r>
            <a:r>
              <a:rPr lang="ru-RU" dirty="0" smtClean="0"/>
              <a:t> в проекте уже было зарегистрировано более 1 млн участников</a:t>
            </a:r>
            <a:r>
              <a:rPr lang="ru-RU" baseline="30000" dirty="0" smtClean="0">
                <a:hlinkClick r:id="rId3"/>
              </a:rPr>
              <a:t>[17]</a:t>
            </a:r>
            <a:r>
              <a:rPr lang="ru-RU" dirty="0" smtClean="0"/>
              <a:t> и более 2 млн </a:t>
            </a:r>
            <a:r>
              <a:rPr lang="ru-RU" dirty="0" err="1" smtClean="0"/>
              <a:t>репозиториев</a:t>
            </a:r>
            <a:r>
              <a:rPr lang="ru-RU" dirty="0" smtClean="0"/>
              <a:t>.</a:t>
            </a:r>
            <a:r>
              <a:rPr lang="ru-RU" baseline="30000" dirty="0" smtClean="0">
                <a:effectLst/>
                <a:hlinkClick r:id="rId3"/>
              </a:rPr>
              <a:t>[18]</a:t>
            </a:r>
            <a:endParaRPr lang="ru-RU" dirty="0" smtClean="0"/>
          </a:p>
          <a:p>
            <a:r>
              <a:rPr lang="ru-RU" dirty="0" smtClean="0"/>
              <a:t>В конце </a:t>
            </a:r>
            <a:r>
              <a:rPr lang="ru-RU" dirty="0" smtClean="0">
                <a:hlinkClick r:id="rId28" tooltip="2008 год"/>
              </a:rPr>
              <a:t>2008 года</a:t>
            </a:r>
            <a:r>
              <a:rPr lang="ru-RU" dirty="0" smtClean="0"/>
              <a:t> </a:t>
            </a:r>
            <a:r>
              <a:rPr lang="ru-RU" dirty="0" err="1" smtClean="0"/>
              <a:t>GitHub</a:t>
            </a:r>
            <a:r>
              <a:rPr lang="ru-RU" dirty="0" smtClean="0"/>
              <a:t> получил награду как «Лучший </a:t>
            </a:r>
            <a:r>
              <a:rPr lang="ru-RU" dirty="0" err="1" smtClean="0">
                <a:hlinkClick r:id="rId29" tooltip="Стартап"/>
              </a:rPr>
              <a:t>стартап</a:t>
            </a:r>
            <a:r>
              <a:rPr lang="ru-RU" dirty="0" smtClean="0"/>
              <a:t>-дебют».</a:t>
            </a:r>
            <a:r>
              <a:rPr lang="ru-RU" baseline="30000" dirty="0" smtClean="0">
                <a:effectLst/>
                <a:hlinkClick r:id="rId3"/>
              </a:rPr>
              <a:t>[19]</a:t>
            </a:r>
            <a:endParaRPr lang="ru-RU" dirty="0" smtClean="0"/>
          </a:p>
          <a:p>
            <a:r>
              <a:rPr lang="ru-RU" dirty="0" err="1" smtClean="0"/>
              <a:t>GitHub</a:t>
            </a:r>
            <a:r>
              <a:rPr lang="ru-RU" dirty="0" smtClean="0"/>
              <a:t> очень популярен среди </a:t>
            </a:r>
            <a:r>
              <a:rPr lang="ru-RU" dirty="0" err="1" smtClean="0">
                <a:hlinkClick r:id="rId21" tooltip="Ruby"/>
              </a:rPr>
              <a:t>Ruby</a:t>
            </a:r>
            <a:r>
              <a:rPr lang="ru-RU" dirty="0" smtClean="0"/>
              <a:t>-разработчиков.</a:t>
            </a:r>
            <a:r>
              <a:rPr lang="ru-RU" baseline="30000" dirty="0" smtClean="0">
                <a:effectLst/>
                <a:hlinkClick r:id="rId3"/>
              </a:rPr>
              <a:t>[20]</a:t>
            </a:r>
            <a:r>
              <a:rPr lang="ru-RU" dirty="0" smtClean="0"/>
              <a:t> Многие крупные и важные проекты размещают свои официальные </a:t>
            </a:r>
            <a:r>
              <a:rPr lang="ru-RU" dirty="0" err="1" smtClean="0">
                <a:hlinkClick r:id="rId14" tooltip="Репозиторий"/>
              </a:rPr>
              <a:t>репозитории</a:t>
            </a:r>
            <a:r>
              <a:rPr lang="ru-RU" dirty="0" smtClean="0"/>
              <a:t> на этом сервисе:</a:t>
            </a:r>
            <a:r>
              <a:rPr lang="ru-RU" baseline="30000" dirty="0" smtClean="0">
                <a:hlinkClick r:id="rId3"/>
              </a:rPr>
              <a:t>[21]</a:t>
            </a:r>
            <a:endParaRPr lang="ru-RU" dirty="0" smtClean="0"/>
          </a:p>
          <a:p>
            <a:r>
              <a:rPr lang="ru-RU" dirty="0" err="1" smtClean="0">
                <a:hlinkClick r:id="rId30" tooltip="Facebook"/>
              </a:rPr>
              <a:t>Facebook</a:t>
            </a:r>
            <a:r>
              <a:rPr lang="ru-RU" baseline="30000" dirty="0" smtClean="0">
                <a:hlinkClick r:id="rId3"/>
              </a:rPr>
              <a:t>[22]</a:t>
            </a:r>
            <a:endParaRPr lang="ru-RU" dirty="0" smtClean="0"/>
          </a:p>
          <a:p>
            <a:r>
              <a:rPr lang="ru-RU" dirty="0" err="1" smtClean="0">
                <a:hlinkClick r:id="rId31" tooltip="Twitter"/>
              </a:rPr>
              <a:t>Twitter</a:t>
            </a:r>
            <a:r>
              <a:rPr lang="ru-RU" baseline="30000" dirty="0" smtClean="0">
                <a:hlinkClick r:id="rId3"/>
              </a:rPr>
              <a:t>[23]</a:t>
            </a:r>
            <a:endParaRPr lang="ru-RU" dirty="0" smtClean="0"/>
          </a:p>
          <a:p>
            <a:r>
              <a:rPr lang="ru-RU" dirty="0" smtClean="0">
                <a:hlinkClick r:id="rId32" tooltip="HP webOS"/>
              </a:rPr>
              <a:t>HP </a:t>
            </a:r>
            <a:r>
              <a:rPr lang="ru-RU" dirty="0" err="1" smtClean="0">
                <a:hlinkClick r:id="rId32" tooltip="HP webOS"/>
              </a:rPr>
              <a:t>webOS</a:t>
            </a:r>
            <a:r>
              <a:rPr lang="ru-RU" baseline="30000" dirty="0" smtClean="0">
                <a:hlinkClick r:id="rId3"/>
              </a:rPr>
              <a:t>[24]</a:t>
            </a:r>
            <a:endParaRPr lang="ru-RU" dirty="0" smtClean="0"/>
          </a:p>
          <a:p>
            <a:r>
              <a:rPr lang="ru-RU" dirty="0" err="1" smtClean="0">
                <a:hlinkClick r:id="rId33" tooltip="Yahoo"/>
              </a:rPr>
              <a:t>Yahoo</a:t>
            </a:r>
            <a:r>
              <a:rPr lang="ru-RU" baseline="30000" dirty="0" smtClean="0">
                <a:hlinkClick r:id="rId3"/>
              </a:rPr>
              <a:t>[25]</a:t>
            </a:r>
            <a:endParaRPr lang="ru-RU" dirty="0" smtClean="0"/>
          </a:p>
          <a:p>
            <a:r>
              <a:rPr lang="ru-RU" dirty="0" err="1" smtClean="0">
                <a:hlinkClick r:id="rId34" tooltip="Perl"/>
              </a:rPr>
              <a:t>Perl</a:t>
            </a:r>
            <a:r>
              <a:rPr lang="ru-RU" baseline="30000" dirty="0" smtClean="0">
                <a:hlinkClick r:id="rId3"/>
              </a:rPr>
              <a:t>[26]</a:t>
            </a:r>
            <a:r>
              <a:rPr lang="ru-RU" baseline="30000" dirty="0" smtClean="0">
                <a:hlinkClick r:id="rId3"/>
              </a:rPr>
              <a:t>[27]</a:t>
            </a:r>
            <a:endParaRPr lang="ru-RU" dirty="0" smtClean="0"/>
          </a:p>
          <a:p>
            <a:r>
              <a:rPr lang="ru-RU" dirty="0" err="1" smtClean="0">
                <a:hlinkClick r:id="rId7" tooltip="Erlang"/>
              </a:rPr>
              <a:t>Erlang</a:t>
            </a:r>
            <a:endParaRPr lang="ru-RU" dirty="0" smtClean="0"/>
          </a:p>
          <a:p>
            <a:r>
              <a:rPr lang="ru-RU" dirty="0" err="1" smtClean="0">
                <a:hlinkClick r:id="rId35" tooltip="Scala (язык программирования)"/>
              </a:rPr>
              <a:t>Scala</a:t>
            </a:r>
            <a:r>
              <a:rPr lang="ru-RU" baseline="30000" dirty="0" smtClean="0">
                <a:hlinkClick r:id="rId3"/>
              </a:rPr>
              <a:t>[28]</a:t>
            </a:r>
            <a:r>
              <a:rPr lang="ru-RU" baseline="30000" dirty="0" smtClean="0">
                <a:hlinkClick r:id="rId3"/>
              </a:rPr>
              <a:t>[29]</a:t>
            </a:r>
            <a:endParaRPr lang="ru-RU" dirty="0" smtClean="0"/>
          </a:p>
          <a:p>
            <a:r>
              <a:rPr lang="ru-RU" dirty="0" err="1" smtClean="0">
                <a:hlinkClick r:id="rId6" tooltip="Ruby on Rails"/>
              </a:rPr>
              <a:t>Ruby</a:t>
            </a:r>
            <a:r>
              <a:rPr lang="ru-RU" dirty="0" smtClean="0">
                <a:hlinkClick r:id="rId6" tooltip="Ruby on Rails"/>
              </a:rPr>
              <a:t> </a:t>
            </a:r>
            <a:r>
              <a:rPr lang="ru-RU" dirty="0" err="1" smtClean="0">
                <a:hlinkClick r:id="rId6" tooltip="Ruby on Rails"/>
              </a:rPr>
              <a:t>on</a:t>
            </a:r>
            <a:r>
              <a:rPr lang="ru-RU" dirty="0" smtClean="0">
                <a:hlinkClick r:id="rId6" tooltip="Ruby on Rails"/>
              </a:rPr>
              <a:t> </a:t>
            </a:r>
            <a:r>
              <a:rPr lang="ru-RU" dirty="0" err="1" smtClean="0">
                <a:hlinkClick r:id="rId6" tooltip="Ruby on Rails"/>
              </a:rPr>
              <a:t>Rails</a:t>
            </a:r>
            <a:r>
              <a:rPr lang="ru-RU" baseline="30000" dirty="0" smtClean="0">
                <a:hlinkClick r:id="rId3"/>
              </a:rPr>
              <a:t>[30]</a:t>
            </a:r>
            <a:endParaRPr lang="ru-RU" dirty="0" smtClean="0"/>
          </a:p>
          <a:p>
            <a:r>
              <a:rPr lang="ru-RU" dirty="0" smtClean="0">
                <a:hlinkClick r:id="rId36" tooltip="PHP"/>
              </a:rPr>
              <a:t>PHP</a:t>
            </a:r>
            <a:r>
              <a:rPr lang="ru-RU" baseline="30000" dirty="0" smtClean="0">
                <a:hlinkClick r:id="rId3"/>
              </a:rPr>
              <a:t>[31]</a:t>
            </a:r>
            <a:endParaRPr lang="ru-RU" dirty="0" smtClean="0"/>
          </a:p>
          <a:p>
            <a:r>
              <a:rPr lang="ru-RU" dirty="0" err="1" smtClean="0">
                <a:hlinkClick r:id="rId37" tooltip="JUnit"/>
              </a:rPr>
              <a:t>JUnit</a:t>
            </a:r>
            <a:endParaRPr lang="ru-RU" dirty="0" smtClean="0"/>
          </a:p>
          <a:p>
            <a:r>
              <a:rPr lang="ru-RU" dirty="0" err="1" smtClean="0">
                <a:hlinkClick r:id="rId38" tooltip="JQuery"/>
              </a:rPr>
              <a:t>jQuery</a:t>
            </a:r>
            <a:endParaRPr lang="ru-RU" dirty="0" smtClean="0"/>
          </a:p>
          <a:p>
            <a:r>
              <a:rPr lang="ru-RU" dirty="0" err="1" smtClean="0">
                <a:hlinkClick r:id="rId39" tooltip="Prototype (фреймворк)"/>
              </a:rPr>
              <a:t>Prototype</a:t>
            </a:r>
            <a:endParaRPr lang="ru-RU" dirty="0" smtClean="0"/>
          </a:p>
          <a:p>
            <a:r>
              <a:rPr lang="ru-RU" dirty="0" err="1" smtClean="0">
                <a:hlinkClick r:id="rId40" tooltip="MooTools"/>
              </a:rPr>
              <a:t>MooTools</a:t>
            </a:r>
            <a:endParaRPr lang="ru-RU" dirty="0" smtClean="0"/>
          </a:p>
          <a:p>
            <a:r>
              <a:rPr lang="ru-RU" dirty="0" smtClean="0"/>
              <a:t>Microsoft </a:t>
            </a:r>
            <a:r>
              <a:rPr lang="ru-RU" dirty="0" err="1" smtClean="0">
                <a:hlinkClick r:id="rId41" tooltip="IronRuby"/>
              </a:rPr>
              <a:t>IronRuby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1A641-8862-4DDE-9E06-F84D330A3577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815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Было бы неплохо показать в реальности, через</a:t>
            </a:r>
            <a:r>
              <a:rPr lang="ru-RU" baseline="0" dirty="0" smtClean="0"/>
              <a:t> интернет, может быть запись.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1A641-8862-4DDE-9E06-F84D330A3577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326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1A641-8862-4DDE-9E06-F84D330A3577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60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16.04.2012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63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16.04.2012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55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16.04.2012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87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16.04.2012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63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16.04.2012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50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16.04.2012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43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16.04.2012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21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16.04.2012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73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16.04.2012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74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16.04.2012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19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16.04.2012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00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EB3BC-0E1B-40DB-B991-A02E2FD922E9}" type="datetimeFigureOut">
              <a:rPr lang="ru-RU" smtClean="0"/>
              <a:t>16.04.2012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92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45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41277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alibri" pitchFamily="34" charset="0"/>
                <a:cs typeface="Calibri" pitchFamily="34" charset="0"/>
              </a:rPr>
              <a:t>Международная статистическая классификация болезней и проблем, связанных со здоровьем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213285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В настоящее время действует </a:t>
            </a:r>
            <a:r>
              <a:rPr lang="ru-RU" i="1" dirty="0" smtClean="0">
                <a:latin typeface="Calibri" pitchFamily="34" charset="0"/>
                <a:cs typeface="Calibri" pitchFamily="34" charset="0"/>
              </a:rPr>
              <a:t>Международная классификация болезней Десятого пересмотра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ru-RU" b="1" dirty="0" smtClean="0">
                <a:latin typeface="Calibri" pitchFamily="34" charset="0"/>
                <a:cs typeface="Calibri" pitchFamily="34" charset="0"/>
              </a:rPr>
              <a:t>МКБ-10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i="1" dirty="0" smtClean="0">
                <a:latin typeface="Calibri" pitchFamily="34" charset="0"/>
                <a:cs typeface="Calibri" pitchFamily="34" charset="0"/>
              </a:rPr>
              <a:t>ICD-10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).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6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Какая есть? Какая будет? Пожелания 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393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Какая сейчас?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484785"/>
            <a:ext cx="7992888" cy="11521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+mj-lt"/>
                <a:cs typeface="Times New Roman" pitchFamily="18" charset="0"/>
              </a:rPr>
              <a:t>База </a:t>
            </a:r>
            <a:r>
              <a:rPr lang="ru-RU" sz="2200" dirty="0" smtClean="0">
                <a:latin typeface="+mj-lt"/>
                <a:cs typeface="Times New Roman" pitchFamily="18" charset="0"/>
              </a:rPr>
              <a:t>данных</a:t>
            </a:r>
            <a:r>
              <a:rPr lang="en-US" sz="2200" dirty="0" smtClean="0">
                <a:latin typeface="+mj-lt"/>
                <a:cs typeface="Times New Roman" pitchFamily="18" charset="0"/>
              </a:rPr>
              <a:t> (</a:t>
            </a:r>
            <a:r>
              <a:rPr lang="en-US" sz="2200" dirty="0" smtClean="0">
                <a:latin typeface="+mj-lt"/>
                <a:cs typeface="Times New Roman" pitchFamily="18" charset="0"/>
              </a:rPr>
              <a:t>Microsoft SQL Server 2008</a:t>
            </a:r>
            <a:r>
              <a:rPr lang="en-US" sz="2200" dirty="0" smtClean="0">
                <a:latin typeface="+mj-lt"/>
                <a:cs typeface="Times New Roman" pitchFamily="18" charset="0"/>
              </a:rPr>
              <a:t>)</a:t>
            </a:r>
            <a:endParaRPr lang="ru-RU" sz="2200" dirty="0">
              <a:latin typeface="+mj-lt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3140969"/>
            <a:ext cx="7992888" cy="11521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+mj-lt"/>
                <a:cs typeface="Times New Roman" pitchFamily="18" charset="0"/>
              </a:rPr>
              <a:t>Модель</a:t>
            </a:r>
            <a:r>
              <a:rPr lang="en-US" sz="2200" dirty="0" smtClean="0">
                <a:latin typeface="+mj-lt"/>
                <a:cs typeface="Times New Roman" pitchFamily="18" charset="0"/>
              </a:rPr>
              <a:t> (C# </a:t>
            </a:r>
            <a:r>
              <a:rPr lang="ru-RU" sz="2200" dirty="0" smtClean="0">
                <a:latin typeface="+mj-lt"/>
                <a:cs typeface="Times New Roman" pitchFamily="18" charset="0"/>
              </a:rPr>
              <a:t>библиотека на базе</a:t>
            </a:r>
            <a:r>
              <a:rPr lang="en-US" sz="2200" dirty="0" smtClean="0">
                <a:latin typeface="+mj-lt"/>
                <a:cs typeface="Times New Roman" pitchFamily="18" charset="0"/>
              </a:rPr>
              <a:t> Entity Framework)</a:t>
            </a:r>
            <a:endParaRPr lang="ru-RU" sz="2200" dirty="0">
              <a:latin typeface="+mj-lt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67784" y="4797153"/>
            <a:ext cx="2088232" cy="11521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+mj-lt"/>
                <a:cs typeface="Times New Roman" pitchFamily="18" charset="0"/>
              </a:rPr>
              <a:t>Поддержка</a:t>
            </a:r>
            <a:r>
              <a:rPr lang="en-US" sz="2200" dirty="0" smtClean="0">
                <a:latin typeface="+mj-lt"/>
                <a:cs typeface="Times New Roman" pitchFamily="18" charset="0"/>
              </a:rPr>
              <a:t> (Windows console)</a:t>
            </a:r>
            <a:endParaRPr lang="ru-RU" sz="2200" dirty="0">
              <a:latin typeface="+mj-lt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88208" y="4797153"/>
            <a:ext cx="5772464" cy="11521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+mj-lt"/>
                <a:cs typeface="Times New Roman" pitchFamily="18" charset="0"/>
              </a:rPr>
              <a:t>Desktop-</a:t>
            </a:r>
            <a:r>
              <a:rPr lang="ru-RU" sz="2200" dirty="0" smtClean="0">
                <a:latin typeface="+mj-lt"/>
                <a:cs typeface="Times New Roman" pitchFamily="18" charset="0"/>
              </a:rPr>
              <a:t>клиент</a:t>
            </a:r>
            <a:r>
              <a:rPr lang="en-US" sz="2200" dirty="0" smtClean="0">
                <a:latin typeface="+mj-lt"/>
                <a:cs typeface="Times New Roman" pitchFamily="18" charset="0"/>
              </a:rPr>
              <a:t> (Windows Forms)</a:t>
            </a:r>
            <a:endParaRPr lang="ru-RU" sz="2200" dirty="0">
              <a:latin typeface="+mj-lt"/>
              <a:cs typeface="Times New Roman" pitchFamily="18" charset="0"/>
            </a:endParaRPr>
          </a:p>
        </p:txBody>
      </p:sp>
      <p:cxnSp>
        <p:nvCxnSpPr>
          <p:cNvPr id="8" name="Прямая со стрелкой 7"/>
          <p:cNvCxnSpPr>
            <a:stCxn id="4" idx="0"/>
            <a:endCxn id="3" idx="2"/>
          </p:cNvCxnSpPr>
          <p:nvPr/>
        </p:nvCxnSpPr>
        <p:spPr>
          <a:xfrm flipV="1">
            <a:off x="4680012" y="2636913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5" idx="0"/>
          </p:cNvCxnSpPr>
          <p:nvPr/>
        </p:nvCxnSpPr>
        <p:spPr>
          <a:xfrm flipV="1">
            <a:off x="1711900" y="4293097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0"/>
          </p:cNvCxnSpPr>
          <p:nvPr/>
        </p:nvCxnSpPr>
        <p:spPr>
          <a:xfrm flipV="1">
            <a:off x="5774440" y="4293097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62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cs typeface="Times New Roman" pitchFamily="18" charset="0"/>
              </a:rPr>
              <a:t/>
            </a:r>
            <a:br>
              <a:rPr lang="ru-RU" dirty="0" smtClean="0">
                <a:cs typeface="Times New Roman" pitchFamily="18" charset="0"/>
              </a:rPr>
            </a:br>
            <a:r>
              <a:rPr lang="ru-RU" dirty="0" smtClean="0">
                <a:cs typeface="Times New Roman" pitchFamily="18" charset="0"/>
              </a:rPr>
              <a:t>База </a:t>
            </a:r>
            <a:r>
              <a:rPr lang="ru-RU" dirty="0">
                <a:cs typeface="Times New Roman" pitchFamily="18" charset="0"/>
              </a:rPr>
              <a:t>данных</a:t>
            </a:r>
            <a:r>
              <a:rPr lang="en-US" dirty="0">
                <a:cs typeface="Times New Roman" pitchFamily="18" charset="0"/>
              </a:rPr>
              <a:t> (Microsoft SQL Server 2008)</a:t>
            </a:r>
            <a:r>
              <a:rPr lang="ru-RU" dirty="0">
                <a:cs typeface="Times New Roman" pitchFamily="18" charset="0"/>
              </a:rPr>
              <a:t/>
            </a:r>
            <a:br>
              <a:rPr lang="ru-RU" dirty="0"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2012647"/>
            <a:ext cx="2326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Функции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хранение данных;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доступ к данным;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304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cs typeface="Times New Roman" pitchFamily="18" charset="0"/>
              </a:rPr>
              <a:t>Модель</a:t>
            </a:r>
            <a:r>
              <a:rPr lang="en-US" dirty="0">
                <a:cs typeface="Times New Roman" pitchFamily="18" charset="0"/>
              </a:rPr>
              <a:t> (C# </a:t>
            </a:r>
            <a:r>
              <a:rPr lang="ru-RU" dirty="0">
                <a:cs typeface="Times New Roman" pitchFamily="18" charset="0"/>
              </a:rPr>
              <a:t>библиотека на базе</a:t>
            </a:r>
            <a:r>
              <a:rPr lang="en-US" dirty="0">
                <a:cs typeface="Times New Roman" pitchFamily="18" charset="0"/>
              </a:rPr>
              <a:t> Entity Framework)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772816"/>
            <a:ext cx="6893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Функции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API </a:t>
            </a:r>
            <a:r>
              <a:rPr lang="ru-RU" dirty="0" smtClean="0"/>
              <a:t>для доступа к базе данных;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синхронизация структуры базы данных с предметной областью;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ru-RU" dirty="0" smtClean="0">
                <a:solidFill>
                  <a:srgbClr val="FF0000"/>
                </a:solidFill>
              </a:rPr>
              <a:t>!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ru-RU" dirty="0" smtClean="0"/>
              <a:t>бизнес-логика</a:t>
            </a:r>
            <a:r>
              <a:rPr lang="en-US" dirty="0" smtClean="0">
                <a:solidFill>
                  <a:srgbClr val="FF0000"/>
                </a:solidFill>
              </a:rPr>
              <a:t>&lt;/!&gt;</a:t>
            </a:r>
            <a:r>
              <a:rPr lang="ru-RU" dirty="0" smtClean="0"/>
              <a:t>;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40968"/>
            <a:ext cx="6151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Преимущества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избавляет от необходимости писать 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ru-RU" dirty="0" smtClean="0"/>
              <a:t>запросы;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B0F0"/>
                </a:solidFill>
              </a:rPr>
              <a:t>&lt;</a:t>
            </a:r>
            <a:r>
              <a:rPr lang="ru-RU" dirty="0" smtClean="0">
                <a:solidFill>
                  <a:srgbClr val="00B0F0"/>
                </a:solidFill>
              </a:rPr>
              <a:t>ирония</a:t>
            </a:r>
            <a:r>
              <a:rPr lang="en-US" dirty="0" smtClean="0">
                <a:solidFill>
                  <a:srgbClr val="00B0F0"/>
                </a:solidFill>
              </a:rPr>
              <a:t>&gt;</a:t>
            </a:r>
            <a:r>
              <a:rPr lang="ru-RU" dirty="0" smtClean="0"/>
              <a:t>независимость от конкретной СУБД</a:t>
            </a:r>
            <a:r>
              <a:rPr lang="en-US" dirty="0" smtClean="0">
                <a:solidFill>
                  <a:srgbClr val="00B0F0"/>
                </a:solidFill>
              </a:rPr>
              <a:t>&lt;/</a:t>
            </a:r>
            <a:r>
              <a:rPr lang="ru-RU" dirty="0" smtClean="0">
                <a:solidFill>
                  <a:srgbClr val="00B0F0"/>
                </a:solidFill>
              </a:rPr>
              <a:t>ирония</a:t>
            </a:r>
            <a:r>
              <a:rPr lang="en-US" dirty="0" smtClean="0">
                <a:solidFill>
                  <a:srgbClr val="00B0F0"/>
                </a:solidFill>
              </a:rPr>
              <a:t>&gt;</a:t>
            </a:r>
            <a:r>
              <a:rPr lang="ru-RU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контролируемое изменение структуры </a:t>
            </a:r>
            <a:r>
              <a:rPr lang="ru-RU" dirty="0" err="1" smtClean="0"/>
              <a:t>бд</a:t>
            </a:r>
            <a:r>
              <a:rPr lang="ru-RU" dirty="0" smtClean="0"/>
              <a:t> в </a:t>
            </a:r>
            <a:r>
              <a:rPr lang="ru-RU" dirty="0" err="1" smtClean="0"/>
              <a:t>продакшене</a:t>
            </a:r>
            <a:r>
              <a:rPr lang="ru-RU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4617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Какая будет?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5197" y="1340768"/>
            <a:ext cx="8064896" cy="9541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+mj-lt"/>
              </a:rPr>
              <a:t>База </a:t>
            </a:r>
            <a:r>
              <a:rPr lang="ru-RU" sz="2200" dirty="0" smtClean="0">
                <a:latin typeface="+mj-lt"/>
              </a:rPr>
              <a:t>данных </a:t>
            </a:r>
            <a:r>
              <a:rPr lang="en-US" sz="2200" dirty="0">
                <a:latin typeface="+mj-lt"/>
                <a:cs typeface="Times New Roman" pitchFamily="18" charset="0"/>
              </a:rPr>
              <a:t>(Microsoft SQL Server </a:t>
            </a:r>
            <a:r>
              <a:rPr lang="ru-RU" sz="2200" dirty="0" smtClean="0">
                <a:latin typeface="+mj-lt"/>
                <a:cs typeface="Times New Roman" pitchFamily="18" charset="0"/>
              </a:rPr>
              <a:t>2008</a:t>
            </a:r>
            <a:r>
              <a:rPr lang="en-US" sz="2200" dirty="0" smtClean="0">
                <a:latin typeface="+mj-lt"/>
                <a:cs typeface="Times New Roman" pitchFamily="18" charset="0"/>
              </a:rPr>
              <a:t>)</a:t>
            </a:r>
            <a:endParaRPr lang="ru-RU" sz="22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15197" y="2510898"/>
            <a:ext cx="8064896" cy="9541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+mj-lt"/>
              </a:rPr>
              <a:t>Модель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cs typeface="Times New Roman" pitchFamily="18" charset="0"/>
              </a:rPr>
              <a:t>(C# </a:t>
            </a:r>
            <a:r>
              <a:rPr lang="ru-RU" sz="2200" dirty="0">
                <a:cs typeface="Times New Roman" pitchFamily="18" charset="0"/>
              </a:rPr>
              <a:t>библиотека на базе</a:t>
            </a:r>
            <a:r>
              <a:rPr lang="en-US" sz="2200" dirty="0">
                <a:cs typeface="Times New Roman" pitchFamily="18" charset="0"/>
              </a:rPr>
              <a:t> Entity Framework</a:t>
            </a:r>
            <a:r>
              <a:rPr lang="en-US" sz="2200" dirty="0" smtClean="0">
                <a:cs typeface="Times New Roman" pitchFamily="18" charset="0"/>
              </a:rPr>
              <a:t>)</a:t>
            </a:r>
            <a:endParaRPr lang="ru-RU" sz="2200" dirty="0"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131840" y="3681028"/>
            <a:ext cx="5548252" cy="95410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+mj-lt"/>
              </a:rPr>
              <a:t>Web-</a:t>
            </a:r>
            <a:r>
              <a:rPr lang="ru-RU" sz="2200" dirty="0" smtClean="0">
                <a:latin typeface="+mj-lt"/>
              </a:rPr>
              <a:t>сервис</a:t>
            </a:r>
            <a:r>
              <a:rPr lang="en-US" sz="2200" dirty="0" smtClean="0">
                <a:latin typeface="+mj-lt"/>
              </a:rPr>
              <a:t> (WCF)</a:t>
            </a:r>
            <a:endParaRPr lang="ru-RU" sz="2200" dirty="0"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15197" y="4851158"/>
            <a:ext cx="3812787" cy="95410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+mj-lt"/>
              </a:rPr>
              <a:t>Web-</a:t>
            </a:r>
            <a:r>
              <a:rPr lang="ru-RU" sz="2200" dirty="0" smtClean="0">
                <a:latin typeface="+mj-lt"/>
              </a:rPr>
              <a:t>клиент</a:t>
            </a:r>
            <a:r>
              <a:rPr lang="en-US" sz="2200" dirty="0" smtClean="0">
                <a:latin typeface="+mj-lt"/>
              </a:rPr>
              <a:t> </a:t>
            </a:r>
          </a:p>
          <a:p>
            <a:pPr algn="ctr"/>
            <a:r>
              <a:rPr lang="en-US" sz="2200" dirty="0" smtClean="0">
                <a:latin typeface="+mj-lt"/>
              </a:rPr>
              <a:t>(ASP.NET MVC)</a:t>
            </a:r>
            <a:endParaRPr lang="ru-RU" sz="2200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3681028"/>
            <a:ext cx="2376264" cy="95410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  <a:p>
            <a:pPr algn="ctr"/>
            <a:r>
              <a:rPr lang="ru-RU" dirty="0" smtClean="0">
                <a:latin typeface="+mj-lt"/>
              </a:rPr>
              <a:t>Поддержка</a:t>
            </a:r>
            <a:endParaRPr lang="en-US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  <a:cs typeface="Times New Roman" pitchFamily="18" charset="0"/>
              </a:rPr>
              <a:t>(</a:t>
            </a:r>
            <a:r>
              <a:rPr lang="en-US" dirty="0">
                <a:latin typeface="+mj-lt"/>
                <a:cs typeface="Times New Roman" pitchFamily="18" charset="0"/>
              </a:rPr>
              <a:t>Windows console)</a:t>
            </a:r>
            <a:endParaRPr lang="ru-RU" dirty="0">
              <a:latin typeface="+mj-lt"/>
              <a:cs typeface="Times New Roman" pitchFamily="18" charset="0"/>
            </a:endParaRPr>
          </a:p>
          <a:p>
            <a:pPr algn="ctr"/>
            <a:endParaRPr lang="ru-RU" dirty="0">
              <a:latin typeface="+mj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647645" y="4851158"/>
            <a:ext cx="4032448" cy="95410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+mj-lt"/>
              </a:rPr>
              <a:t>Desktop-</a:t>
            </a:r>
            <a:r>
              <a:rPr lang="ru-RU" sz="2200" dirty="0" smtClean="0">
                <a:latin typeface="+mj-lt"/>
              </a:rPr>
              <a:t>клиент</a:t>
            </a:r>
            <a:r>
              <a:rPr lang="en-US" sz="2200" dirty="0" smtClean="0">
                <a:latin typeface="+mj-lt"/>
              </a:rPr>
              <a:t> </a:t>
            </a:r>
          </a:p>
          <a:p>
            <a:pPr algn="ctr"/>
            <a:r>
              <a:rPr lang="en-US" sz="2200" dirty="0" smtClean="0">
                <a:latin typeface="+mj-lt"/>
              </a:rPr>
              <a:t>(Windows Forms)</a:t>
            </a:r>
            <a:endParaRPr lang="ru-RU" sz="2200" dirty="0">
              <a:latin typeface="+mj-lt"/>
            </a:endParaRPr>
          </a:p>
        </p:txBody>
      </p:sp>
      <p:cxnSp>
        <p:nvCxnSpPr>
          <p:cNvPr id="13" name="Прямая со стрелкой 12"/>
          <p:cNvCxnSpPr>
            <a:stCxn id="5" idx="0"/>
            <a:endCxn id="4" idx="2"/>
          </p:cNvCxnSpPr>
          <p:nvPr/>
        </p:nvCxnSpPr>
        <p:spPr>
          <a:xfrm flipV="1">
            <a:off x="4647645" y="229487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0"/>
          </p:cNvCxnSpPr>
          <p:nvPr/>
        </p:nvCxnSpPr>
        <p:spPr>
          <a:xfrm flipV="1">
            <a:off x="5905966" y="346500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9" idx="0"/>
          </p:cNvCxnSpPr>
          <p:nvPr/>
        </p:nvCxnSpPr>
        <p:spPr>
          <a:xfrm flipV="1">
            <a:off x="1799692" y="346500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7238115" y="4041068"/>
            <a:ext cx="0" cy="162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V="1">
            <a:off x="3635896" y="463513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10" idx="0"/>
          </p:cNvCxnSpPr>
          <p:nvPr/>
        </p:nvCxnSpPr>
        <p:spPr>
          <a:xfrm flipV="1">
            <a:off x="6663869" y="463513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91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cs typeface="Times New Roman" pitchFamily="18" charset="0"/>
              </a:rPr>
              <a:t/>
            </a:r>
            <a:br>
              <a:rPr lang="ru-RU" dirty="0" smtClean="0">
                <a:cs typeface="Times New Roman" pitchFamily="18" charset="0"/>
              </a:rPr>
            </a:br>
            <a:r>
              <a:rPr lang="ru-RU" dirty="0" smtClean="0">
                <a:cs typeface="Times New Roman" pitchFamily="18" charset="0"/>
              </a:rPr>
              <a:t>База </a:t>
            </a:r>
            <a:r>
              <a:rPr lang="ru-RU" dirty="0">
                <a:cs typeface="Times New Roman" pitchFamily="18" charset="0"/>
              </a:rPr>
              <a:t>данных</a:t>
            </a:r>
            <a:r>
              <a:rPr lang="en-US" dirty="0">
                <a:cs typeface="Times New Roman" pitchFamily="18" charset="0"/>
              </a:rPr>
              <a:t> (Microsoft SQL Server 2008)</a:t>
            </a:r>
            <a:r>
              <a:rPr lang="ru-RU" dirty="0">
                <a:cs typeface="Times New Roman" pitchFamily="18" charset="0"/>
              </a:rPr>
              <a:t/>
            </a:r>
            <a:br>
              <a:rPr lang="ru-RU" dirty="0"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988840"/>
            <a:ext cx="227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 smtClean="0"/>
              <a:t>хранение данных;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доступ к данным;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репликация;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зеркалирование;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3933056"/>
            <a:ext cx="4656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Нарисовать архитектуру (масштабирование)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94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cs typeface="Times New Roman" pitchFamily="18" charset="0"/>
              </a:rPr>
              <a:t>Модель</a:t>
            </a:r>
            <a:r>
              <a:rPr lang="en-US" dirty="0">
                <a:cs typeface="Times New Roman" pitchFamily="18" charset="0"/>
              </a:rPr>
              <a:t> (C# </a:t>
            </a:r>
            <a:r>
              <a:rPr lang="ru-RU" dirty="0">
                <a:cs typeface="Times New Roman" pitchFamily="18" charset="0"/>
              </a:rPr>
              <a:t>библиотека на базе</a:t>
            </a:r>
            <a:r>
              <a:rPr lang="en-US" dirty="0">
                <a:cs typeface="Times New Roman" pitchFamily="18" charset="0"/>
              </a:rPr>
              <a:t> Entity Framework)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58100" y="1894034"/>
            <a:ext cx="3965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FF0000"/>
                </a:solidFill>
              </a:rPr>
              <a:t>Убираем бизнес-логику!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708920"/>
            <a:ext cx="6893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Функции</a:t>
            </a:r>
          </a:p>
          <a:p>
            <a:pPr marL="285750" indent="-285750">
              <a:buFontTx/>
              <a:buChar char="-"/>
            </a:pPr>
            <a:r>
              <a:rPr lang="en-US" dirty="0"/>
              <a:t>API </a:t>
            </a:r>
            <a:r>
              <a:rPr lang="ru-RU" dirty="0"/>
              <a:t>для доступа к базе данных;</a:t>
            </a:r>
          </a:p>
          <a:p>
            <a:pPr marL="285750" indent="-285750">
              <a:buFontTx/>
              <a:buChar char="-"/>
            </a:pPr>
            <a:r>
              <a:rPr lang="ru-RU" dirty="0"/>
              <a:t>синхронизация структуры базы данных с предметной областью;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800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Web-</a:t>
            </a:r>
            <a:r>
              <a:rPr lang="ru-RU" dirty="0"/>
              <a:t>сервис</a:t>
            </a:r>
            <a:r>
              <a:rPr lang="en-US" dirty="0"/>
              <a:t> (WCF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1844824"/>
            <a:ext cx="1989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Функции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бизнес-логика;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авторизация;</a:t>
            </a:r>
          </a:p>
        </p:txBody>
      </p:sp>
    </p:spTree>
    <p:extLst>
      <p:ext uri="{BB962C8B-B14F-4D97-AF65-F5344CB8AC3E}">
        <p14:creationId xmlns:p14="http://schemas.microsoft.com/office/powerpoint/2010/main" val="9107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Хотелось бы ))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1412776"/>
            <a:ext cx="5447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0070C0"/>
                </a:solidFill>
              </a:rPr>
              <a:t>Чтобы все работало через интерфейсы.</a:t>
            </a:r>
            <a:endParaRPr lang="ru-RU" sz="24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Преимущества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минимум зависимостей от конкретных реализаций;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3501008"/>
            <a:ext cx="8761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Следствия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реализацию компонента системы можно будет изменить на уровне конфигурации;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4797152"/>
            <a:ext cx="4843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Почему «хотелось бы»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сложно создать чистый универсальный </a:t>
            </a:r>
            <a:r>
              <a:rPr lang="en-US" dirty="0" smtClean="0"/>
              <a:t>API</a:t>
            </a:r>
            <a:r>
              <a:rPr lang="ru-RU" dirty="0" smtClean="0"/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01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Предметная область (</a:t>
            </a:r>
            <a:r>
              <a:rPr lang="en-US" dirty="0" smtClean="0"/>
              <a:t>AS-IS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85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разработки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IDE, VCS, ORM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007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Условия разработки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628800"/>
            <a:ext cx="4281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Условия: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даже 2 человека – это уже команда )) 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удаленная разработка;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управление задачами;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3213829"/>
            <a:ext cx="77440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Было бы прекрасно, если мы могли бы: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синхронизировать наши изменения в коде;</a:t>
            </a:r>
          </a:p>
          <a:p>
            <a:pPr marL="285750" indent="-285750">
              <a:buFontTx/>
              <a:buChar char="-"/>
            </a:pPr>
            <a:r>
              <a:rPr lang="ru-RU" dirty="0"/>
              <a:t>ц</a:t>
            </a:r>
            <a:r>
              <a:rPr lang="ru-RU" dirty="0" smtClean="0"/>
              <a:t>ентрализованно управлять задачами;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получать доступ к исходным кодам в любом месте, где есть интернет;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вести разработку даже при отсутствии постоянного доступа к интернету;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6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8280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Система управления версиями</a:t>
            </a:r>
            <a:r>
              <a:rPr lang="ru-RU" sz="2400" dirty="0"/>
              <a:t> </a:t>
            </a:r>
            <a:endParaRPr lang="en-US" sz="2400" dirty="0" smtClean="0"/>
          </a:p>
          <a:p>
            <a:pPr algn="just"/>
            <a:r>
              <a:rPr lang="ru-RU" sz="2400" dirty="0" smtClean="0"/>
              <a:t>(</a:t>
            </a:r>
            <a:r>
              <a:rPr lang="ru-RU" sz="2400" dirty="0"/>
              <a:t>от англ. </a:t>
            </a:r>
            <a:r>
              <a:rPr lang="ru-RU" sz="2400" i="1" dirty="0" err="1"/>
              <a:t>Version</a:t>
            </a:r>
            <a:r>
              <a:rPr lang="ru-RU" sz="2400" i="1" dirty="0"/>
              <a:t> </a:t>
            </a:r>
            <a:r>
              <a:rPr lang="ru-RU" sz="2400" i="1" dirty="0" err="1"/>
              <a:t>Control</a:t>
            </a:r>
            <a:r>
              <a:rPr lang="ru-RU" sz="2400" i="1" dirty="0"/>
              <a:t> </a:t>
            </a:r>
            <a:r>
              <a:rPr lang="ru-RU" sz="2400" i="1" dirty="0" err="1"/>
              <a:t>System</a:t>
            </a:r>
            <a:r>
              <a:rPr lang="ru-RU" sz="2400" i="1" dirty="0"/>
              <a:t>, VCS</a:t>
            </a:r>
            <a:r>
              <a:rPr lang="ru-RU" sz="2400" dirty="0"/>
              <a:t> или </a:t>
            </a:r>
            <a:r>
              <a:rPr lang="ru-RU" sz="2400" i="1" dirty="0" err="1"/>
              <a:t>Revision</a:t>
            </a:r>
            <a:r>
              <a:rPr lang="ru-RU" sz="2400" i="1" dirty="0"/>
              <a:t> </a:t>
            </a:r>
            <a:r>
              <a:rPr lang="ru-RU" sz="2400" i="1" dirty="0" err="1"/>
              <a:t>Control</a:t>
            </a:r>
            <a:r>
              <a:rPr lang="ru-RU" sz="2400" i="1" dirty="0"/>
              <a:t> </a:t>
            </a:r>
            <a:r>
              <a:rPr lang="ru-RU" sz="2400" i="1" dirty="0" err="1"/>
              <a:t>System</a:t>
            </a:r>
            <a:r>
              <a:rPr lang="ru-RU" sz="2400" dirty="0"/>
              <a:t>) </a:t>
            </a:r>
            <a:r>
              <a:rPr lang="ru-RU" sz="2400" dirty="0" smtClean="0"/>
              <a:t>— </a:t>
            </a:r>
            <a:r>
              <a:rPr lang="ru-RU" sz="2400" dirty="0"/>
              <a:t>программное обеспечение для облегчения работы с </a:t>
            </a:r>
            <a:r>
              <a:rPr lang="ru-RU" sz="2400" dirty="0" smtClean="0"/>
              <a:t>изменяющейся </a:t>
            </a:r>
            <a:r>
              <a:rPr lang="ru-RU" sz="2400" dirty="0"/>
              <a:t>информацией. </a:t>
            </a:r>
            <a:r>
              <a:rPr lang="ru-RU" sz="2400" dirty="0" smtClean="0"/>
              <a:t>Система </a:t>
            </a:r>
            <a:r>
              <a:rPr lang="ru-RU" sz="2400" dirty="0"/>
              <a:t>управления версиями позволяет хранить несколько </a:t>
            </a:r>
            <a:r>
              <a:rPr lang="ru-RU" sz="2400" dirty="0" smtClean="0"/>
              <a:t>версий </a:t>
            </a:r>
            <a:r>
              <a:rPr lang="ru-RU" sz="2400" dirty="0"/>
              <a:t>одного и того же документа, при необходимости </a:t>
            </a:r>
            <a:r>
              <a:rPr lang="ru-RU" sz="2400" dirty="0" smtClean="0"/>
              <a:t>возвращаться </a:t>
            </a:r>
            <a:r>
              <a:rPr lang="ru-RU" sz="2400" dirty="0"/>
              <a:t>к более ранним версиям, определять, </a:t>
            </a:r>
            <a:r>
              <a:rPr lang="ru-RU" sz="2400" dirty="0" smtClean="0"/>
              <a:t>кто </a:t>
            </a:r>
            <a:r>
              <a:rPr lang="ru-RU" sz="2400" dirty="0"/>
              <a:t>и когда сделал то или иное изменение, и многое другое.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4024" y="4315749"/>
            <a:ext cx="3015569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800" dirty="0" smtClean="0"/>
              <a:t>Subversion</a:t>
            </a:r>
            <a:endParaRPr lang="ru-RU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5556593" y="4315748"/>
            <a:ext cx="3154778" cy="83099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/>
              <a:t>Git</a:t>
            </a:r>
            <a:endParaRPr lang="ru-RU" sz="4800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3483112" y="4365103"/>
            <a:ext cx="20970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2259689" y="5949280"/>
            <a:ext cx="4496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синхронизировать </a:t>
            </a:r>
            <a:r>
              <a:rPr lang="ru-RU" dirty="0"/>
              <a:t>наши изменения в </a:t>
            </a:r>
            <a:r>
              <a:rPr lang="ru-RU" dirty="0" smtClean="0"/>
              <a:t>коде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390" y="4437112"/>
            <a:ext cx="1965714" cy="1532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283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делать с остальным?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55776" y="1412776"/>
            <a:ext cx="38811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https://github.com/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2204864"/>
            <a:ext cx="7920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/>
              <a:t>GitHub</a:t>
            </a:r>
            <a:r>
              <a:rPr lang="ru-RU" sz="2400" dirty="0"/>
              <a:t> — самый </a:t>
            </a:r>
            <a:r>
              <a:rPr lang="ru-RU" sz="2400" dirty="0" smtClean="0"/>
              <a:t>большой </a:t>
            </a:r>
            <a:r>
              <a:rPr lang="ru-RU" sz="2400" dirty="0"/>
              <a:t>веб-сервис для хостинга проектов и их совместной разработки.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3140224"/>
            <a:ext cx="7632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Сами разработчики называют </a:t>
            </a:r>
            <a:r>
              <a:rPr lang="ru-RU" sz="2400" dirty="0" err="1"/>
              <a:t>GitHub</a:t>
            </a:r>
            <a:r>
              <a:rPr lang="ru-RU" sz="2400" dirty="0"/>
              <a:t> «социальной сетью для разработчиков».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66" y="1412776"/>
            <a:ext cx="8460268" cy="4626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753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задачами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1"/>
            <a:ext cx="8822008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50479"/>
            <a:ext cx="8855439" cy="4842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50479"/>
            <a:ext cx="8855438" cy="4842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103" y="3140968"/>
            <a:ext cx="1965714" cy="1532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232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59016" y="1416823"/>
            <a:ext cx="5292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Visual studio 2010 + </a:t>
            </a:r>
            <a:r>
              <a:rPr lang="en-US" sz="3600" dirty="0" err="1" smtClean="0"/>
              <a:t>NuGet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708920"/>
            <a:ext cx="7733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Sql</a:t>
            </a:r>
            <a:r>
              <a:rPr lang="en-US" sz="3600" dirty="0" smtClean="0"/>
              <a:t> Server Management Studio 2008 R2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82908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таблиц БД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2" y="1600200"/>
            <a:ext cx="8191496" cy="4525963"/>
          </a:xfrm>
        </p:spPr>
      </p:pic>
    </p:spTree>
    <p:extLst>
      <p:ext uri="{BB962C8B-B14F-4D97-AF65-F5344CB8AC3E}">
        <p14:creationId xmlns:p14="http://schemas.microsoft.com/office/powerpoint/2010/main" val="98668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экранные формы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WEB-</a:t>
            </a:r>
            <a:r>
              <a:rPr lang="ru-RU" dirty="0" smtClean="0"/>
              <a:t>приложение (для пациентов и удаленного доступа)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829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Вход в систему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61" y="1600200"/>
            <a:ext cx="6365478" cy="4525963"/>
          </a:xfrm>
        </p:spPr>
      </p:pic>
    </p:spTree>
    <p:extLst>
      <p:ext uri="{BB962C8B-B14F-4D97-AF65-F5344CB8AC3E}">
        <p14:creationId xmlns:p14="http://schemas.microsoft.com/office/powerpoint/2010/main" val="61129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Подача заявки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61" y="1600200"/>
            <a:ext cx="6365478" cy="4525963"/>
          </a:xfrm>
        </p:spPr>
      </p:pic>
    </p:spTree>
    <p:extLst>
      <p:ext uri="{BB962C8B-B14F-4D97-AF65-F5344CB8AC3E}">
        <p14:creationId xmlns:p14="http://schemas.microsoft.com/office/powerpoint/2010/main" val="371582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Предметная область</a:t>
            </a:r>
            <a:r>
              <a:rPr lang="en-US" dirty="0" smtClean="0"/>
              <a:t> (TO-BE)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7719"/>
            <a:ext cx="8229600" cy="4490924"/>
          </a:xfrm>
        </p:spPr>
      </p:pic>
    </p:spTree>
    <p:extLst>
      <p:ext uri="{BB962C8B-B14F-4D97-AF65-F5344CB8AC3E}">
        <p14:creationId xmlns:p14="http://schemas.microsoft.com/office/powerpoint/2010/main" val="219121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Подтверждение о подаче заявки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61" y="1600200"/>
            <a:ext cx="6365478" cy="4525963"/>
          </a:xfrm>
        </p:spPr>
      </p:pic>
    </p:spTree>
    <p:extLst>
      <p:ext uri="{BB962C8B-B14F-4D97-AF65-F5344CB8AC3E}">
        <p14:creationId xmlns:p14="http://schemas.microsoft.com/office/powerpoint/2010/main" val="407739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Личный кабинет пациента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61" y="1600200"/>
            <a:ext cx="6365478" cy="4525963"/>
          </a:xfrm>
        </p:spPr>
      </p:pic>
    </p:spTree>
    <p:extLst>
      <p:ext uri="{BB962C8B-B14F-4D97-AF65-F5344CB8AC3E}">
        <p14:creationId xmlns:p14="http://schemas.microsoft.com/office/powerpoint/2010/main" val="301648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Личный кабинет пациента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61" y="1600200"/>
            <a:ext cx="6365478" cy="4525963"/>
          </a:xfrm>
        </p:spPr>
      </p:pic>
    </p:spTree>
    <p:extLst>
      <p:ext uri="{BB962C8B-B14F-4D97-AF65-F5344CB8AC3E}">
        <p14:creationId xmlns:p14="http://schemas.microsoft.com/office/powerpoint/2010/main" val="353081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параметров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61" y="1600200"/>
            <a:ext cx="6365478" cy="4525963"/>
          </a:xfrm>
        </p:spPr>
      </p:pic>
    </p:spTree>
    <p:extLst>
      <p:ext uri="{BB962C8B-B14F-4D97-AF65-F5344CB8AC3E}">
        <p14:creationId xmlns:p14="http://schemas.microsoft.com/office/powerpoint/2010/main" val="292913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Общение с врачом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61" y="1600200"/>
            <a:ext cx="6365478" cy="4525963"/>
          </a:xfrm>
        </p:spPr>
      </p:pic>
    </p:spTree>
    <p:extLst>
      <p:ext uri="{BB962C8B-B14F-4D97-AF65-F5344CB8AC3E}">
        <p14:creationId xmlns:p14="http://schemas.microsoft.com/office/powerpoint/2010/main" val="358985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Экранные формы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Desktop-</a:t>
            </a:r>
            <a:r>
              <a:rPr lang="ru-RU" dirty="0" smtClean="0"/>
              <a:t>приложение управления и поддержки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65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пользователей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454" y="1600200"/>
            <a:ext cx="6425092" cy="4525963"/>
          </a:xfrm>
        </p:spPr>
      </p:pic>
    </p:spTree>
    <p:extLst>
      <p:ext uri="{BB962C8B-B14F-4D97-AF65-F5344CB8AC3E}">
        <p14:creationId xmlns:p14="http://schemas.microsoft.com/office/powerpoint/2010/main" val="248334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Прием у врача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81" y="1600200"/>
            <a:ext cx="6385038" cy="4525963"/>
          </a:xfrm>
        </p:spPr>
      </p:pic>
    </p:spTree>
    <p:extLst>
      <p:ext uri="{BB962C8B-B14F-4D97-AF65-F5344CB8AC3E}">
        <p14:creationId xmlns:p14="http://schemas.microsoft.com/office/powerpoint/2010/main" val="423640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Список хирургических операций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81" y="1600200"/>
            <a:ext cx="6385038" cy="4525963"/>
          </a:xfrm>
        </p:spPr>
      </p:pic>
    </p:spTree>
    <p:extLst>
      <p:ext uri="{BB962C8B-B14F-4D97-AF65-F5344CB8AC3E}">
        <p14:creationId xmlns:p14="http://schemas.microsoft.com/office/powerpoint/2010/main" val="113012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Редактирование сущности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38" y="1600200"/>
            <a:ext cx="6436924" cy="4525963"/>
          </a:xfrm>
        </p:spPr>
      </p:pic>
    </p:spTree>
    <p:extLst>
      <p:ext uri="{BB962C8B-B14F-4D97-AF65-F5344CB8AC3E}">
        <p14:creationId xmlns:p14="http://schemas.microsoft.com/office/powerpoint/2010/main" val="352781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Подача данных (</a:t>
            </a:r>
            <a:r>
              <a:rPr lang="en-US" dirty="0" smtClean="0"/>
              <a:t>to-be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25" y="1600200"/>
            <a:ext cx="8226750" cy="4525963"/>
          </a:xfrm>
        </p:spPr>
      </p:pic>
    </p:spTree>
    <p:extLst>
      <p:ext uri="{BB962C8B-B14F-4D97-AF65-F5344CB8AC3E}">
        <p14:creationId xmlns:p14="http://schemas.microsoft.com/office/powerpoint/2010/main" val="415066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Мониторинг пациентов (</a:t>
            </a:r>
            <a:r>
              <a:rPr lang="en-US" dirty="0" smtClean="0"/>
              <a:t>to-be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8136"/>
            <a:ext cx="8229600" cy="4510091"/>
          </a:xfrm>
        </p:spPr>
      </p:pic>
    </p:spTree>
    <p:extLst>
      <p:ext uri="{BB962C8B-B14F-4D97-AF65-F5344CB8AC3E}">
        <p14:creationId xmlns:p14="http://schemas.microsoft.com/office/powerpoint/2010/main" val="44476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Мониторинг пациентов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7987"/>
            <a:ext cx="8229600" cy="4510388"/>
          </a:xfrm>
        </p:spPr>
      </p:pic>
    </p:spTree>
    <p:extLst>
      <p:ext uri="{BB962C8B-B14F-4D97-AF65-F5344CB8AC3E}">
        <p14:creationId xmlns:p14="http://schemas.microsoft.com/office/powerpoint/2010/main" val="343027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Амбулаторное обследование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3996"/>
            <a:ext cx="8229600" cy="4478370"/>
          </a:xfrm>
        </p:spPr>
      </p:pic>
    </p:spTree>
    <p:extLst>
      <p:ext uri="{BB962C8B-B14F-4D97-AF65-F5344CB8AC3E}">
        <p14:creationId xmlns:p14="http://schemas.microsoft.com/office/powerpoint/2010/main" val="272100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diagram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732" y="1600200"/>
            <a:ext cx="5342535" cy="4525963"/>
          </a:xfrm>
        </p:spPr>
      </p:pic>
    </p:spTree>
    <p:extLst>
      <p:ext uri="{BB962C8B-B14F-4D97-AF65-F5344CB8AC3E}">
        <p14:creationId xmlns:p14="http://schemas.microsoft.com/office/powerpoint/2010/main" val="11053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10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486</Words>
  <Application>Microsoft Office PowerPoint</Application>
  <PresentationFormat>Экран (4:3)</PresentationFormat>
  <Paragraphs>144</Paragraphs>
  <Slides>39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0" baseType="lpstr">
      <vt:lpstr>Тема Office</vt:lpstr>
      <vt:lpstr>Презентация PowerPoint</vt:lpstr>
      <vt:lpstr>Предметная область (AS-IS)</vt:lpstr>
      <vt:lpstr>Предметная область (TO-BE)</vt:lpstr>
      <vt:lpstr>Подача данных (to-be)</vt:lpstr>
      <vt:lpstr>Мониторинг пациентов (to-be)</vt:lpstr>
      <vt:lpstr>Мониторинг пациентов</vt:lpstr>
      <vt:lpstr>Амбулаторное обследование</vt:lpstr>
      <vt:lpstr>Use-Case diagram</vt:lpstr>
      <vt:lpstr>Стандарты</vt:lpstr>
      <vt:lpstr>Стандарты</vt:lpstr>
      <vt:lpstr>Архитектура системы</vt:lpstr>
      <vt:lpstr>Какая сейчас?</vt:lpstr>
      <vt:lpstr> База данных (Microsoft SQL Server 2008) </vt:lpstr>
      <vt:lpstr>Модель (C# библиотека на базе Entity Framework)</vt:lpstr>
      <vt:lpstr>Какая будет?</vt:lpstr>
      <vt:lpstr> База данных (Microsoft SQL Server 2008) </vt:lpstr>
      <vt:lpstr>Модель (C# библиотека на базе Entity Framework)</vt:lpstr>
      <vt:lpstr>Web-сервис (WCF)</vt:lpstr>
      <vt:lpstr>Хотелось бы ))</vt:lpstr>
      <vt:lpstr>Принцип разработки</vt:lpstr>
      <vt:lpstr>Условия разработки</vt:lpstr>
      <vt:lpstr>VCS</vt:lpstr>
      <vt:lpstr>Что делать с остальным?</vt:lpstr>
      <vt:lpstr>Управление задачами</vt:lpstr>
      <vt:lpstr>IDE</vt:lpstr>
      <vt:lpstr>Диаграмма таблиц БД</vt:lpstr>
      <vt:lpstr>экранные формы</vt:lpstr>
      <vt:lpstr>Вход в систему</vt:lpstr>
      <vt:lpstr>Подача заявки</vt:lpstr>
      <vt:lpstr>Подтверждение о подаче заявки</vt:lpstr>
      <vt:lpstr>Личный кабинет пациента</vt:lpstr>
      <vt:lpstr>Личный кабинет пациента</vt:lpstr>
      <vt:lpstr>Ввод параметров</vt:lpstr>
      <vt:lpstr>Общение с врачом</vt:lpstr>
      <vt:lpstr>Экранные формы</vt:lpstr>
      <vt:lpstr>Список пользователей</vt:lpstr>
      <vt:lpstr>Прием у врача</vt:lpstr>
      <vt:lpstr>Список хирургических операций</vt:lpstr>
      <vt:lpstr>Редактирование сущности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crash</dc:creator>
  <cp:lastModifiedBy>crash</cp:lastModifiedBy>
  <cp:revision>109</cp:revision>
  <dcterms:created xsi:type="dcterms:W3CDTF">2012-04-12T15:08:04Z</dcterms:created>
  <dcterms:modified xsi:type="dcterms:W3CDTF">2012-04-16T16:46:30Z</dcterms:modified>
</cp:coreProperties>
</file>