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9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C4BBE-018A-48F1-A0C5-40124760BB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D8D6A6-AD20-4315-A4E7-0F7CCED57BC0}">
      <dgm:prSet phldrT="[Текст]"/>
      <dgm:spPr/>
      <dgm:t>
        <a:bodyPr/>
        <a:lstStyle/>
        <a:p>
          <a:r>
            <a:rPr lang="ru-RU" dirty="0"/>
            <a:t>Создание модуля сбора сырых данных</a:t>
          </a:r>
        </a:p>
      </dgm:t>
    </dgm:pt>
    <dgm:pt modelId="{F63F836C-0A9C-47EF-A97C-43BA523BDAE2}" type="parTrans" cxnId="{D61C25C8-E2A6-41E0-A186-11C914067A96}">
      <dgm:prSet/>
      <dgm:spPr/>
      <dgm:t>
        <a:bodyPr/>
        <a:lstStyle/>
        <a:p>
          <a:endParaRPr lang="ru-RU"/>
        </a:p>
      </dgm:t>
    </dgm:pt>
    <dgm:pt modelId="{5CCC0A8D-2419-49C3-81D1-9F5F688F285A}" type="sibTrans" cxnId="{D61C25C8-E2A6-41E0-A186-11C914067A96}">
      <dgm:prSet/>
      <dgm:spPr/>
      <dgm:t>
        <a:bodyPr/>
        <a:lstStyle/>
        <a:p>
          <a:endParaRPr lang="ru-RU"/>
        </a:p>
      </dgm:t>
    </dgm:pt>
    <dgm:pt modelId="{4E54812F-DF29-4361-84F4-D41F20851F48}">
      <dgm:prSet phldrT="[Текст]"/>
      <dgm:spPr/>
      <dgm:t>
        <a:bodyPr/>
        <a:lstStyle/>
        <a:p>
          <a:r>
            <a:rPr lang="ru-RU" dirty="0"/>
            <a:t>Создание хранилища данных</a:t>
          </a:r>
        </a:p>
      </dgm:t>
    </dgm:pt>
    <dgm:pt modelId="{BF8A4BF2-3E62-47C1-AFFF-A2E783432A0F}" type="parTrans" cxnId="{39749AD7-BFA1-4C63-AE8C-5B7F34823502}">
      <dgm:prSet/>
      <dgm:spPr/>
      <dgm:t>
        <a:bodyPr/>
        <a:lstStyle/>
        <a:p>
          <a:endParaRPr lang="ru-RU"/>
        </a:p>
      </dgm:t>
    </dgm:pt>
    <dgm:pt modelId="{B9B3E7C5-0376-43C7-9634-DB3FACA0004A}" type="sibTrans" cxnId="{39749AD7-BFA1-4C63-AE8C-5B7F34823502}">
      <dgm:prSet/>
      <dgm:spPr/>
      <dgm:t>
        <a:bodyPr/>
        <a:lstStyle/>
        <a:p>
          <a:endParaRPr lang="ru-RU"/>
        </a:p>
      </dgm:t>
    </dgm:pt>
    <dgm:pt modelId="{5115FB06-E202-4654-9006-CBD130B145AF}">
      <dgm:prSet phldrT="[Текст]"/>
      <dgm:spPr/>
      <dgm:t>
        <a:bodyPr/>
        <a:lstStyle/>
        <a:p>
          <a:r>
            <a:rPr lang="ru-RU" dirty="0"/>
            <a:t>Настройка оркестратора</a:t>
          </a:r>
        </a:p>
      </dgm:t>
    </dgm:pt>
    <dgm:pt modelId="{1EEE4F8E-F183-4A67-9CBB-BC781862E3E3}" type="parTrans" cxnId="{2E50C090-8FAD-46F4-ABCF-CEE8B58C9065}">
      <dgm:prSet/>
      <dgm:spPr/>
      <dgm:t>
        <a:bodyPr/>
        <a:lstStyle/>
        <a:p>
          <a:endParaRPr lang="ru-RU"/>
        </a:p>
      </dgm:t>
    </dgm:pt>
    <dgm:pt modelId="{E179B13E-D614-4F8D-98EA-D12639A87752}" type="sibTrans" cxnId="{2E50C090-8FAD-46F4-ABCF-CEE8B58C9065}">
      <dgm:prSet/>
      <dgm:spPr/>
      <dgm:t>
        <a:bodyPr/>
        <a:lstStyle/>
        <a:p>
          <a:endParaRPr lang="ru-RU"/>
        </a:p>
      </dgm:t>
    </dgm:pt>
    <dgm:pt modelId="{709B9BBC-F6B0-449C-B3AA-DE0D589EA514}">
      <dgm:prSet phldrT="[Текст]"/>
      <dgm:spPr/>
      <dgm:t>
        <a:bodyPr/>
        <a:lstStyle/>
        <a:p>
          <a:r>
            <a:rPr lang="ru-RU" dirty="0"/>
            <a:t>Настройка окружения</a:t>
          </a:r>
        </a:p>
      </dgm:t>
    </dgm:pt>
    <dgm:pt modelId="{4657F694-1B9C-4664-BEE5-8A078F476015}" type="parTrans" cxnId="{48DFA584-1488-42AC-9880-F44ED3576181}">
      <dgm:prSet/>
      <dgm:spPr/>
      <dgm:t>
        <a:bodyPr/>
        <a:lstStyle/>
        <a:p>
          <a:endParaRPr lang="ru-RU"/>
        </a:p>
      </dgm:t>
    </dgm:pt>
    <dgm:pt modelId="{0A381C51-01E2-4F84-8791-2671B84FDD0F}" type="sibTrans" cxnId="{48DFA584-1488-42AC-9880-F44ED3576181}">
      <dgm:prSet/>
      <dgm:spPr/>
      <dgm:t>
        <a:bodyPr/>
        <a:lstStyle/>
        <a:p>
          <a:endParaRPr lang="ru-RU"/>
        </a:p>
      </dgm:t>
    </dgm:pt>
    <dgm:pt modelId="{5E9A4509-DD10-4D79-A392-30BAB84DDB7D}">
      <dgm:prSet phldrT="[Текст]"/>
      <dgm:spPr/>
      <dgm:t>
        <a:bodyPr/>
        <a:lstStyle/>
        <a:p>
          <a:r>
            <a:rPr lang="ru-RU" dirty="0"/>
            <a:t>Отладка процедур работы с хранилищем</a:t>
          </a:r>
        </a:p>
      </dgm:t>
    </dgm:pt>
    <dgm:pt modelId="{A7B28B25-1128-42A3-9DC8-7F5E1E668D33}" type="parTrans" cxnId="{089EE168-1D73-4D8D-894B-F2878F8037AA}">
      <dgm:prSet/>
      <dgm:spPr/>
      <dgm:t>
        <a:bodyPr/>
        <a:lstStyle/>
        <a:p>
          <a:endParaRPr lang="ru-RU"/>
        </a:p>
      </dgm:t>
    </dgm:pt>
    <dgm:pt modelId="{2059E80F-FC4A-48DA-954C-47E0198203C0}" type="sibTrans" cxnId="{089EE168-1D73-4D8D-894B-F2878F8037AA}">
      <dgm:prSet/>
      <dgm:spPr/>
      <dgm:t>
        <a:bodyPr/>
        <a:lstStyle/>
        <a:p>
          <a:endParaRPr lang="ru-RU"/>
        </a:p>
      </dgm:t>
    </dgm:pt>
    <dgm:pt modelId="{DB632435-E308-4E9C-AAE1-EEAF530C41C6}" type="pres">
      <dgm:prSet presAssocID="{A46C4BBE-018A-48F1-A0C5-40124760BB8B}" presName="Name0" presStyleCnt="0">
        <dgm:presLayoutVars>
          <dgm:dir/>
          <dgm:resizeHandles val="exact"/>
        </dgm:presLayoutVars>
      </dgm:prSet>
      <dgm:spPr/>
    </dgm:pt>
    <dgm:pt modelId="{6AFE44B8-9234-4950-935F-A5BC6FCFDA6F}" type="pres">
      <dgm:prSet presAssocID="{709B9BBC-F6B0-449C-B3AA-DE0D589EA514}" presName="node" presStyleLbl="node1" presStyleIdx="0" presStyleCnt="5" custScaleX="312188" custScaleY="502843">
        <dgm:presLayoutVars>
          <dgm:bulletEnabled val="1"/>
        </dgm:presLayoutVars>
      </dgm:prSet>
      <dgm:spPr/>
    </dgm:pt>
    <dgm:pt modelId="{AC4D4E1C-70D7-4674-9069-2B213E2709D1}" type="pres">
      <dgm:prSet presAssocID="{0A381C51-01E2-4F84-8791-2671B84FDD0F}" presName="sibTrans" presStyleLbl="sibTrans2D1" presStyleIdx="0" presStyleCnt="4"/>
      <dgm:spPr/>
    </dgm:pt>
    <dgm:pt modelId="{C73707C7-7DA1-4EB0-BAEF-2CE6BBDE4C86}" type="pres">
      <dgm:prSet presAssocID="{0A381C51-01E2-4F84-8791-2671B84FDD0F}" presName="connectorText" presStyleLbl="sibTrans2D1" presStyleIdx="0" presStyleCnt="4"/>
      <dgm:spPr/>
    </dgm:pt>
    <dgm:pt modelId="{58DEBFE2-04E3-49AD-937C-9DD26ADA043B}" type="pres">
      <dgm:prSet presAssocID="{A3D8D6A6-AD20-4315-A4E7-0F7CCED57BC0}" presName="node" presStyleLbl="node1" presStyleIdx="1" presStyleCnt="5" custScaleX="312188" custScaleY="502843">
        <dgm:presLayoutVars>
          <dgm:bulletEnabled val="1"/>
        </dgm:presLayoutVars>
      </dgm:prSet>
      <dgm:spPr/>
    </dgm:pt>
    <dgm:pt modelId="{BD891E25-1B6B-471C-87F5-296A022FEBEA}" type="pres">
      <dgm:prSet presAssocID="{5CCC0A8D-2419-49C3-81D1-9F5F688F285A}" presName="sibTrans" presStyleLbl="sibTrans2D1" presStyleIdx="1" presStyleCnt="4"/>
      <dgm:spPr/>
    </dgm:pt>
    <dgm:pt modelId="{E18A6114-9CAE-4149-9765-535DF5F958FC}" type="pres">
      <dgm:prSet presAssocID="{5CCC0A8D-2419-49C3-81D1-9F5F688F285A}" presName="connectorText" presStyleLbl="sibTrans2D1" presStyleIdx="1" presStyleCnt="4"/>
      <dgm:spPr/>
    </dgm:pt>
    <dgm:pt modelId="{D8076522-C006-4AD0-B29C-9B6E64CCB50C}" type="pres">
      <dgm:prSet presAssocID="{4E54812F-DF29-4361-84F4-D41F20851F48}" presName="node" presStyleLbl="node1" presStyleIdx="2" presStyleCnt="5" custScaleX="312188" custScaleY="502843">
        <dgm:presLayoutVars>
          <dgm:bulletEnabled val="1"/>
        </dgm:presLayoutVars>
      </dgm:prSet>
      <dgm:spPr/>
    </dgm:pt>
    <dgm:pt modelId="{061A82D3-1922-4A63-BCD3-60F7F9886EDF}" type="pres">
      <dgm:prSet presAssocID="{B9B3E7C5-0376-43C7-9634-DB3FACA0004A}" presName="sibTrans" presStyleLbl="sibTrans2D1" presStyleIdx="2" presStyleCnt="4"/>
      <dgm:spPr/>
    </dgm:pt>
    <dgm:pt modelId="{7B5F6F27-E76C-4FBA-90F5-2C73C9CF27E0}" type="pres">
      <dgm:prSet presAssocID="{B9B3E7C5-0376-43C7-9634-DB3FACA0004A}" presName="connectorText" presStyleLbl="sibTrans2D1" presStyleIdx="2" presStyleCnt="4"/>
      <dgm:spPr/>
    </dgm:pt>
    <dgm:pt modelId="{DF7C33D9-51D1-47D5-A032-CAA1E9862612}" type="pres">
      <dgm:prSet presAssocID="{5E9A4509-DD10-4D79-A392-30BAB84DDB7D}" presName="node" presStyleLbl="node1" presStyleIdx="3" presStyleCnt="5" custScaleX="312188" custScaleY="502843">
        <dgm:presLayoutVars>
          <dgm:bulletEnabled val="1"/>
        </dgm:presLayoutVars>
      </dgm:prSet>
      <dgm:spPr/>
    </dgm:pt>
    <dgm:pt modelId="{C3B40E25-0361-4D97-9A5C-CF4194B22B2B}" type="pres">
      <dgm:prSet presAssocID="{2059E80F-FC4A-48DA-954C-47E0198203C0}" presName="sibTrans" presStyleLbl="sibTrans2D1" presStyleIdx="3" presStyleCnt="4"/>
      <dgm:spPr/>
    </dgm:pt>
    <dgm:pt modelId="{82FF0D91-CBDA-4635-8363-A8190F8A7990}" type="pres">
      <dgm:prSet presAssocID="{2059E80F-FC4A-48DA-954C-47E0198203C0}" presName="connectorText" presStyleLbl="sibTrans2D1" presStyleIdx="3" presStyleCnt="4"/>
      <dgm:spPr/>
    </dgm:pt>
    <dgm:pt modelId="{C3830E4D-4E63-4687-953C-8DE48B2FC8ED}" type="pres">
      <dgm:prSet presAssocID="{5115FB06-E202-4654-9006-CBD130B145AF}" presName="node" presStyleLbl="node1" presStyleIdx="4" presStyleCnt="5" custScaleX="312188" custScaleY="502843">
        <dgm:presLayoutVars>
          <dgm:bulletEnabled val="1"/>
        </dgm:presLayoutVars>
      </dgm:prSet>
      <dgm:spPr/>
    </dgm:pt>
  </dgm:ptLst>
  <dgm:cxnLst>
    <dgm:cxn modelId="{800D6E3B-7C04-4CEE-83DB-716053F2BDE7}" type="presOf" srcId="{4E54812F-DF29-4361-84F4-D41F20851F48}" destId="{D8076522-C006-4AD0-B29C-9B6E64CCB50C}" srcOrd="0" destOrd="0" presId="urn:microsoft.com/office/officeart/2005/8/layout/process1"/>
    <dgm:cxn modelId="{EC30005C-4836-4E7F-9F24-0BB58A143F09}" type="presOf" srcId="{A3D8D6A6-AD20-4315-A4E7-0F7CCED57BC0}" destId="{58DEBFE2-04E3-49AD-937C-9DD26ADA043B}" srcOrd="0" destOrd="0" presId="urn:microsoft.com/office/officeart/2005/8/layout/process1"/>
    <dgm:cxn modelId="{089EE168-1D73-4D8D-894B-F2878F8037AA}" srcId="{A46C4BBE-018A-48F1-A0C5-40124760BB8B}" destId="{5E9A4509-DD10-4D79-A392-30BAB84DDB7D}" srcOrd="3" destOrd="0" parTransId="{A7B28B25-1128-42A3-9DC8-7F5E1E668D33}" sibTransId="{2059E80F-FC4A-48DA-954C-47E0198203C0}"/>
    <dgm:cxn modelId="{F6494B78-B574-4D8C-B243-F0EE65865259}" type="presOf" srcId="{B9B3E7C5-0376-43C7-9634-DB3FACA0004A}" destId="{061A82D3-1922-4A63-BCD3-60F7F9886EDF}" srcOrd="0" destOrd="0" presId="urn:microsoft.com/office/officeart/2005/8/layout/process1"/>
    <dgm:cxn modelId="{53075E82-852E-46B6-975E-BC6E177950E4}" type="presOf" srcId="{0A381C51-01E2-4F84-8791-2671B84FDD0F}" destId="{C73707C7-7DA1-4EB0-BAEF-2CE6BBDE4C86}" srcOrd="1" destOrd="0" presId="urn:microsoft.com/office/officeart/2005/8/layout/process1"/>
    <dgm:cxn modelId="{E99B6A83-8C7A-49F6-A805-903DC7EEACD7}" type="presOf" srcId="{0A381C51-01E2-4F84-8791-2671B84FDD0F}" destId="{AC4D4E1C-70D7-4674-9069-2B213E2709D1}" srcOrd="0" destOrd="0" presId="urn:microsoft.com/office/officeart/2005/8/layout/process1"/>
    <dgm:cxn modelId="{48DFA584-1488-42AC-9880-F44ED3576181}" srcId="{A46C4BBE-018A-48F1-A0C5-40124760BB8B}" destId="{709B9BBC-F6B0-449C-B3AA-DE0D589EA514}" srcOrd="0" destOrd="0" parTransId="{4657F694-1B9C-4664-BEE5-8A078F476015}" sibTransId="{0A381C51-01E2-4F84-8791-2671B84FDD0F}"/>
    <dgm:cxn modelId="{B3F74D86-DD12-450A-8FD0-4F06A68A7C35}" type="presOf" srcId="{709B9BBC-F6B0-449C-B3AA-DE0D589EA514}" destId="{6AFE44B8-9234-4950-935F-A5BC6FCFDA6F}" srcOrd="0" destOrd="0" presId="urn:microsoft.com/office/officeart/2005/8/layout/process1"/>
    <dgm:cxn modelId="{BC7BEF8C-FCC1-467D-B4BF-69C664C4DB9E}" type="presOf" srcId="{2059E80F-FC4A-48DA-954C-47E0198203C0}" destId="{82FF0D91-CBDA-4635-8363-A8190F8A7990}" srcOrd="1" destOrd="0" presId="urn:microsoft.com/office/officeart/2005/8/layout/process1"/>
    <dgm:cxn modelId="{2E50C090-8FAD-46F4-ABCF-CEE8B58C9065}" srcId="{A46C4BBE-018A-48F1-A0C5-40124760BB8B}" destId="{5115FB06-E202-4654-9006-CBD130B145AF}" srcOrd="4" destOrd="0" parTransId="{1EEE4F8E-F183-4A67-9CBB-BC781862E3E3}" sibTransId="{E179B13E-D614-4F8D-98EA-D12639A87752}"/>
    <dgm:cxn modelId="{7C7C5B92-0437-4120-8C76-02C9A4B4BF20}" type="presOf" srcId="{5E9A4509-DD10-4D79-A392-30BAB84DDB7D}" destId="{DF7C33D9-51D1-47D5-A032-CAA1E9862612}" srcOrd="0" destOrd="0" presId="urn:microsoft.com/office/officeart/2005/8/layout/process1"/>
    <dgm:cxn modelId="{7FC149A1-1A59-4C7A-90EB-DE74084DF645}" type="presOf" srcId="{B9B3E7C5-0376-43C7-9634-DB3FACA0004A}" destId="{7B5F6F27-E76C-4FBA-90F5-2C73C9CF27E0}" srcOrd="1" destOrd="0" presId="urn:microsoft.com/office/officeart/2005/8/layout/process1"/>
    <dgm:cxn modelId="{416632B3-209B-4D7E-BCE9-F73E20CC83CC}" type="presOf" srcId="{5CCC0A8D-2419-49C3-81D1-9F5F688F285A}" destId="{BD891E25-1B6B-471C-87F5-296A022FEBEA}" srcOrd="0" destOrd="0" presId="urn:microsoft.com/office/officeart/2005/8/layout/process1"/>
    <dgm:cxn modelId="{DA58D5C3-D466-46AD-8DD0-4139E6543FAF}" type="presOf" srcId="{5CCC0A8D-2419-49C3-81D1-9F5F688F285A}" destId="{E18A6114-9CAE-4149-9765-535DF5F958FC}" srcOrd="1" destOrd="0" presId="urn:microsoft.com/office/officeart/2005/8/layout/process1"/>
    <dgm:cxn modelId="{D571E0C3-90A7-42B2-B20A-886EDD75B98B}" type="presOf" srcId="{5115FB06-E202-4654-9006-CBD130B145AF}" destId="{C3830E4D-4E63-4687-953C-8DE48B2FC8ED}" srcOrd="0" destOrd="0" presId="urn:microsoft.com/office/officeart/2005/8/layout/process1"/>
    <dgm:cxn modelId="{D61C25C8-E2A6-41E0-A186-11C914067A96}" srcId="{A46C4BBE-018A-48F1-A0C5-40124760BB8B}" destId="{A3D8D6A6-AD20-4315-A4E7-0F7CCED57BC0}" srcOrd="1" destOrd="0" parTransId="{F63F836C-0A9C-47EF-A97C-43BA523BDAE2}" sibTransId="{5CCC0A8D-2419-49C3-81D1-9F5F688F285A}"/>
    <dgm:cxn modelId="{A1A362D7-D624-4717-8337-1C06C579936A}" type="presOf" srcId="{2059E80F-FC4A-48DA-954C-47E0198203C0}" destId="{C3B40E25-0361-4D97-9A5C-CF4194B22B2B}" srcOrd="0" destOrd="0" presId="urn:microsoft.com/office/officeart/2005/8/layout/process1"/>
    <dgm:cxn modelId="{39749AD7-BFA1-4C63-AE8C-5B7F34823502}" srcId="{A46C4BBE-018A-48F1-A0C5-40124760BB8B}" destId="{4E54812F-DF29-4361-84F4-D41F20851F48}" srcOrd="2" destOrd="0" parTransId="{BF8A4BF2-3E62-47C1-AFFF-A2E783432A0F}" sibTransId="{B9B3E7C5-0376-43C7-9634-DB3FACA0004A}"/>
    <dgm:cxn modelId="{4E33B3E7-7874-4388-A930-36AE68755133}" type="presOf" srcId="{A46C4BBE-018A-48F1-A0C5-40124760BB8B}" destId="{DB632435-E308-4E9C-AAE1-EEAF530C41C6}" srcOrd="0" destOrd="0" presId="urn:microsoft.com/office/officeart/2005/8/layout/process1"/>
    <dgm:cxn modelId="{4325BBD9-E7C4-4B26-85AE-5CD228D7A32F}" type="presParOf" srcId="{DB632435-E308-4E9C-AAE1-EEAF530C41C6}" destId="{6AFE44B8-9234-4950-935F-A5BC6FCFDA6F}" srcOrd="0" destOrd="0" presId="urn:microsoft.com/office/officeart/2005/8/layout/process1"/>
    <dgm:cxn modelId="{86DC6B26-7F19-49B3-9A3A-E4BC0F8BD87B}" type="presParOf" srcId="{DB632435-E308-4E9C-AAE1-EEAF530C41C6}" destId="{AC4D4E1C-70D7-4674-9069-2B213E2709D1}" srcOrd="1" destOrd="0" presId="urn:microsoft.com/office/officeart/2005/8/layout/process1"/>
    <dgm:cxn modelId="{0DD4BA78-2F41-4A57-9D67-2AD482621304}" type="presParOf" srcId="{AC4D4E1C-70D7-4674-9069-2B213E2709D1}" destId="{C73707C7-7DA1-4EB0-BAEF-2CE6BBDE4C86}" srcOrd="0" destOrd="0" presId="urn:microsoft.com/office/officeart/2005/8/layout/process1"/>
    <dgm:cxn modelId="{4E7EEADB-11C6-4F57-8C0D-C8B0282EB14F}" type="presParOf" srcId="{DB632435-E308-4E9C-AAE1-EEAF530C41C6}" destId="{58DEBFE2-04E3-49AD-937C-9DD26ADA043B}" srcOrd="2" destOrd="0" presId="urn:microsoft.com/office/officeart/2005/8/layout/process1"/>
    <dgm:cxn modelId="{280A3341-1198-4D3E-9480-DF7A0C23972B}" type="presParOf" srcId="{DB632435-E308-4E9C-AAE1-EEAF530C41C6}" destId="{BD891E25-1B6B-471C-87F5-296A022FEBEA}" srcOrd="3" destOrd="0" presId="urn:microsoft.com/office/officeart/2005/8/layout/process1"/>
    <dgm:cxn modelId="{5EB99604-76F0-4AA2-92EF-2C66BD23E723}" type="presParOf" srcId="{BD891E25-1B6B-471C-87F5-296A022FEBEA}" destId="{E18A6114-9CAE-4149-9765-535DF5F958FC}" srcOrd="0" destOrd="0" presId="urn:microsoft.com/office/officeart/2005/8/layout/process1"/>
    <dgm:cxn modelId="{6D0ABA64-07A4-4A82-8E22-2EF79F6D2C6D}" type="presParOf" srcId="{DB632435-E308-4E9C-AAE1-EEAF530C41C6}" destId="{D8076522-C006-4AD0-B29C-9B6E64CCB50C}" srcOrd="4" destOrd="0" presId="urn:microsoft.com/office/officeart/2005/8/layout/process1"/>
    <dgm:cxn modelId="{55239317-6AC8-4A83-847E-D00065F563B3}" type="presParOf" srcId="{DB632435-E308-4E9C-AAE1-EEAF530C41C6}" destId="{061A82D3-1922-4A63-BCD3-60F7F9886EDF}" srcOrd="5" destOrd="0" presId="urn:microsoft.com/office/officeart/2005/8/layout/process1"/>
    <dgm:cxn modelId="{616D9131-B2B6-4C69-9CE2-CE7BD0EF6600}" type="presParOf" srcId="{061A82D3-1922-4A63-BCD3-60F7F9886EDF}" destId="{7B5F6F27-E76C-4FBA-90F5-2C73C9CF27E0}" srcOrd="0" destOrd="0" presId="urn:microsoft.com/office/officeart/2005/8/layout/process1"/>
    <dgm:cxn modelId="{19C01897-CF63-484E-83AC-C2780D35342E}" type="presParOf" srcId="{DB632435-E308-4E9C-AAE1-EEAF530C41C6}" destId="{DF7C33D9-51D1-47D5-A032-CAA1E9862612}" srcOrd="6" destOrd="0" presId="urn:microsoft.com/office/officeart/2005/8/layout/process1"/>
    <dgm:cxn modelId="{68960546-F0C3-441B-9D14-2B2F027C895B}" type="presParOf" srcId="{DB632435-E308-4E9C-AAE1-EEAF530C41C6}" destId="{C3B40E25-0361-4D97-9A5C-CF4194B22B2B}" srcOrd="7" destOrd="0" presId="urn:microsoft.com/office/officeart/2005/8/layout/process1"/>
    <dgm:cxn modelId="{2903D7C1-7E6D-463B-BD4D-88A6F381305E}" type="presParOf" srcId="{C3B40E25-0361-4D97-9A5C-CF4194B22B2B}" destId="{82FF0D91-CBDA-4635-8363-A8190F8A7990}" srcOrd="0" destOrd="0" presId="urn:microsoft.com/office/officeart/2005/8/layout/process1"/>
    <dgm:cxn modelId="{6EA0A479-2E8E-4C05-92BA-1562229225EE}" type="presParOf" srcId="{DB632435-E308-4E9C-AAE1-EEAF530C41C6}" destId="{C3830E4D-4E63-4687-953C-8DE48B2FC8E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E44B8-9234-4950-935F-A5BC6FCFDA6F}">
      <dsp:nvSpPr>
        <dsp:cNvPr id="0" name=""/>
        <dsp:cNvSpPr/>
      </dsp:nvSpPr>
      <dsp:spPr>
        <a:xfrm>
          <a:off x="235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Настройка окружения</a:t>
          </a:r>
        </a:p>
      </dsp:txBody>
      <dsp:txXfrm>
        <a:off x="60973" y="1807441"/>
        <a:ext cx="2024310" cy="1952262"/>
      </dsp:txXfrm>
    </dsp:sp>
    <dsp:sp modelId="{AC4D4E1C-70D7-4674-9069-2B213E2709D1}">
      <dsp:nvSpPr>
        <dsp:cNvPr id="0" name=""/>
        <dsp:cNvSpPr/>
      </dsp:nvSpPr>
      <dsp:spPr>
        <a:xfrm>
          <a:off x="2214755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2214755" y="2732435"/>
        <a:ext cx="102001" cy="102275"/>
      </dsp:txXfrm>
    </dsp:sp>
    <dsp:sp modelId="{58DEBFE2-04E3-49AD-937C-9DD26ADA043B}">
      <dsp:nvSpPr>
        <dsp:cNvPr id="0" name=""/>
        <dsp:cNvSpPr/>
      </dsp:nvSpPr>
      <dsp:spPr>
        <a:xfrm>
          <a:off x="2420956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Создание модуля сбора сырых данных</a:t>
          </a:r>
        </a:p>
      </dsp:txBody>
      <dsp:txXfrm>
        <a:off x="2481694" y="1807441"/>
        <a:ext cx="2024310" cy="1952262"/>
      </dsp:txXfrm>
    </dsp:sp>
    <dsp:sp modelId="{BD891E25-1B6B-471C-87F5-296A022FEBEA}">
      <dsp:nvSpPr>
        <dsp:cNvPr id="0" name=""/>
        <dsp:cNvSpPr/>
      </dsp:nvSpPr>
      <dsp:spPr>
        <a:xfrm>
          <a:off x="4635476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635476" y="2732435"/>
        <a:ext cx="102001" cy="102275"/>
      </dsp:txXfrm>
    </dsp:sp>
    <dsp:sp modelId="{D8076522-C006-4AD0-B29C-9B6E64CCB50C}">
      <dsp:nvSpPr>
        <dsp:cNvPr id="0" name=""/>
        <dsp:cNvSpPr/>
      </dsp:nvSpPr>
      <dsp:spPr>
        <a:xfrm>
          <a:off x="4841678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Создание хранилища данных</a:t>
          </a:r>
        </a:p>
      </dsp:txBody>
      <dsp:txXfrm>
        <a:off x="4902416" y="1807441"/>
        <a:ext cx="2024310" cy="1952262"/>
      </dsp:txXfrm>
    </dsp:sp>
    <dsp:sp modelId="{061A82D3-1922-4A63-BCD3-60F7F9886EDF}">
      <dsp:nvSpPr>
        <dsp:cNvPr id="0" name=""/>
        <dsp:cNvSpPr/>
      </dsp:nvSpPr>
      <dsp:spPr>
        <a:xfrm>
          <a:off x="7056198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7056198" y="2732435"/>
        <a:ext cx="102001" cy="102275"/>
      </dsp:txXfrm>
    </dsp:sp>
    <dsp:sp modelId="{DF7C33D9-51D1-47D5-A032-CAA1E9862612}">
      <dsp:nvSpPr>
        <dsp:cNvPr id="0" name=""/>
        <dsp:cNvSpPr/>
      </dsp:nvSpPr>
      <dsp:spPr>
        <a:xfrm>
          <a:off x="7262399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Отладка процедур работы с хранилищем</a:t>
          </a:r>
        </a:p>
      </dsp:txBody>
      <dsp:txXfrm>
        <a:off x="7323137" y="1807441"/>
        <a:ext cx="2024310" cy="1952262"/>
      </dsp:txXfrm>
    </dsp:sp>
    <dsp:sp modelId="{C3B40E25-0361-4D97-9A5C-CF4194B22B2B}">
      <dsp:nvSpPr>
        <dsp:cNvPr id="0" name=""/>
        <dsp:cNvSpPr/>
      </dsp:nvSpPr>
      <dsp:spPr>
        <a:xfrm>
          <a:off x="9476920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9476920" y="2732435"/>
        <a:ext cx="102001" cy="102275"/>
      </dsp:txXfrm>
    </dsp:sp>
    <dsp:sp modelId="{C3830E4D-4E63-4687-953C-8DE48B2FC8ED}">
      <dsp:nvSpPr>
        <dsp:cNvPr id="0" name=""/>
        <dsp:cNvSpPr/>
      </dsp:nvSpPr>
      <dsp:spPr>
        <a:xfrm>
          <a:off x="9683121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Настройка оркестратора</a:t>
          </a:r>
        </a:p>
      </dsp:txBody>
      <dsp:txXfrm>
        <a:off x="9743859" y="1807441"/>
        <a:ext cx="2024310" cy="1952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5E1F-EFC4-472D-B5D1-146B87CA9B8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FA30-B4B2-4F96-AB34-CD7FDACE0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9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9FA30-B4B2-4F96-AB34-CD7FDACE0A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1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3BCD5-8FF8-71DF-55DA-7AF53A4A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E5851-DED8-AC4C-EAE7-31DBD116D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3C805-6918-1FB9-4622-B29AC2B6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1D951-4E4A-92AB-A03E-ACF42005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06625-CA1B-5030-BDBB-F5277AB3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9A0C-FB41-7B87-1B41-9218CB0F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0C939A-F691-062C-9A98-7CE58C44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9529C-5D61-6FEE-C51B-22346A16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B584B-8C2C-B69D-01E1-9112560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90347-23C0-8C1C-722B-B1FAAA09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7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1DA9D8-7D39-9EC1-5ABF-522F9CB9B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48AC5-8949-FB9F-11A9-D2D6C3BD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7E3CC7-7EC1-CDF8-035E-3643F85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59431-33F0-1757-3974-5D2B094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B21DBB-1885-86D3-65E4-D1C63965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B2F23-DE99-E986-4AE1-1ADB7D30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A1902-BCAB-0CBF-24F1-29A5FF61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697BD-D9E5-A32D-C317-6FDD970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2B695-7D90-9ABA-89D5-4F5F81A6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9418E-9036-8355-BB81-ECCB5A8D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5CFF8-C057-3987-1C07-1B6A0CF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6E00A-968B-5006-3F12-BB7A697A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C1571-ED5C-16BE-8E2D-CF5C83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67B19-8F4B-4742-2DAD-F857382B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7F073F-2F6C-F6B9-D9F7-4A5CA383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395D-239E-8B98-6CDE-41AA95F8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7337A-C9D8-0BDD-F05C-BBF1787C2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D7B725-4175-4743-4672-AA831139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9AD70-B9B5-FAE4-9AF0-74A84DC6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F5B60-5910-5E8F-B88E-A9458D70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96B7C3-CD4A-0252-380D-63EB45C0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BD775-7D2B-1216-3607-2B58E091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9BD73-3B89-7EC7-F2C9-129611C1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B668A5-E51E-8B53-A2BD-4467CBE7A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C8AB7C-CFC8-83C9-D3F3-E0215D4A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D65BC-7A9E-E481-B4F3-94515331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5E829A-DCB5-5B92-C023-9A38B578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6DDD99-DEB4-05C9-633F-91A8DDEF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B0BA57-D040-662C-3096-3E1C53BC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ECD13-9AAF-44A6-2DEB-64439300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775D21-9F1C-44B8-EB76-59343DE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E6A193-7AF8-39C2-E0DE-E366FFCB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F1C4D9-8C11-3B8F-CA04-8E4066C8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E78F56-A328-D32A-662B-0692A443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655585-CFDA-BB1C-E4FF-7840D88D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7DC2F4-70F5-17E4-64D7-9326CB64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1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A793-2910-778B-0C17-06CB8BB1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66D08-8C7D-C274-B0EA-67394AC2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3E550-755B-492E-ECE9-6666ED002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0B177-03A4-DF51-D54C-73EE274A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3AD9DC-3948-1861-66D0-B03EC90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529F9E-881E-8BEC-4EF3-614915FA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BA6D-CB45-313A-1D86-65F02C4E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340A4-D673-CCC4-AFB9-EB7B8AA7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F5A33-0A11-6FBA-3BEA-A5DD1FE7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F5C023-4E99-9B46-E597-DD78F38A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5873C-B32B-CB86-852B-93C9C8D3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122756-DEE7-CDA2-A8F1-818BF581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DAE71-1330-375A-10EB-0527630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30C83-D41D-A076-8327-57F6EE5C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00E3A-F07A-0260-3231-5A54EAD49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57B9-3024-4A21-330D-6D25B7BAE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0130B-7576-79C8-4BB4-71DCC83E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domosti.ru/rss/news" TargetMode="External"/><Relationship Id="rId2" Type="http://schemas.openxmlformats.org/officeDocument/2006/relationships/hyperlink" Target="https://lenta.ru/r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ss.ru/rss/v2.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921FD-EB5A-47E9-AD90-75B8A5609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Анализ публикуемых новостей</a:t>
            </a:r>
            <a:endParaRPr lang="ru-RU" sz="1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416656-3A7F-E101-B404-E1BBC765B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создание ETL-процесса формирования витрин данных для анализа публикаций новостей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1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FE3B2-7DB0-CA6F-7E13-49C18667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Общее описание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6FDE5-604B-B4E6-854C-409E59B4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4" y="1393372"/>
            <a:ext cx="12113656" cy="5239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Общая задача: создать ETL-процесс формирования витрин данных для анализа публикаций новостей с трех информационных источников: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31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https://lenta.ru/rss/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31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https://www.vedomosti.ru/rss/news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31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https://tass.ru/rss/v2.xml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Подробное описание задачи:</a:t>
            </a:r>
          </a:p>
          <a:p>
            <a:pPr marL="0" indent="0">
              <a:buNone/>
            </a:pPr>
            <a:r>
              <a:rPr lang="ru-RU" sz="2000" dirty="0"/>
              <a:t>1. Разработать скрипты загрузки данных в 2-х режимах:</a:t>
            </a:r>
          </a:p>
          <a:p>
            <a:pPr marL="457200" lvl="1" indent="0">
              <a:buNone/>
            </a:pPr>
            <a:r>
              <a:rPr lang="ru-RU" sz="2000" dirty="0"/>
              <a:t>o   Инициализирующий – загрузка полного слепка данных источника</a:t>
            </a:r>
          </a:p>
          <a:p>
            <a:pPr marL="457200" lvl="1" indent="0">
              <a:buNone/>
            </a:pPr>
            <a:r>
              <a:rPr lang="ru-RU" sz="2000" dirty="0"/>
              <a:t>o   Инкрементальный – загрузка дельты данных за прошедшие сутки</a:t>
            </a:r>
          </a:p>
          <a:p>
            <a:pPr marL="0" indent="0">
              <a:buNone/>
            </a:pPr>
            <a:r>
              <a:rPr lang="ru-RU" sz="2000" dirty="0"/>
              <a:t>2. Организовать правильную структуру хранения данных</a:t>
            </a:r>
          </a:p>
          <a:p>
            <a:pPr marL="457200" lvl="1" indent="0">
              <a:buNone/>
            </a:pPr>
            <a:r>
              <a:rPr lang="ru-RU" sz="2000" dirty="0"/>
              <a:t>o   Сырой слой данных</a:t>
            </a:r>
          </a:p>
          <a:p>
            <a:pPr marL="457200" lvl="1" indent="0">
              <a:buNone/>
            </a:pPr>
            <a:r>
              <a:rPr lang="ru-RU" sz="2000" dirty="0"/>
              <a:t>o   Промежуточный слой</a:t>
            </a:r>
          </a:p>
          <a:p>
            <a:pPr marL="457200" lvl="1" indent="0">
              <a:buNone/>
            </a:pPr>
            <a:r>
              <a:rPr lang="ru-RU" sz="2000" dirty="0"/>
              <a:t>o   Слой витрин</a:t>
            </a:r>
          </a:p>
        </p:txBody>
      </p:sp>
    </p:spTree>
    <p:extLst>
      <p:ext uri="{BB962C8B-B14F-4D97-AF65-F5344CB8AC3E}">
        <p14:creationId xmlns:p14="http://schemas.microsoft.com/office/powerpoint/2010/main" val="21719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3BC6-BA44-8E58-AC76-F2425ACA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Цели проекта и требуемый результат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CD6DE-2D3F-E159-CD02-25764426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качестве результата работы программного продукта необходимо написать скрипт, который формирует витрину данных следующего содержания:</a:t>
            </a:r>
          </a:p>
          <a:p>
            <a:r>
              <a:rPr lang="ru-RU" sz="2000" dirty="0"/>
              <a:t>Суррогатный ключ категории</a:t>
            </a:r>
          </a:p>
          <a:p>
            <a:r>
              <a:rPr lang="ru-RU" sz="2000" dirty="0"/>
              <a:t>Название категории</a:t>
            </a:r>
          </a:p>
          <a:p>
            <a:r>
              <a:rPr lang="ru-RU" sz="2000" dirty="0"/>
              <a:t>Общее количество новостей из всех источников по данной категории за все время</a:t>
            </a:r>
          </a:p>
          <a:p>
            <a:r>
              <a:rPr lang="ru-RU" sz="2000" dirty="0"/>
              <a:t>Количество новостей данной категории для каждого из источников за все время</a:t>
            </a:r>
          </a:p>
          <a:p>
            <a:r>
              <a:rPr lang="ru-RU" sz="2000" dirty="0"/>
              <a:t>Общее количество новостей из всех источников по данной категории за последние сутки</a:t>
            </a:r>
          </a:p>
          <a:p>
            <a:r>
              <a:rPr lang="ru-RU" sz="2000" dirty="0"/>
              <a:t>Количество новостей данной категории для каждого из источников за последние сутки</a:t>
            </a:r>
          </a:p>
          <a:p>
            <a:r>
              <a:rPr lang="ru-RU" sz="2000" dirty="0"/>
              <a:t>Среднее количество публикаций по данной категории в сутки</a:t>
            </a:r>
          </a:p>
          <a:p>
            <a:r>
              <a:rPr lang="ru-RU" sz="2000" dirty="0"/>
              <a:t>День, в который было сделано максимальное количество публикаций по данной категории</a:t>
            </a:r>
          </a:p>
          <a:p>
            <a:r>
              <a:rPr lang="ru-RU" sz="2000" dirty="0"/>
              <a:t>Количество публикаций новостей данной категории по дням недели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Дополнение: необходимо привести названия категорий в разных источниках к единому виду.</a:t>
            </a:r>
          </a:p>
        </p:txBody>
      </p:sp>
    </p:spTree>
    <p:extLst>
      <p:ext uri="{BB962C8B-B14F-4D97-AF65-F5344CB8AC3E}">
        <p14:creationId xmlns:p14="http://schemas.microsoft.com/office/powerpoint/2010/main" val="168886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BD310-AE3A-E939-7DE7-07CC6E50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План реализации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28D5CD0E-CCDB-ED0E-43B2-5DEDC1F53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593049"/>
              </p:ext>
            </p:extLst>
          </p:nvPr>
        </p:nvGraphicFramePr>
        <p:xfrm>
          <a:off x="159657" y="925729"/>
          <a:ext cx="11829143" cy="556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27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D51-5F22-1CCA-0D40-D5CA0F58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1F0C8-3096-92A3-9265-20ED4F19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43608"/>
            <a:ext cx="12039600" cy="5514392"/>
          </a:xfrm>
        </p:spPr>
        <p:txBody>
          <a:bodyPr>
            <a:normAutofit/>
          </a:bodyPr>
          <a:lstStyle/>
          <a:p>
            <a:r>
              <a:rPr lang="en-US" sz="2000" dirty="0"/>
              <a:t>Docker</a:t>
            </a:r>
          </a:p>
          <a:p>
            <a:endParaRPr lang="ru-RU" sz="2000" dirty="0"/>
          </a:p>
          <a:p>
            <a:r>
              <a:rPr lang="en-US" sz="2000" dirty="0"/>
              <a:t>Python</a:t>
            </a:r>
            <a:r>
              <a:rPr lang="ru-RU" sz="2000" dirty="0"/>
              <a:t> </a:t>
            </a:r>
          </a:p>
          <a:p>
            <a:pPr lvl="1"/>
            <a:r>
              <a:rPr lang="en-US" sz="1600" dirty="0"/>
              <a:t>datetime, </a:t>
            </a:r>
            <a:r>
              <a:rPr lang="en-US" sz="1600" dirty="0" err="1"/>
              <a:t>pytz</a:t>
            </a:r>
            <a:r>
              <a:rPr lang="en-US" sz="1600" dirty="0"/>
              <a:t> – </a:t>
            </a:r>
            <a:r>
              <a:rPr lang="ru-RU" sz="1600" dirty="0"/>
              <a:t>для работы с временными данными</a:t>
            </a:r>
            <a:endParaRPr lang="en-US" sz="1600" dirty="0"/>
          </a:p>
          <a:p>
            <a:pPr lvl="1"/>
            <a:r>
              <a:rPr lang="en-US" sz="1600" dirty="0"/>
              <a:t>pandas</a:t>
            </a:r>
            <a:r>
              <a:rPr lang="ru-RU" sz="1600" dirty="0"/>
              <a:t> – обработка данных</a:t>
            </a:r>
            <a:endParaRPr lang="en-US" sz="1600" dirty="0"/>
          </a:p>
          <a:p>
            <a:pPr lvl="1"/>
            <a:r>
              <a:rPr lang="en-US" sz="1600" dirty="0" err="1"/>
              <a:t>sqlalchemy</a:t>
            </a:r>
            <a:r>
              <a:rPr lang="ru-RU" sz="1600" dirty="0"/>
              <a:t> – работа с </a:t>
            </a:r>
            <a:r>
              <a:rPr lang="en-US" sz="1600" dirty="0"/>
              <a:t>SQL</a:t>
            </a:r>
            <a:endParaRPr lang="ru-RU" sz="1600" dirty="0"/>
          </a:p>
          <a:p>
            <a:pPr lvl="1"/>
            <a:r>
              <a:rPr lang="en-US" sz="1600" dirty="0"/>
              <a:t>requests</a:t>
            </a:r>
            <a:r>
              <a:rPr lang="ru-RU" sz="1600" dirty="0"/>
              <a:t>, </a:t>
            </a:r>
            <a:r>
              <a:rPr lang="en-US" sz="1600" dirty="0"/>
              <a:t>bs4</a:t>
            </a:r>
            <a:r>
              <a:rPr lang="ru-RU" sz="1600" dirty="0"/>
              <a:t> – загрузка </a:t>
            </a:r>
            <a:r>
              <a:rPr lang="en-US" sz="1600" dirty="0"/>
              <a:t>web </a:t>
            </a:r>
            <a:r>
              <a:rPr lang="ru-RU" sz="1600" dirty="0"/>
              <a:t>страниц</a:t>
            </a:r>
          </a:p>
          <a:p>
            <a:pPr lvl="1"/>
            <a:r>
              <a:rPr lang="en-US" sz="1600" dirty="0" err="1"/>
              <a:t>os</a:t>
            </a:r>
            <a:r>
              <a:rPr lang="en-US" sz="1600" dirty="0"/>
              <a:t> – </a:t>
            </a:r>
            <a:r>
              <a:rPr lang="ru-RU" sz="1600" dirty="0"/>
              <a:t>получение списка загруженных файлов и времени последней новости из их названий</a:t>
            </a:r>
            <a:endParaRPr lang="en-US" sz="1600" dirty="0"/>
          </a:p>
          <a:p>
            <a:pPr lvl="1"/>
            <a:r>
              <a:rPr lang="en-US" sz="1600" dirty="0"/>
              <a:t>re – </a:t>
            </a:r>
            <a:r>
              <a:rPr lang="ru-RU" sz="1600" dirty="0"/>
              <a:t>выражения для дополнительного разбора страниц и анализа списка файлов.</a:t>
            </a:r>
          </a:p>
          <a:p>
            <a:r>
              <a:rPr lang="en-US" sz="2000" dirty="0"/>
              <a:t>PostgreSQL</a:t>
            </a:r>
          </a:p>
          <a:p>
            <a:pPr lvl="1"/>
            <a:r>
              <a:rPr lang="en-US" sz="1600" dirty="0"/>
              <a:t>Materialized view</a:t>
            </a:r>
            <a:r>
              <a:rPr lang="ru-RU" sz="1600" dirty="0"/>
              <a:t> –</a:t>
            </a:r>
            <a:r>
              <a:rPr lang="en-US" sz="1600" dirty="0"/>
              <a:t> </a:t>
            </a:r>
            <a:r>
              <a:rPr lang="ru-RU" sz="1600" dirty="0"/>
              <a:t>для витрины данных</a:t>
            </a:r>
          </a:p>
          <a:p>
            <a:r>
              <a:rPr lang="en-US" sz="2000" dirty="0"/>
              <a:t>Airflow</a:t>
            </a:r>
            <a:endParaRPr lang="ru-RU" sz="2000" dirty="0"/>
          </a:p>
          <a:p>
            <a:pPr lvl="1"/>
            <a:r>
              <a:rPr lang="en-US" sz="1600" dirty="0"/>
              <a:t>DAG</a:t>
            </a:r>
            <a:r>
              <a:rPr lang="ru-RU" sz="1600" dirty="0"/>
              <a:t> – для их создания</a:t>
            </a:r>
            <a:endParaRPr lang="en-US" sz="1600" dirty="0"/>
          </a:p>
          <a:p>
            <a:pPr lvl="1"/>
            <a:r>
              <a:rPr lang="en-US" sz="1600" dirty="0"/>
              <a:t>Variable </a:t>
            </a:r>
            <a:r>
              <a:rPr lang="ru-RU" sz="1600" dirty="0"/>
              <a:t>– для хранения названия подключения</a:t>
            </a:r>
          </a:p>
          <a:p>
            <a:pPr lvl="1"/>
            <a:r>
              <a:rPr lang="en-US" sz="1600" dirty="0" err="1"/>
              <a:t>PythonOperator</a:t>
            </a:r>
            <a:r>
              <a:rPr lang="en-US" sz="1600" dirty="0"/>
              <a:t> </a:t>
            </a:r>
            <a:r>
              <a:rPr lang="ru-RU" sz="1600" dirty="0"/>
              <a:t>– запуск сбора и обработки данных</a:t>
            </a:r>
          </a:p>
          <a:p>
            <a:pPr lvl="1"/>
            <a:r>
              <a:rPr lang="en-US" sz="1600" dirty="0" err="1"/>
              <a:t>PostgresHook</a:t>
            </a:r>
            <a:r>
              <a:rPr lang="en-US" sz="1600" dirty="0"/>
              <a:t> </a:t>
            </a:r>
            <a:r>
              <a:rPr lang="ru-RU" sz="1600" dirty="0"/>
              <a:t>– подключение к </a:t>
            </a:r>
            <a:r>
              <a:rPr lang="en-US" sz="1600" dirty="0"/>
              <a:t>PostgreSQL </a:t>
            </a:r>
            <a:r>
              <a:rPr lang="ru-RU" sz="1600" dirty="0"/>
              <a:t>внутри кода</a:t>
            </a:r>
            <a:r>
              <a:rPr lang="en-US" sz="1600" dirty="0"/>
              <a:t> Python</a:t>
            </a:r>
            <a:endParaRPr lang="ru-RU" sz="1600" dirty="0"/>
          </a:p>
          <a:p>
            <a:pPr lvl="1"/>
            <a:r>
              <a:rPr lang="en-US" sz="1600" dirty="0" err="1"/>
              <a:t>PostgresOperator</a:t>
            </a:r>
            <a:r>
              <a:rPr lang="ru-RU" sz="1600" dirty="0"/>
              <a:t> – выполнение обособленных действий с </a:t>
            </a:r>
            <a:r>
              <a:rPr lang="en-US" sz="1600" dirty="0"/>
              <a:t>PostgreSQL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65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4FDA8-91ED-1494-988A-A945285F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Схемы/архитектуры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8534A-28FE-4175-6D73-6C80A06B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05" y="1708702"/>
            <a:ext cx="7753528" cy="428615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D953D9E-801E-0EE0-2C76-FE1FDAE61892}"/>
              </a:ext>
            </a:extLst>
          </p:cNvPr>
          <p:cNvSpPr/>
          <p:nvPr/>
        </p:nvSpPr>
        <p:spPr>
          <a:xfrm>
            <a:off x="5111143" y="1627221"/>
            <a:ext cx="4155541" cy="45629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C456775-85DB-BCF7-88D7-CE78BD8A7881}"/>
              </a:ext>
            </a:extLst>
          </p:cNvPr>
          <p:cNvSpPr/>
          <p:nvPr/>
        </p:nvSpPr>
        <p:spPr>
          <a:xfrm>
            <a:off x="9266684" y="3057669"/>
            <a:ext cx="262550" cy="1738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D9805-7EE5-FD57-D1AD-BF4335DA4D9C}"/>
              </a:ext>
            </a:extLst>
          </p:cNvPr>
          <p:cNvSpPr txBox="1"/>
          <p:nvPr/>
        </p:nvSpPr>
        <p:spPr>
          <a:xfrm rot="16200000">
            <a:off x="2990458" y="3529347"/>
            <a:ext cx="1517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Временная таблица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83A5581-C6DA-7C02-2296-9874A9FAF4CC}"/>
              </a:ext>
            </a:extLst>
          </p:cNvPr>
          <p:cNvSpPr/>
          <p:nvPr/>
        </p:nvSpPr>
        <p:spPr>
          <a:xfrm>
            <a:off x="658467" y="3065613"/>
            <a:ext cx="20871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C5D69185-CF88-45E8-E93B-60DC7522C4D7}"/>
              </a:ext>
            </a:extLst>
          </p:cNvPr>
          <p:cNvSpPr/>
          <p:nvPr/>
        </p:nvSpPr>
        <p:spPr>
          <a:xfrm>
            <a:off x="2925316" y="2688476"/>
            <a:ext cx="685536" cy="1738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FB56C-E1AF-CE5A-EEEF-3E3297C5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Результаты разработки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и 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84AFF-9856-E709-AC31-8AD8BEDB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базе докер-контейнера </a:t>
            </a:r>
            <a:r>
              <a:rPr lang="en-US" dirty="0"/>
              <a:t>airflow </a:t>
            </a:r>
            <a:r>
              <a:rPr lang="ru-RU" dirty="0"/>
              <a:t>разработан программный продукт, позволяющий осуществлять сбор данных из трех новостных источников, сохранять их в виде </a:t>
            </a:r>
            <a:r>
              <a:rPr lang="en-US" dirty="0"/>
              <a:t>.csv.gz </a:t>
            </a:r>
            <a:r>
              <a:rPr lang="ru-RU" dirty="0"/>
              <a:t>файлов, загружать в </a:t>
            </a:r>
            <a:r>
              <a:rPr lang="en-US" dirty="0"/>
              <a:t>PostgreSQL</a:t>
            </a:r>
            <a:r>
              <a:rPr lang="ru-RU" dirty="0"/>
              <a:t> и формировать по расписанию витрину данных в виде материализованного представления.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тестовом режиме разработана процедура предсказания категории (на базе </a:t>
            </a:r>
            <a:r>
              <a:rPr lang="en-US" dirty="0" err="1"/>
              <a:t>kNN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 докере пока не удалось реализовать, т.к. по неизвестной причине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ru-RU" dirty="0"/>
              <a:t>не хочет подгружаться в докер (в отличие от других пакетов в </a:t>
            </a:r>
            <a:r>
              <a:rPr lang="en-US" dirty="0"/>
              <a:t>requirements.txt)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72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435</Words>
  <Application>Microsoft Office PowerPoint</Application>
  <PresentationFormat>Широкоэкранный</PresentationFormat>
  <Paragraphs>61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Тема Office</vt:lpstr>
      <vt:lpstr>Анализ публикуемых новостей</vt:lpstr>
      <vt:lpstr>Общее описание проекта</vt:lpstr>
      <vt:lpstr>Цели проекта и требуемый результат</vt:lpstr>
      <vt:lpstr>План реализации </vt:lpstr>
      <vt:lpstr>Используемые технологии</vt:lpstr>
      <vt:lpstr>Схемы/архитектуры</vt:lpstr>
      <vt:lpstr>Результаты разработки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Власенко Андрей Олегович</dc:creator>
  <cp:lastModifiedBy>Андрей Власенко</cp:lastModifiedBy>
  <cp:revision>12</cp:revision>
  <dcterms:created xsi:type="dcterms:W3CDTF">2022-12-27T14:55:03Z</dcterms:created>
  <dcterms:modified xsi:type="dcterms:W3CDTF">2022-12-30T07:17:47Z</dcterms:modified>
</cp:coreProperties>
</file>