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91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2A9504-35A0-4010-9775-C55FB83E5138}">
  <a:tblStyle styleId="{142A9504-35A0-4010-9775-C55FB83E513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lstStyle>
            <a:lvl1pPr marR="0" lvl="0"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lstStyle>
            <a:lvl1pPr marR="0" lvl="0"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97" name="Google Shape;197;p1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1" name="Google Shape;211;p1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28" name="Google Shape;228;p1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3" name="Google Shape;243;p1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58" name="Google Shape;258;p1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5" name="Google Shape;275;p1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90" name="Google Shape;290;p1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07" name="Google Shape;307;p1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23" name="Google Shape;323;p1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50" name="Google Shape;350;p1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67" name="Google Shape;367;p2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83" name="Google Shape;383;p2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98" name="Google Shape;398;p2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6" name="Google Shape;126;p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5" name="Google Shape;155;p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9" name="Google Shape;169;p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3" name="Google Shape;183;p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85934602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1786582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0069064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5102454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52345051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13287257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2239" y="3143250"/>
            <a:ext cx="3288024"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6129568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42893337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41364808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endParaRPr lang="ru-RU"/>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8530497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ru-RU"/>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18425956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endParaRPr lang="ru-RU"/>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marL="0" lvl="0" indent="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2574878241"/>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714375" y="257175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n-US" sz="4400" b="0" i="0" u="none" strike="noStrike" cap="none" dirty="0" err="1">
                <a:solidFill>
                  <a:schemeClr val="tx1">
                    <a:lumMod val="95000"/>
                  </a:schemeClr>
                </a:solidFill>
                <a:latin typeface="Times New Roman"/>
                <a:ea typeface="Times New Roman"/>
                <a:cs typeface="Times New Roman"/>
                <a:sym typeface="Times New Roman"/>
              </a:rPr>
              <a:t>Протокол</a:t>
            </a:r>
            <a:r>
              <a:rPr lang="en-US" sz="4400" b="0" i="0" u="none" strike="noStrike" cap="none" dirty="0">
                <a:solidFill>
                  <a:schemeClr val="tx1">
                    <a:lumMod val="95000"/>
                  </a:schemeClr>
                </a:solidFill>
                <a:latin typeface="Times New Roman"/>
                <a:ea typeface="Times New Roman"/>
                <a:cs typeface="Times New Roman"/>
                <a:sym typeface="Times New Roman"/>
              </a:rPr>
              <a:t> TCP/IP</a:t>
            </a:r>
            <a:br>
              <a:rPr lang="en-US" sz="4400" b="0" i="0" u="none" strike="noStrike" cap="none" dirty="0">
                <a:solidFill>
                  <a:schemeClr val="tx1">
                    <a:lumMod val="95000"/>
                  </a:schemeClr>
                </a:solidFill>
                <a:latin typeface="Times New Roman"/>
                <a:ea typeface="Times New Roman"/>
                <a:cs typeface="Times New Roman"/>
                <a:sym typeface="Times New Roman"/>
              </a:rPr>
            </a:br>
            <a:endParaRPr dirty="0">
              <a:solidFill>
                <a:schemeClr val="tx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22"/>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200" name="Google Shape;200;p22"/>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201" name="Google Shape;201;p22"/>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202" name="Google Shape;202;p22"/>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203" name="Google Shape;203;p22"/>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204" name="Google Shape;204;p22"/>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205" name="Google Shape;205;p22"/>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06" name="Google Shape;206;p22"/>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07" name="Google Shape;207;p22"/>
          <p:cNvSpPr txBox="1"/>
          <p:nvPr/>
        </p:nvSpPr>
        <p:spPr>
          <a:xfrm>
            <a:off x="1143000" y="228600"/>
            <a:ext cx="53721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Использование маски</a:t>
            </a:r>
            <a:endParaRPr>
              <a:solidFill>
                <a:schemeClr val="tx1">
                  <a:lumMod val="95000"/>
                </a:schemeClr>
              </a:solidFill>
            </a:endParaRPr>
          </a:p>
        </p:txBody>
      </p:sp>
      <p:sp>
        <p:nvSpPr>
          <p:cNvPr id="208" name="Google Shape;208;p22"/>
          <p:cNvSpPr txBox="1"/>
          <p:nvPr/>
        </p:nvSpPr>
        <p:spPr>
          <a:xfrm>
            <a:off x="685800" y="1295400"/>
            <a:ext cx="7924800" cy="47609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Пример 2.</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IP адрес 12.200.17.242, сеть с маской в </a:t>
            </a:r>
            <a:r>
              <a:rPr lang="en-US" sz="1800" b="1" i="0" u="none">
                <a:solidFill>
                  <a:schemeClr val="tx1">
                    <a:lumMod val="95000"/>
                  </a:schemeClr>
                </a:solidFill>
                <a:latin typeface="Times New Roman"/>
                <a:ea typeface="Times New Roman"/>
                <a:cs typeface="Times New Roman"/>
                <a:sym typeface="Times New Roman"/>
              </a:rPr>
              <a:t>23</a:t>
            </a:r>
            <a:r>
              <a:rPr lang="en-US" sz="1800" b="0" i="0" u="none">
                <a:solidFill>
                  <a:schemeClr val="tx1">
                    <a:lumMod val="95000"/>
                  </a:schemeClr>
                </a:solidFill>
                <a:latin typeface="Times New Roman"/>
                <a:ea typeface="Times New Roman"/>
                <a:cs typeface="Times New Roman"/>
                <a:sym typeface="Times New Roman"/>
              </a:rPr>
              <a:t> бита.</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IP адрес		00001100 11001000 00010001 11110010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маска		11111111 11111111 11111110 00000000 (255.255.254.0)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номер сети	00001100 11001000 00010000 00000000  (12.200.16.0)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номер хоста	00000000 00000000 00000001 11110010  (0.0.1.242)</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адрес широковещ.	00001100 11001000 00010001 11111111  (12.200.17.255) </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chemeClr val="tx1">
                  <a:lumMod val="9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Пример 3.</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IP адрес 12.200.17.242, сеть с маской в </a:t>
            </a:r>
            <a:r>
              <a:rPr lang="en-US" sz="1800" b="1" i="0" u="none">
                <a:solidFill>
                  <a:schemeClr val="tx1">
                    <a:lumMod val="95000"/>
                  </a:schemeClr>
                </a:solidFill>
                <a:latin typeface="Times New Roman"/>
                <a:ea typeface="Times New Roman"/>
                <a:cs typeface="Times New Roman"/>
                <a:sym typeface="Times New Roman"/>
              </a:rPr>
              <a:t>29</a:t>
            </a:r>
            <a:r>
              <a:rPr lang="en-US" sz="1800" b="0" i="0" u="none">
                <a:solidFill>
                  <a:schemeClr val="tx1">
                    <a:lumMod val="95000"/>
                  </a:schemeClr>
                </a:solidFill>
                <a:latin typeface="Times New Roman"/>
                <a:ea typeface="Times New Roman"/>
                <a:cs typeface="Times New Roman"/>
                <a:sym typeface="Times New Roman"/>
              </a:rPr>
              <a:t> бит.</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IP адрес		00001100 11001000 00010001 11110010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маска		11111111 11111111 11111111 11111000  (255.255.255.248)</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номер сети	00001100 11001000 00010001 11110000  (12.200.17.240)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номер хоста	00000000 00000000 00000000 00000010  (0.0.0.2)</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адрес широковещ.	00001100 11001000 00010001 11110111  (12.200.17.247)</a:t>
            </a:r>
            <a:endParaRPr>
              <a:solidFill>
                <a:schemeClr val="tx1">
                  <a:lumMod val="9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cxnSp>
        <p:nvCxnSpPr>
          <p:cNvPr id="213" name="Google Shape;213;p23"/>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214" name="Google Shape;214;p23"/>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215" name="Google Shape;215;p23"/>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216" name="Google Shape;216;p23"/>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217" name="Google Shape;217;p23"/>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218" name="Google Shape;218;p23"/>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219" name="Google Shape;219;p23"/>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20" name="Google Shape;220;p23"/>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21" name="Google Shape;221;p23"/>
          <p:cNvSpPr txBox="1"/>
          <p:nvPr/>
        </p:nvSpPr>
        <p:spPr>
          <a:xfrm>
            <a:off x="1143000" y="228600"/>
            <a:ext cx="2652712"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ARP, RARP</a:t>
            </a:r>
            <a:endParaRPr>
              <a:solidFill>
                <a:schemeClr val="tx1">
                  <a:lumMod val="95000"/>
                </a:schemeClr>
              </a:solidFill>
            </a:endParaRPr>
          </a:p>
        </p:txBody>
      </p:sp>
      <p:sp>
        <p:nvSpPr>
          <p:cNvPr id="222" name="Google Shape;222;p23"/>
          <p:cNvSpPr txBox="1"/>
          <p:nvPr/>
        </p:nvSpPr>
        <p:spPr>
          <a:xfrm>
            <a:off x="685800" y="1143000"/>
            <a:ext cx="7772400" cy="20145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Отображение физических адресов на IP-адреса осуществляется при помощи протоколов </a:t>
            </a:r>
            <a:r>
              <a:rPr lang="en-US" sz="1800" b="1" i="0" u="none">
                <a:solidFill>
                  <a:schemeClr val="tx1">
                    <a:lumMod val="95000"/>
                  </a:schemeClr>
                </a:solidFill>
                <a:latin typeface="Times New Roman"/>
                <a:ea typeface="Times New Roman"/>
                <a:cs typeface="Times New Roman"/>
                <a:sym typeface="Times New Roman"/>
              </a:rPr>
              <a:t>ARP</a:t>
            </a:r>
            <a:r>
              <a:rPr lang="en-US" sz="1800" b="0" i="0" u="none">
                <a:solidFill>
                  <a:schemeClr val="tx1">
                    <a:lumMod val="95000"/>
                  </a:schemeClr>
                </a:solidFill>
                <a:latin typeface="Times New Roman"/>
                <a:ea typeface="Times New Roman"/>
                <a:cs typeface="Times New Roman"/>
                <a:sym typeface="Times New Roman"/>
              </a:rPr>
              <a:t> (Address Resolution Protocol) и </a:t>
            </a:r>
            <a:r>
              <a:rPr lang="en-US" sz="1800" b="1" i="0" u="none">
                <a:solidFill>
                  <a:schemeClr val="tx1">
                    <a:lumMod val="95000"/>
                  </a:schemeClr>
                </a:solidFill>
                <a:latin typeface="Times New Roman"/>
                <a:ea typeface="Times New Roman"/>
                <a:cs typeface="Times New Roman"/>
                <a:sym typeface="Times New Roman"/>
              </a:rPr>
              <a:t>RARP</a:t>
            </a:r>
            <a:r>
              <a:rPr lang="en-US" sz="1800" b="0" i="0" u="none">
                <a:solidFill>
                  <a:schemeClr val="tx1">
                    <a:lumMod val="95000"/>
                  </a:schemeClr>
                </a:solidFill>
                <a:latin typeface="Times New Roman"/>
                <a:ea typeface="Times New Roman"/>
                <a:cs typeface="Times New Roman"/>
                <a:sym typeface="Times New Roman"/>
              </a:rPr>
              <a:t> (Reversed ARP).</a:t>
            </a:r>
            <a:br>
              <a:rPr lang="en-US" sz="1800" b="0" i="0" u="none">
                <a:solidFill>
                  <a:schemeClr val="tx1">
                    <a:lumMod val="95000"/>
                  </a:schemeClr>
                </a:solidFill>
                <a:latin typeface="Times New Roman"/>
                <a:ea typeface="Times New Roman"/>
                <a:cs typeface="Times New Roman"/>
                <a:sym typeface="Times New Roman"/>
              </a:rPr>
            </a:br>
            <a:r>
              <a:rPr lang="en-US" sz="1800" b="0" i="0" u="none">
                <a:solidFill>
                  <a:schemeClr val="tx1">
                    <a:lumMod val="95000"/>
                  </a:schemeClr>
                </a:solidFill>
                <a:latin typeface="Times New Roman"/>
                <a:ea typeface="Times New Roman"/>
                <a:cs typeface="Times New Roman"/>
                <a:sym typeface="Times New Roman"/>
              </a:rPr>
              <a:t>Сетевой IP адрес не связан с МАС адресом, как это сделано в IPX.</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ARP: широковещательный запрос требуемого МАС адреса по известному IP адресу. ARP таблица (arp -a). RARP используется при старте бездисковых станций.</a:t>
            </a:r>
            <a:endParaRPr>
              <a:solidFill>
                <a:schemeClr val="tx1">
                  <a:lumMod val="95000"/>
                </a:schemeClr>
              </a:solidFill>
            </a:endParaRPr>
          </a:p>
          <a:p>
            <a:pPr marL="0" marR="0" lvl="0" indent="0" algn="l" rtl="0">
              <a:lnSpc>
                <a:spcPct val="100000"/>
              </a:lnSpc>
              <a:spcBef>
                <a:spcPts val="0"/>
              </a:spcBef>
              <a:spcAft>
                <a:spcPts val="0"/>
              </a:spcAft>
              <a:buClr>
                <a:schemeClr val="accent2"/>
              </a:buClr>
              <a:buSzPts val="1800"/>
              <a:buFont typeface="Times New Roman"/>
              <a:buNone/>
            </a:pPr>
            <a:r>
              <a:rPr lang="en-US" sz="1800" b="1" i="0" u="none">
                <a:solidFill>
                  <a:schemeClr val="tx1">
                    <a:lumMod val="95000"/>
                  </a:schemeClr>
                </a:solidFill>
                <a:latin typeface="Times New Roman"/>
                <a:ea typeface="Times New Roman"/>
                <a:cs typeface="Times New Roman"/>
                <a:sym typeface="Times New Roman"/>
              </a:rPr>
              <a:t>Формат ARP/RARP пакета </a:t>
            </a:r>
            <a:r>
              <a:rPr lang="en-US" sz="1800" b="0" i="0" u="none">
                <a:solidFill>
                  <a:schemeClr val="tx1">
                    <a:lumMod val="95000"/>
                  </a:schemeClr>
                </a:solidFill>
                <a:latin typeface="Times New Roman"/>
                <a:ea typeface="Times New Roman"/>
                <a:cs typeface="Times New Roman"/>
                <a:sym typeface="Times New Roman"/>
              </a:rPr>
              <a:t>(инкапсулируется в кадр канального уровня)</a:t>
            </a:r>
            <a:endParaRPr>
              <a:solidFill>
                <a:schemeClr val="tx1">
                  <a:lumMod val="95000"/>
                </a:schemeClr>
              </a:solidFill>
            </a:endParaRPr>
          </a:p>
        </p:txBody>
      </p:sp>
      <p:sp>
        <p:nvSpPr>
          <p:cNvPr id="223" name="Google Shape;223;p23"/>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graphicFrame>
        <p:nvGraphicFramePr>
          <p:cNvPr id="224" name="Google Shape;224;p23"/>
          <p:cNvGraphicFramePr/>
          <p:nvPr/>
        </p:nvGraphicFramePr>
        <p:xfrm>
          <a:off x="304800" y="3276600"/>
          <a:ext cx="8534400" cy="2560600"/>
        </p:xfrm>
        <a:graphic>
          <a:graphicData uri="http://schemas.openxmlformats.org/drawingml/2006/table">
            <a:tbl>
              <a:tblPr>
                <a:noFill/>
                <a:tableStyleId>{142A9504-35A0-4010-9775-C55FB83E5138}</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365125">
                <a:tc grid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Тип сети (1 для Eth)</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Тип протокола (0080h)</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Длина лок. адреса</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Длина сетев. адреса</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Операция (ARP=1, RARP=2)</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125">
                <a:tc gridSpan="3">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Локальный адрес отправителя (байты 0-3)</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366700">
                <a:tc grid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Локальный адрес отправителя (4-5)</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IP адрес отправителя (0-1)</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125">
                <a:tc grid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IP адрес отправителя (2-3)</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Искомый локальный адрес (0-1)</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125">
                <a:tc gridSpan="3">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Искомый локальный адрес (байты 2-5)</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5"/>
                  </a:ext>
                </a:extLst>
              </a:tr>
              <a:tr h="366700">
                <a:tc gridSpan="3">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Искомый IP адрес (байты 0-3)</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6"/>
                  </a:ext>
                </a:extLst>
              </a:tr>
            </a:tbl>
          </a:graphicData>
        </a:graphic>
      </p:graphicFrame>
      <p:sp>
        <p:nvSpPr>
          <p:cNvPr id="225" name="Google Shape;225;p23"/>
          <p:cNvSpPr txBox="1"/>
          <p:nvPr/>
        </p:nvSpPr>
        <p:spPr>
          <a:xfrm>
            <a:off x="762000" y="5911850"/>
            <a:ext cx="7467600" cy="641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При ARP запросе поле "искомый MAC адрес" оставляют незаполненным. Значение этого поля заполняется узлом, опознавшим свой IP. </a:t>
            </a:r>
            <a:endParaRPr>
              <a:solidFill>
                <a:schemeClr val="tx1">
                  <a:lumMod val="9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cxnSp>
        <p:nvCxnSpPr>
          <p:cNvPr id="230" name="Google Shape;230;p24"/>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231" name="Google Shape;231;p24"/>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232" name="Google Shape;232;p24"/>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233" name="Google Shape;233;p24"/>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234" name="Google Shape;234;p24"/>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235" name="Google Shape;235;p24"/>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236" name="Google Shape;236;p24"/>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37" name="Google Shape;237;p24"/>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38" name="Google Shape;238;p24"/>
          <p:cNvSpPr txBox="1"/>
          <p:nvPr/>
        </p:nvSpPr>
        <p:spPr>
          <a:xfrm>
            <a:off x="1143000" y="228600"/>
            <a:ext cx="11557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DNS</a:t>
            </a:r>
            <a:endParaRPr>
              <a:solidFill>
                <a:schemeClr val="tx1">
                  <a:lumMod val="95000"/>
                </a:schemeClr>
              </a:solidFill>
            </a:endParaRPr>
          </a:p>
        </p:txBody>
      </p:sp>
      <p:sp>
        <p:nvSpPr>
          <p:cNvPr id="239" name="Google Shape;239;p24"/>
          <p:cNvSpPr txBox="1"/>
          <p:nvPr/>
        </p:nvSpPr>
        <p:spPr>
          <a:xfrm>
            <a:off x="609600" y="1219200"/>
            <a:ext cx="8077200" cy="5310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Распределенная база данных доменных имен поддерживается службой </a:t>
            </a:r>
            <a:r>
              <a:rPr lang="en-US" sz="1800" b="1" i="0" u="none">
                <a:solidFill>
                  <a:schemeClr val="tx1">
                    <a:lumMod val="95000"/>
                  </a:schemeClr>
                </a:solidFill>
                <a:latin typeface="Times New Roman"/>
                <a:ea typeface="Times New Roman"/>
                <a:cs typeface="Times New Roman"/>
                <a:sym typeface="Times New Roman"/>
              </a:rPr>
              <a:t>Domain Name Service</a:t>
            </a:r>
            <a:r>
              <a:rPr lang="en-US" sz="1800" b="0" i="0" u="none">
                <a:solidFill>
                  <a:schemeClr val="tx1">
                    <a:lumMod val="95000"/>
                  </a:schemeClr>
                </a:solidFill>
                <a:latin typeface="Times New Roman"/>
                <a:ea typeface="Times New Roman"/>
                <a:cs typeface="Times New Roman"/>
                <a:sym typeface="Times New Roman"/>
              </a:rPr>
              <a:t>. DNS обеспечивает иерархическую систему имен для идентификации узлов в сети Internet.</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Два вида запросов в DNS сервера: прямой (по доменному имени ищется IP адрес) и обратный (доменное имя по IP адресу). Прямой поиск необходим при обычном Интернет-серфинге, когда браузер должен организовывать http сеансы связи с веб-серверами, IP адреса которых изначально неизвестны. Поиск в обратной зоне востребован некоторыми службами, например в ходе smtp связи (чаще всего с целью идентификации и примитивной защиты от взлома).</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Если DNServer не знает ответа на вопрос, он пересылает запрос в домен верхнего уровня (увеличивая собственный кэш возвратившимся корректным ответом). Корень базы данных управляется центром Internet Network Information Center, в котором определены домены верхних уровней (com, gov, net, edu, mil, org, biz, info, географические домены).</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Выделение доменного адреса и разделение на поддомены обеспечивается текущими владельцами доменных имен. Выделение доменного имени может быть бесплатной процедурой, если у обладателя доменного имени нет права коммерческого использования. </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NSLOOKUP - программа общения с сервером DNS.</a:t>
            </a:r>
            <a:endParaRPr>
              <a:solidFill>
                <a:schemeClr val="tx1">
                  <a:lumMod val="95000"/>
                </a:schemeClr>
              </a:solidFill>
            </a:endParaRPr>
          </a:p>
        </p:txBody>
      </p:sp>
      <p:sp>
        <p:nvSpPr>
          <p:cNvPr id="240" name="Google Shape;240;p24"/>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cxnSp>
        <p:nvCxnSpPr>
          <p:cNvPr id="245" name="Google Shape;245;p25"/>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246" name="Google Shape;246;p25"/>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247" name="Google Shape;247;p25"/>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248" name="Google Shape;248;p25"/>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249" name="Google Shape;249;p25"/>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250" name="Google Shape;250;p25"/>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251" name="Google Shape;251;p25"/>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52" name="Google Shape;252;p25"/>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53" name="Google Shape;253;p25"/>
          <p:cNvSpPr txBox="1"/>
          <p:nvPr/>
        </p:nvSpPr>
        <p:spPr>
          <a:xfrm>
            <a:off x="1143000" y="228600"/>
            <a:ext cx="145415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DHCP</a:t>
            </a:r>
            <a:endParaRPr>
              <a:solidFill>
                <a:schemeClr val="tx1">
                  <a:lumMod val="95000"/>
                </a:schemeClr>
              </a:solidFill>
            </a:endParaRPr>
          </a:p>
        </p:txBody>
      </p:sp>
      <p:sp>
        <p:nvSpPr>
          <p:cNvPr id="254" name="Google Shape;254;p25"/>
          <p:cNvSpPr txBox="1"/>
          <p:nvPr/>
        </p:nvSpPr>
        <p:spPr>
          <a:xfrm>
            <a:off x="609600" y="1219200"/>
            <a:ext cx="8077200" cy="5310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С помощью протокола </a:t>
            </a:r>
            <a:r>
              <a:rPr lang="en-US" sz="1800" b="1" i="0" u="none">
                <a:solidFill>
                  <a:schemeClr val="tx1">
                    <a:lumMod val="95000"/>
                  </a:schemeClr>
                </a:solidFill>
                <a:latin typeface="Times New Roman"/>
                <a:ea typeface="Times New Roman"/>
                <a:cs typeface="Times New Roman"/>
                <a:sym typeface="Times New Roman"/>
              </a:rPr>
              <a:t>DHCP</a:t>
            </a:r>
            <a:r>
              <a:rPr lang="en-US" sz="1800" b="0" i="0" u="none">
                <a:solidFill>
                  <a:schemeClr val="tx1">
                    <a:lumMod val="95000"/>
                  </a:schemeClr>
                </a:solidFill>
                <a:latin typeface="Times New Roman"/>
                <a:ea typeface="Times New Roman"/>
                <a:cs typeface="Times New Roman"/>
                <a:sym typeface="Times New Roman"/>
              </a:rPr>
              <a:t> (Dynamic Host Configuration Protocol) автоматизирован процесс назначения IP-адресов узлам сети.</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Различают статические (заранее выделенные) и динамические IP адреса. В ходе DHCP сеанса связи проходит договор не только о присвоении IP адреса данному сетевому интерфейсу, но и посылка дополнительной информации о конфигурации сети (например, адреса шлюза, маски сети, адресов прокси-серверов).</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Применяется в мобильных сетях и сетях с нехваткой "реальных" (транслируемых в Интернет) адресов, при осуществлении модемного доступа к провайдеру интернет услуг.</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DHCP общение происходит по архитектуре "клиент-сервер". Клиент посылает широковещательный запрос и все DHCP сервера (у каждого свой диапазон IP адресов) посылают в ответ свои конфигурационные предложения об IP адресе. После выбора хост отсылает подтверждение приема только конкретному серверу.</a:t>
            </a:r>
            <a:br>
              <a:rPr lang="en-US" sz="1800" b="0" i="0" u="none">
                <a:solidFill>
                  <a:schemeClr val="tx1">
                    <a:lumMod val="95000"/>
                  </a:schemeClr>
                </a:solidFill>
                <a:latin typeface="Times New Roman"/>
                <a:ea typeface="Times New Roman"/>
                <a:cs typeface="Times New Roman"/>
                <a:sym typeface="Times New Roman"/>
              </a:rPr>
            </a:br>
            <a:r>
              <a:rPr lang="en-US" sz="1800" b="0" i="0" u="none">
                <a:solidFill>
                  <a:schemeClr val="tx1">
                    <a:lumMod val="95000"/>
                  </a:schemeClr>
                </a:solidFill>
                <a:latin typeface="Times New Roman"/>
                <a:ea typeface="Times New Roman"/>
                <a:cs typeface="Times New Roman"/>
                <a:sym typeface="Times New Roman"/>
              </a:rPr>
              <a:t>Существует проблема в сотрудничестве DNS и DHCP в случае динамической раздачи "реальных" IP адресов - надо постоянно обновлять DNS таблицы. Поэтому на статические сервисы, видимые из Интернет, стараются назначать "реальные" IP адреса. </a:t>
            </a:r>
            <a:endParaRPr>
              <a:solidFill>
                <a:schemeClr val="tx1">
                  <a:lumMod val="95000"/>
                </a:schemeClr>
              </a:solidFill>
            </a:endParaRPr>
          </a:p>
        </p:txBody>
      </p:sp>
      <p:sp>
        <p:nvSpPr>
          <p:cNvPr id="255" name="Google Shape;255;p25"/>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Google Shape;260;p26"/>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261" name="Google Shape;261;p26"/>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262" name="Google Shape;262;p26"/>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263" name="Google Shape;263;p26"/>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264" name="Google Shape;264;p26"/>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265" name="Google Shape;265;p26"/>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266" name="Google Shape;266;p26"/>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67" name="Google Shape;267;p26"/>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68" name="Google Shape;268;p26"/>
          <p:cNvSpPr txBox="1"/>
          <p:nvPr/>
        </p:nvSpPr>
        <p:spPr>
          <a:xfrm>
            <a:off x="1143000" y="228600"/>
            <a:ext cx="4357687"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Формат IP пакета</a:t>
            </a:r>
            <a:endParaRPr>
              <a:solidFill>
                <a:schemeClr val="tx1">
                  <a:lumMod val="95000"/>
                </a:schemeClr>
              </a:solidFill>
            </a:endParaRPr>
          </a:p>
        </p:txBody>
      </p:sp>
      <p:sp>
        <p:nvSpPr>
          <p:cNvPr id="269" name="Google Shape;269;p26"/>
          <p:cNvSpPr txBox="1"/>
          <p:nvPr/>
        </p:nvSpPr>
        <p:spPr>
          <a:xfrm>
            <a:off x="609600" y="1219200"/>
            <a:ext cx="8077200" cy="641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IP (Internet Protocol) пакет инкапсулируется в кадр канального уровня, чаще всего его заголовки являются вложенными в кадр IEEE 802.2.</a:t>
            </a:r>
            <a:endParaRPr>
              <a:solidFill>
                <a:schemeClr val="tx1">
                  <a:lumMod val="95000"/>
                </a:schemeClr>
              </a:solidFill>
            </a:endParaRPr>
          </a:p>
        </p:txBody>
      </p:sp>
      <p:sp>
        <p:nvSpPr>
          <p:cNvPr id="270" name="Google Shape;270;p26"/>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graphicFrame>
        <p:nvGraphicFramePr>
          <p:cNvPr id="271" name="Google Shape;271;p26"/>
          <p:cNvGraphicFramePr/>
          <p:nvPr/>
        </p:nvGraphicFramePr>
        <p:xfrm>
          <a:off x="381000" y="2057400"/>
          <a:ext cx="8458175" cy="2835250"/>
        </p:xfrm>
        <a:graphic>
          <a:graphicData uri="http://schemas.openxmlformats.org/drawingml/2006/table">
            <a:tbl>
              <a:tblPr>
                <a:noFill/>
                <a:tableStyleId>{142A9504-35A0-4010-9775-C55FB83E5138}</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960425">
                  <a:extLst>
                    <a:ext uri="{9D8B030D-6E8A-4147-A177-3AD203B41FA5}">
                      <a16:colId xmlns:a16="http://schemas.microsoft.com/office/drawing/2014/main" val="20003"/>
                    </a:ext>
                  </a:extLst>
                </a:gridCol>
                <a:gridCol w="3382950">
                  <a:extLst>
                    <a:ext uri="{9D8B030D-6E8A-4147-A177-3AD203B41FA5}">
                      <a16:colId xmlns:a16="http://schemas.microsoft.com/office/drawing/2014/main" val="20004"/>
                    </a:ext>
                  </a:extLst>
                </a:gridCol>
              </a:tblGrid>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версия</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длина</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тип сервиса</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общая длина пакета в байтах</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extLst>
                  <a:ext uri="{0D108BD9-81ED-4DB2-BD59-A6C34878D82A}">
                    <a16:rowId xmlns:a16="http://schemas.microsoft.com/office/drawing/2014/main" val="10000"/>
                  </a:ext>
                </a:extLst>
              </a:tr>
              <a:tr h="641350">
                <a:tc gridSpan="3">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идентификация (для всех фрагментов одинаковое)</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флаги (3 бита)</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смещение фрагмента</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125">
                <a:tc grid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время жизни</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протокол</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FCS заголовка</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extLst>
                  <a:ext uri="{0D108BD9-81ED-4DB2-BD59-A6C34878D82A}">
                    <a16:rowId xmlns:a16="http://schemas.microsoft.com/office/drawing/2014/main" val="10002"/>
                  </a:ext>
                </a:extLst>
              </a:tr>
              <a:tr h="365125">
                <a:tc gridSpan="5">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IP адрес отправителя</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3"/>
                  </a:ext>
                </a:extLst>
              </a:tr>
              <a:tr h="366700">
                <a:tc gridSpan="5">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IP адрес получателя</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4"/>
                  </a:ext>
                </a:extLst>
              </a:tr>
              <a:tr h="365125">
                <a:tc gridSpan="3">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опции IP (если есть)</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grid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поле заполнения до 32 бит</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extLst>
                  <a:ext uri="{0D108BD9-81ED-4DB2-BD59-A6C34878D82A}">
                    <a16:rowId xmlns:a16="http://schemas.microsoft.com/office/drawing/2014/main" val="10005"/>
                  </a:ext>
                </a:extLst>
              </a:tr>
              <a:tr h="366700">
                <a:tc gridSpan="5">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данные верхних уровней</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6"/>
                  </a:ext>
                </a:extLst>
              </a:tr>
            </a:tbl>
          </a:graphicData>
        </a:graphic>
      </p:graphicFrame>
      <p:sp>
        <p:nvSpPr>
          <p:cNvPr id="272" name="Google Shape;272;p26"/>
          <p:cNvSpPr txBox="1"/>
          <p:nvPr/>
        </p:nvSpPr>
        <p:spPr>
          <a:xfrm>
            <a:off x="609600" y="4953000"/>
            <a:ext cx="8077200" cy="1465262"/>
          </a:xfrm>
          <a:prstGeom prst="rect">
            <a:avLst/>
          </a:prstGeom>
          <a:noFill/>
          <a:ln>
            <a:noFill/>
          </a:ln>
        </p:spPr>
        <p:txBody>
          <a:bodyPr spcFirstLastPara="1" wrap="square" lIns="91425" tIns="45700" rIns="91425" bIns="45700" anchor="t" anchorCtr="0">
            <a:noAutofit/>
          </a:bodyPr>
          <a:lstStyle/>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Версия (IPv4)</a:t>
            </a:r>
            <a:endParaRPr>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длина заголовка в 32 бит. словах</a:t>
            </a:r>
            <a:endParaRPr>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тип сервиса (для интеллектуальных маршрутизаторов, PPPDTRхх, P - приоритет (для будущего), D,T,R - запрашиваются мин. задержки, макс. пропускная способность, макс. надежность)</a:t>
            </a:r>
            <a:endParaRPr>
              <a:solidFill>
                <a:schemeClr val="tx1">
                  <a:lumMod val="9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cxnSp>
        <p:nvCxnSpPr>
          <p:cNvPr id="277" name="Google Shape;277;p27"/>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278" name="Google Shape;278;p27"/>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279" name="Google Shape;279;p27"/>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280" name="Google Shape;280;p27"/>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281" name="Google Shape;281;p27"/>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282" name="Google Shape;282;p27"/>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283" name="Google Shape;283;p27"/>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84" name="Google Shape;284;p27"/>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85" name="Google Shape;285;p27"/>
          <p:cNvSpPr txBox="1"/>
          <p:nvPr/>
        </p:nvSpPr>
        <p:spPr>
          <a:xfrm>
            <a:off x="1143000" y="228600"/>
            <a:ext cx="376555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Поля IP пакета</a:t>
            </a:r>
            <a:endParaRPr>
              <a:solidFill>
                <a:schemeClr val="tx1">
                  <a:lumMod val="95000"/>
                </a:schemeClr>
              </a:solidFill>
            </a:endParaRPr>
          </a:p>
        </p:txBody>
      </p:sp>
      <p:sp>
        <p:nvSpPr>
          <p:cNvPr id="286" name="Google Shape;286;p27"/>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87" name="Google Shape;287;p27"/>
          <p:cNvSpPr txBox="1"/>
          <p:nvPr/>
        </p:nvSpPr>
        <p:spPr>
          <a:xfrm>
            <a:off x="685800" y="1295400"/>
            <a:ext cx="8077200" cy="3113087"/>
          </a:xfrm>
          <a:prstGeom prst="rect">
            <a:avLst/>
          </a:prstGeom>
          <a:noFill/>
          <a:ln>
            <a:noFill/>
          </a:ln>
        </p:spPr>
        <p:txBody>
          <a:bodyPr spcFirstLastPara="1" wrap="square" lIns="91425" tIns="45700" rIns="91425" bIns="45700" anchor="t" anchorCtr="0">
            <a:noAutofit/>
          </a:bodyPr>
          <a:lstStyle/>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Флаги Do not Fragment - DF, More Fragments - MF - еще фрагменты. (Использование - для определения MTU - Maximal Transfer Unit).</a:t>
            </a:r>
            <a:endParaRPr>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Time to live – время жизни пакета в секундах. Это время уменьшается на количество секунд задержки на каждом маршрутизаторе или на 1 при любом переходе через маршрутизатор. Поле TTL введено для устранения бесконечного блуждания пакетов по Сети (например, в случае неправильной конфигурации маршрутизаторов и возникновения логических колец).</a:t>
            </a:r>
            <a:endParaRPr>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Опции IP (если есть) - для тестирования или отладки сети (например, запись маршрута или обязательное прохождение по маршруту).</a:t>
            </a:r>
            <a:endParaRPr>
              <a:solidFill>
                <a:schemeClr val="tx1">
                  <a:lumMod val="95000"/>
                </a:schemeClr>
              </a:solidFill>
            </a:endParaRPr>
          </a:p>
          <a:p>
            <a:pPr marL="292100" marR="0" lvl="0" indent="-177800" algn="l" rtl="0">
              <a:lnSpc>
                <a:spcPct val="100000"/>
              </a:lnSpc>
              <a:spcBef>
                <a:spcPts val="0"/>
              </a:spcBef>
              <a:spcAft>
                <a:spcPts val="0"/>
              </a:spcAft>
              <a:buClr>
                <a:srgbClr val="FF0066"/>
              </a:buClr>
              <a:buSzPts val="1800"/>
              <a:buFont typeface="Noto Sans Symbols"/>
              <a:buNone/>
            </a:pPr>
            <a:endParaRPr sz="1800" b="0" i="0" u="none">
              <a:solidFill>
                <a:schemeClr val="tx1">
                  <a:lumMod val="95000"/>
                </a:schemeClr>
              </a:solidFill>
              <a:latin typeface="Times New Roman"/>
              <a:ea typeface="Times New Roman"/>
              <a:cs typeface="Times New Roman"/>
              <a:sym typeface="Times New Roman"/>
            </a:endParaRPr>
          </a:p>
          <a:p>
            <a:pPr marL="0" marR="0" lvl="0" indent="29210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Минимальный размер заголовков IP уровня - 20 байт.</a:t>
            </a:r>
            <a:endParaRPr>
              <a:solidFill>
                <a:schemeClr val="tx1">
                  <a:lumMod val="9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cxnSp>
        <p:nvCxnSpPr>
          <p:cNvPr id="292" name="Google Shape;292;p28"/>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293" name="Google Shape;293;p28"/>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294" name="Google Shape;294;p28"/>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295" name="Google Shape;295;p28"/>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296" name="Google Shape;296;p28"/>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297" name="Google Shape;297;p28"/>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298" name="Google Shape;298;p28"/>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299" name="Google Shape;299;p28"/>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00" name="Google Shape;300;p28"/>
          <p:cNvSpPr txBox="1"/>
          <p:nvPr/>
        </p:nvSpPr>
        <p:spPr>
          <a:xfrm>
            <a:off x="1143000" y="228600"/>
            <a:ext cx="1150937"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UDP</a:t>
            </a:r>
            <a:endParaRPr>
              <a:solidFill>
                <a:schemeClr val="tx1">
                  <a:lumMod val="95000"/>
                </a:schemeClr>
              </a:solidFill>
            </a:endParaRPr>
          </a:p>
        </p:txBody>
      </p:sp>
      <p:sp>
        <p:nvSpPr>
          <p:cNvPr id="301" name="Google Shape;301;p28"/>
          <p:cNvSpPr txBox="1"/>
          <p:nvPr/>
        </p:nvSpPr>
        <p:spPr>
          <a:xfrm>
            <a:off x="609600" y="1219200"/>
            <a:ext cx="807720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Заголовки и данные </a:t>
            </a:r>
            <a:r>
              <a:rPr lang="en-US" sz="1800" b="1" i="0" u="none">
                <a:solidFill>
                  <a:schemeClr val="tx1">
                    <a:lumMod val="95000"/>
                  </a:schemeClr>
                </a:solidFill>
                <a:latin typeface="Times New Roman"/>
                <a:ea typeface="Times New Roman"/>
                <a:cs typeface="Times New Roman"/>
                <a:sym typeface="Times New Roman"/>
              </a:rPr>
              <a:t>UDP</a:t>
            </a:r>
            <a:r>
              <a:rPr lang="en-US" sz="1800" b="0" i="0" u="none">
                <a:solidFill>
                  <a:schemeClr val="tx1">
                    <a:lumMod val="95000"/>
                  </a:schemeClr>
                </a:solidFill>
                <a:latin typeface="Times New Roman"/>
                <a:ea typeface="Times New Roman"/>
                <a:cs typeface="Times New Roman"/>
                <a:sym typeface="Times New Roman"/>
              </a:rPr>
              <a:t> (User Datagram Protocol) уровня инкапсулируются в поле данных IP уровня. UDP - протокол негарантированной доставки данных (транспортный и сеансовый уровни модели OSI/RM). </a:t>
            </a:r>
            <a:endParaRPr>
              <a:solidFill>
                <a:schemeClr val="tx1">
                  <a:lumMod val="95000"/>
                </a:schemeClr>
              </a:solidFill>
            </a:endParaRPr>
          </a:p>
          <a:p>
            <a:pPr marL="0" marR="0" lvl="0" indent="0" algn="ctr" rtl="0">
              <a:lnSpc>
                <a:spcPct val="100000"/>
              </a:lnSpc>
              <a:spcBef>
                <a:spcPts val="0"/>
              </a:spcBef>
              <a:spcAft>
                <a:spcPts val="0"/>
              </a:spcAft>
              <a:buNone/>
            </a:pPr>
            <a:endParaRPr sz="1800" b="0" i="0" u="none">
              <a:solidFill>
                <a:schemeClr val="tx1">
                  <a:lumMod val="95000"/>
                </a:schemeClr>
              </a:solidFill>
              <a:latin typeface="Times New Roman"/>
              <a:ea typeface="Times New Roman"/>
              <a:cs typeface="Times New Roman"/>
              <a:sym typeface="Times New Roman"/>
            </a:endParaRPr>
          </a:p>
        </p:txBody>
      </p:sp>
      <p:sp>
        <p:nvSpPr>
          <p:cNvPr id="302" name="Google Shape;302;p28"/>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03" name="Google Shape;303;p28"/>
          <p:cNvSpPr txBox="1"/>
          <p:nvPr/>
        </p:nvSpPr>
        <p:spPr>
          <a:xfrm>
            <a:off x="609600" y="3352800"/>
            <a:ext cx="8077200" cy="283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UDP используется для отсылки данных некритичных к потере информации приложений (DNS запросы-ответы, ICQ, TFTP, игровые сервисы типа Quake).</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Также UDP почти всегда используется для рассылки групповых IP датаграмм. Некоторые IP адреса  класса D статически закреплены за разными сервисами, например 224.0.0.1 означает "все системы в этой подсети", а 224.0.0.2 - "все маршрутизаторы в этой подсети". Групповой адрес 224.0.1.1 предназначен для сетевого протокола времени (NTP - Network Time Protocol), а 224.0.0.9 для RIP-2. В случае групповой рассылки датаграмм с использованием адресации класса D три младшие байта IP адреса также записываются в три младшие байта адреса назначения кадра групповой рассылки канального уровня (для Ethernet).</a:t>
            </a:r>
            <a:endParaRPr>
              <a:solidFill>
                <a:schemeClr val="tx1">
                  <a:lumMod val="95000"/>
                </a:schemeClr>
              </a:solidFill>
            </a:endParaRPr>
          </a:p>
        </p:txBody>
      </p:sp>
      <p:graphicFrame>
        <p:nvGraphicFramePr>
          <p:cNvPr id="304" name="Google Shape;304;p28"/>
          <p:cNvGraphicFramePr/>
          <p:nvPr/>
        </p:nvGraphicFramePr>
        <p:xfrm>
          <a:off x="533400" y="2530475"/>
          <a:ext cx="8153400" cy="365125"/>
        </p:xfrm>
        <a:graphic>
          <a:graphicData uri="http://schemas.openxmlformats.org/drawingml/2006/table">
            <a:tbl>
              <a:tblPr>
                <a:noFill/>
                <a:tableStyleId>{142A9504-35A0-4010-9775-C55FB83E5138}</a:tableStyleId>
              </a:tblPr>
              <a:tblGrid>
                <a:gridCol w="25908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Заголовок IP (≥20 байт)</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Заголовок UDP (8 байт)</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Данные UDP</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cxnSp>
        <p:nvCxnSpPr>
          <p:cNvPr id="309" name="Google Shape;309;p29"/>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310" name="Google Shape;310;p29"/>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311" name="Google Shape;311;p29"/>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312" name="Google Shape;312;p29"/>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313" name="Google Shape;313;p29"/>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314" name="Google Shape;314;p29"/>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315" name="Google Shape;315;p29"/>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16" name="Google Shape;316;p29"/>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17" name="Google Shape;317;p29"/>
          <p:cNvSpPr txBox="1"/>
          <p:nvPr/>
        </p:nvSpPr>
        <p:spPr>
          <a:xfrm>
            <a:off x="1143000" y="228600"/>
            <a:ext cx="5602287"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Формат UDP заголовка</a:t>
            </a:r>
            <a:endParaRPr>
              <a:solidFill>
                <a:schemeClr val="tx1">
                  <a:lumMod val="95000"/>
                </a:schemeClr>
              </a:solidFill>
            </a:endParaRPr>
          </a:p>
        </p:txBody>
      </p:sp>
      <p:sp>
        <p:nvSpPr>
          <p:cNvPr id="318" name="Google Shape;318;p29"/>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19" name="Google Shape;319;p29"/>
          <p:cNvSpPr txBox="1"/>
          <p:nvPr/>
        </p:nvSpPr>
        <p:spPr>
          <a:xfrm>
            <a:off x="609600" y="2362200"/>
            <a:ext cx="8077200" cy="20145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Количество портов источника и назначения ограничены 16-ю битами (всего 65536 портов).</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Порты разделяют на именованные (закрепленные соответствующими RFC за определенными сервисами) и неименованные.</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Т.к. контрольная сумма в заголовках IP уровня охватывает только заголовок, на TCP и UDP уровнях необходимо контролировать качество самих переданных данных. </a:t>
            </a:r>
            <a:endParaRPr>
              <a:solidFill>
                <a:schemeClr val="tx1">
                  <a:lumMod val="95000"/>
                </a:schemeClr>
              </a:solidFill>
            </a:endParaRPr>
          </a:p>
        </p:txBody>
      </p:sp>
      <p:graphicFrame>
        <p:nvGraphicFramePr>
          <p:cNvPr id="320" name="Google Shape;320;p29"/>
          <p:cNvGraphicFramePr/>
          <p:nvPr/>
        </p:nvGraphicFramePr>
        <p:xfrm>
          <a:off x="457200" y="1397000"/>
          <a:ext cx="8305800" cy="731825"/>
        </p:xfrm>
        <a:graphic>
          <a:graphicData uri="http://schemas.openxmlformats.org/drawingml/2006/table">
            <a:tbl>
              <a:tblPr>
                <a:noFill/>
                <a:tableStyleId>{142A9504-35A0-4010-9775-C55FB83E5138}</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Номер порта источника (16 бит)</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Номер порта назначения (16 бит)</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Длина UDP пакета (16 бит)</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Контрольная сумма UDP (16 бит)</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cxnSp>
        <p:nvCxnSpPr>
          <p:cNvPr id="325" name="Google Shape;325;p30"/>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326" name="Google Shape;326;p30"/>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327" name="Google Shape;327;p30"/>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328" name="Google Shape;328;p30"/>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329" name="Google Shape;329;p30"/>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330" name="Google Shape;330;p30"/>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331" name="Google Shape;331;p30"/>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32" name="Google Shape;332;p30"/>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33" name="Google Shape;333;p30"/>
          <p:cNvSpPr txBox="1"/>
          <p:nvPr/>
        </p:nvSpPr>
        <p:spPr>
          <a:xfrm>
            <a:off x="1143000" y="228600"/>
            <a:ext cx="4264025"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IP фрагментация</a:t>
            </a:r>
            <a:endParaRPr>
              <a:solidFill>
                <a:schemeClr val="tx1">
                  <a:lumMod val="95000"/>
                </a:schemeClr>
              </a:solidFill>
            </a:endParaRPr>
          </a:p>
        </p:txBody>
      </p:sp>
      <p:sp>
        <p:nvSpPr>
          <p:cNvPr id="334" name="Google Shape;334;p30"/>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35" name="Google Shape;335;p30"/>
          <p:cNvSpPr txBox="1"/>
          <p:nvPr/>
        </p:nvSpPr>
        <p:spPr>
          <a:xfrm>
            <a:off x="609600" y="1277937"/>
            <a:ext cx="8077200" cy="1465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Приложениям, которые пользуются UDP для отправки данных,  нет необходимости заботиться о размере получившейся в результате IP датаграммы (лишь бы она не выходила за пределы 64кб, максимального размера). Если она по размеру больше, чем MTU для данной сети, IP датаграмма будет фрагментирована. На рисунке приведен пример фрагментации поверх Ethernet.</a:t>
            </a:r>
            <a:endParaRPr>
              <a:solidFill>
                <a:schemeClr val="tx1">
                  <a:lumMod val="95000"/>
                </a:schemeClr>
              </a:solidFill>
            </a:endParaRPr>
          </a:p>
        </p:txBody>
      </p:sp>
      <p:graphicFrame>
        <p:nvGraphicFramePr>
          <p:cNvPr id="336" name="Google Shape;336;p30"/>
          <p:cNvGraphicFramePr/>
          <p:nvPr/>
        </p:nvGraphicFramePr>
        <p:xfrm>
          <a:off x="1676400" y="3124200"/>
          <a:ext cx="5714975" cy="639750"/>
        </p:xfrm>
        <a:graphic>
          <a:graphicData uri="http://schemas.openxmlformats.org/drawingml/2006/table">
            <a:tbl>
              <a:tblPr>
                <a:noFill/>
                <a:tableStyleId>{142A9504-35A0-4010-9775-C55FB83E5138}</a:tableStyleId>
              </a:tblPr>
              <a:tblGrid>
                <a:gridCol w="1228725">
                  <a:extLst>
                    <a:ext uri="{9D8B030D-6E8A-4147-A177-3AD203B41FA5}">
                      <a16:colId xmlns:a16="http://schemas.microsoft.com/office/drawing/2014/main" val="20000"/>
                    </a:ext>
                  </a:extLst>
                </a:gridCol>
                <a:gridCol w="1227125">
                  <a:extLst>
                    <a:ext uri="{9D8B030D-6E8A-4147-A177-3AD203B41FA5}">
                      <a16:colId xmlns:a16="http://schemas.microsoft.com/office/drawing/2014/main" val="20001"/>
                    </a:ext>
                  </a:extLst>
                </a:gridCol>
                <a:gridCol w="3259125">
                  <a:extLst>
                    <a:ext uri="{9D8B030D-6E8A-4147-A177-3AD203B41FA5}">
                      <a16:colId xmlns:a16="http://schemas.microsoft.com/office/drawing/2014/main" val="20002"/>
                    </a:ext>
                  </a:extLst>
                </a:gridCol>
              </a:tblGrid>
              <a:tr h="63975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Заголовок IP</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Заголовок UDP</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Данные UDP (1473 байта)</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37" name="Google Shape;337;p30"/>
          <p:cNvGraphicFramePr/>
          <p:nvPr/>
        </p:nvGraphicFramePr>
        <p:xfrm>
          <a:off x="533400" y="4724400"/>
          <a:ext cx="5714975" cy="639750"/>
        </p:xfrm>
        <a:graphic>
          <a:graphicData uri="http://schemas.openxmlformats.org/drawingml/2006/table">
            <a:tbl>
              <a:tblPr>
                <a:noFill/>
                <a:tableStyleId>{142A9504-35A0-4010-9775-C55FB83E5138}</a:tableStyleId>
              </a:tblPr>
              <a:tblGrid>
                <a:gridCol w="1228725">
                  <a:extLst>
                    <a:ext uri="{9D8B030D-6E8A-4147-A177-3AD203B41FA5}">
                      <a16:colId xmlns:a16="http://schemas.microsoft.com/office/drawing/2014/main" val="20000"/>
                    </a:ext>
                  </a:extLst>
                </a:gridCol>
                <a:gridCol w="1227125">
                  <a:extLst>
                    <a:ext uri="{9D8B030D-6E8A-4147-A177-3AD203B41FA5}">
                      <a16:colId xmlns:a16="http://schemas.microsoft.com/office/drawing/2014/main" val="20001"/>
                    </a:ext>
                  </a:extLst>
                </a:gridCol>
                <a:gridCol w="3259125">
                  <a:extLst>
                    <a:ext uri="{9D8B030D-6E8A-4147-A177-3AD203B41FA5}">
                      <a16:colId xmlns:a16="http://schemas.microsoft.com/office/drawing/2014/main" val="20002"/>
                    </a:ext>
                  </a:extLst>
                </a:gridCol>
              </a:tblGrid>
              <a:tr h="63975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Заголовок IP</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Заголовок UDP</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Данные UDP (1472 байта)</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38" name="Google Shape;338;p30"/>
          <p:cNvGraphicFramePr/>
          <p:nvPr/>
        </p:nvGraphicFramePr>
        <p:xfrm>
          <a:off x="6629400" y="4724400"/>
          <a:ext cx="2057400" cy="639750"/>
        </p:xfrm>
        <a:graphic>
          <a:graphicData uri="http://schemas.openxmlformats.org/drawingml/2006/table">
            <a:tbl>
              <a:tblPr>
                <a:noFill/>
                <a:tableStyleId>{142A9504-35A0-4010-9775-C55FB83E5138}</a:tableStyleId>
              </a:tblPr>
              <a:tblGrid>
                <a:gridCol w="1219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3975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Заголовок IP</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UDP  1 байт</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39" name="Google Shape;339;p30"/>
          <p:cNvSpPr txBox="1"/>
          <p:nvPr/>
        </p:nvSpPr>
        <p:spPr>
          <a:xfrm>
            <a:off x="2743200" y="5486400"/>
            <a:ext cx="892175" cy="3667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пакет 1</a:t>
            </a:r>
            <a:endParaRPr>
              <a:solidFill>
                <a:schemeClr val="tx1">
                  <a:lumMod val="95000"/>
                </a:schemeClr>
              </a:solidFill>
            </a:endParaRPr>
          </a:p>
        </p:txBody>
      </p:sp>
      <p:sp>
        <p:nvSpPr>
          <p:cNvPr id="340" name="Google Shape;340;p30"/>
          <p:cNvSpPr txBox="1"/>
          <p:nvPr/>
        </p:nvSpPr>
        <p:spPr>
          <a:xfrm>
            <a:off x="7108825" y="5486400"/>
            <a:ext cx="892175" cy="3667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пакет 2</a:t>
            </a:r>
            <a:endParaRPr>
              <a:solidFill>
                <a:schemeClr val="tx1">
                  <a:lumMod val="95000"/>
                </a:schemeClr>
              </a:solidFill>
            </a:endParaRPr>
          </a:p>
        </p:txBody>
      </p:sp>
      <p:cxnSp>
        <p:nvCxnSpPr>
          <p:cNvPr id="341" name="Google Shape;341;p30"/>
          <p:cNvCxnSpPr/>
          <p:nvPr/>
        </p:nvCxnSpPr>
        <p:spPr>
          <a:xfrm rot="10800000" flipH="1">
            <a:off x="533400" y="3733800"/>
            <a:ext cx="1143000" cy="990600"/>
          </a:xfrm>
          <a:prstGeom prst="straightConnector1">
            <a:avLst/>
          </a:prstGeom>
          <a:noFill/>
          <a:ln w="28575" cap="flat" cmpd="sng">
            <a:solidFill>
              <a:schemeClr val="dk1"/>
            </a:solidFill>
            <a:prstDash val="solid"/>
            <a:miter lim="800000"/>
            <a:headEnd type="none" w="med" len="med"/>
            <a:tailEnd type="none" w="med" len="med"/>
          </a:ln>
        </p:spPr>
      </p:cxnSp>
      <p:cxnSp>
        <p:nvCxnSpPr>
          <p:cNvPr id="342" name="Google Shape;342;p30"/>
          <p:cNvCxnSpPr/>
          <p:nvPr/>
        </p:nvCxnSpPr>
        <p:spPr>
          <a:xfrm flipH="1">
            <a:off x="1752600" y="3733800"/>
            <a:ext cx="1143000" cy="990600"/>
          </a:xfrm>
          <a:prstGeom prst="straightConnector1">
            <a:avLst/>
          </a:prstGeom>
          <a:noFill/>
          <a:ln w="28575" cap="flat" cmpd="sng">
            <a:solidFill>
              <a:schemeClr val="dk1"/>
            </a:solidFill>
            <a:prstDash val="solid"/>
            <a:miter lim="800000"/>
            <a:headEnd type="none" w="med" len="med"/>
            <a:tailEnd type="none" w="med" len="med"/>
          </a:ln>
        </p:spPr>
      </p:cxnSp>
      <p:cxnSp>
        <p:nvCxnSpPr>
          <p:cNvPr id="343" name="Google Shape;343;p30"/>
          <p:cNvCxnSpPr/>
          <p:nvPr/>
        </p:nvCxnSpPr>
        <p:spPr>
          <a:xfrm flipH="1">
            <a:off x="2971800" y="3733800"/>
            <a:ext cx="1143000" cy="990600"/>
          </a:xfrm>
          <a:prstGeom prst="straightConnector1">
            <a:avLst/>
          </a:prstGeom>
          <a:noFill/>
          <a:ln w="28575" cap="flat" cmpd="sng">
            <a:solidFill>
              <a:schemeClr val="dk1"/>
            </a:solidFill>
            <a:prstDash val="solid"/>
            <a:miter lim="800000"/>
            <a:headEnd type="none" w="med" len="med"/>
            <a:tailEnd type="none" w="med" len="med"/>
          </a:ln>
        </p:spPr>
      </p:cxnSp>
      <p:cxnSp>
        <p:nvCxnSpPr>
          <p:cNvPr id="344" name="Google Shape;344;p30"/>
          <p:cNvCxnSpPr/>
          <p:nvPr/>
        </p:nvCxnSpPr>
        <p:spPr>
          <a:xfrm>
            <a:off x="7391400" y="3733800"/>
            <a:ext cx="1295400" cy="990600"/>
          </a:xfrm>
          <a:prstGeom prst="straightConnector1">
            <a:avLst/>
          </a:prstGeom>
          <a:noFill/>
          <a:ln w="28575" cap="flat" cmpd="sng">
            <a:solidFill>
              <a:schemeClr val="dk1"/>
            </a:solidFill>
            <a:prstDash val="solid"/>
            <a:miter lim="800000"/>
            <a:headEnd type="none" w="med" len="med"/>
            <a:tailEnd type="none" w="med" len="med"/>
          </a:ln>
        </p:spPr>
      </p:cxnSp>
      <p:cxnSp>
        <p:nvCxnSpPr>
          <p:cNvPr id="345" name="Google Shape;345;p30"/>
          <p:cNvCxnSpPr/>
          <p:nvPr/>
        </p:nvCxnSpPr>
        <p:spPr>
          <a:xfrm>
            <a:off x="7162800" y="3733800"/>
            <a:ext cx="685800" cy="990600"/>
          </a:xfrm>
          <a:prstGeom prst="straightConnector1">
            <a:avLst/>
          </a:prstGeom>
          <a:noFill/>
          <a:ln w="28575" cap="flat" cmpd="sng">
            <a:solidFill>
              <a:schemeClr val="dk1"/>
            </a:solidFill>
            <a:prstDash val="solid"/>
            <a:miter lim="800000"/>
            <a:headEnd type="none" w="med" len="med"/>
            <a:tailEnd type="none" w="med" len="med"/>
          </a:ln>
        </p:spPr>
      </p:cxnSp>
      <p:cxnSp>
        <p:nvCxnSpPr>
          <p:cNvPr id="346" name="Google Shape;346;p30"/>
          <p:cNvCxnSpPr/>
          <p:nvPr/>
        </p:nvCxnSpPr>
        <p:spPr>
          <a:xfrm flipH="1">
            <a:off x="6248400" y="3733800"/>
            <a:ext cx="914400" cy="990600"/>
          </a:xfrm>
          <a:prstGeom prst="straightConnector1">
            <a:avLst/>
          </a:prstGeom>
          <a:noFill/>
          <a:ln w="28575" cap="flat" cmpd="sng">
            <a:solidFill>
              <a:schemeClr val="dk1"/>
            </a:solidFill>
            <a:prstDash val="solid"/>
            <a:miter lim="800000"/>
            <a:headEnd type="none" w="med" len="med"/>
            <a:tailEnd type="none" w="med" len="med"/>
          </a:ln>
        </p:spPr>
      </p:cxnSp>
      <p:cxnSp>
        <p:nvCxnSpPr>
          <p:cNvPr id="347" name="Google Shape;347;p30"/>
          <p:cNvCxnSpPr/>
          <p:nvPr/>
        </p:nvCxnSpPr>
        <p:spPr>
          <a:xfrm>
            <a:off x="7162800" y="3124200"/>
            <a:ext cx="0" cy="609600"/>
          </a:xfrm>
          <a:prstGeom prst="straightConnector1">
            <a:avLst/>
          </a:prstGeom>
          <a:noFill/>
          <a:ln w="28575" cap="flat" cmpd="sng">
            <a:solidFill>
              <a:schemeClr val="dk1"/>
            </a:solidFill>
            <a:prstDash val="solid"/>
            <a:miter lim="800000"/>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cxnSp>
        <p:nvCxnSpPr>
          <p:cNvPr id="352" name="Google Shape;352;p31"/>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353" name="Google Shape;353;p31"/>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354" name="Google Shape;354;p31"/>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355" name="Google Shape;355;p31"/>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356" name="Google Shape;356;p31"/>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357" name="Google Shape;357;p31"/>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358" name="Google Shape;358;p31"/>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59" name="Google Shape;359;p31"/>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60" name="Google Shape;360;p31"/>
          <p:cNvSpPr txBox="1"/>
          <p:nvPr/>
        </p:nvSpPr>
        <p:spPr>
          <a:xfrm>
            <a:off x="1143000" y="228600"/>
            <a:ext cx="10541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TCP</a:t>
            </a:r>
            <a:endParaRPr>
              <a:solidFill>
                <a:schemeClr val="tx1">
                  <a:lumMod val="95000"/>
                </a:schemeClr>
              </a:solidFill>
            </a:endParaRPr>
          </a:p>
        </p:txBody>
      </p:sp>
      <p:sp>
        <p:nvSpPr>
          <p:cNvPr id="361" name="Google Shape;361;p31"/>
          <p:cNvSpPr txBox="1"/>
          <p:nvPr/>
        </p:nvSpPr>
        <p:spPr>
          <a:xfrm>
            <a:off x="609600" y="1219200"/>
            <a:ext cx="807720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Заголовки и данные </a:t>
            </a:r>
            <a:r>
              <a:rPr lang="en-US" sz="1800" b="1" i="0" u="none">
                <a:solidFill>
                  <a:schemeClr val="tx1">
                    <a:lumMod val="95000"/>
                  </a:schemeClr>
                </a:solidFill>
                <a:latin typeface="Times New Roman"/>
                <a:ea typeface="Times New Roman"/>
                <a:cs typeface="Times New Roman"/>
                <a:sym typeface="Times New Roman"/>
              </a:rPr>
              <a:t>TCP</a:t>
            </a:r>
            <a:r>
              <a:rPr lang="en-US" sz="1800" b="0" i="0" u="none">
                <a:solidFill>
                  <a:schemeClr val="tx1">
                    <a:lumMod val="95000"/>
                  </a:schemeClr>
                </a:solidFill>
                <a:latin typeface="Times New Roman"/>
                <a:ea typeface="Times New Roman"/>
                <a:cs typeface="Times New Roman"/>
                <a:sym typeface="Times New Roman"/>
              </a:rPr>
              <a:t> (Transmission Control Protocol) уровня инкапсулируются в поле данных IP уровня, т.е. в IP датаграмму. TCP - протокол гарантированной доставки данных по предустановленному виртуальному соединению (транспортный и сеансовый уровни модели OSI/RM).</a:t>
            </a:r>
            <a:endParaRPr>
              <a:solidFill>
                <a:schemeClr val="tx1">
                  <a:lumMod val="95000"/>
                </a:schemeClr>
              </a:solidFill>
            </a:endParaRPr>
          </a:p>
        </p:txBody>
      </p:sp>
      <p:sp>
        <p:nvSpPr>
          <p:cNvPr id="362" name="Google Shape;362;p31"/>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63" name="Google Shape;363;p31"/>
          <p:cNvSpPr txBox="1"/>
          <p:nvPr/>
        </p:nvSpPr>
        <p:spPr>
          <a:xfrm>
            <a:off x="609600" y="3124200"/>
            <a:ext cx="8077200" cy="3387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Единицей данных протокола TCP является сегмент. Оба участника соединения должны договориться о максимальном размере сегмента, который они будут использовать. Этот размер выбирается таким образом, чтобы при упаковке сегмента в IP-пакет он помещался туда целиком, то есть максимальный размер сегмента не должен превосходить максимального размера поля данных IP-пакета. Максимальный размер сегмента не должен превышать минимальное значение на множестве всех MTU промежуточных IP сетей.</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TCP строит пакеты, упаковывая их в сегменты, устанавливает тайм-ауты в момент отправки, подтверждает принятые данные, меняет их порядок в случае хаотического прибытия (вследствие различных путей датаграмм), отбрасывает дублированные данные, осуществляет контроль потока данных, рассчитывает и проверяет контрольную сумму.</a:t>
            </a:r>
            <a:endParaRPr>
              <a:solidFill>
                <a:schemeClr val="tx1">
                  <a:lumMod val="95000"/>
                </a:schemeClr>
              </a:solidFill>
            </a:endParaRPr>
          </a:p>
        </p:txBody>
      </p:sp>
      <p:graphicFrame>
        <p:nvGraphicFramePr>
          <p:cNvPr id="364" name="Google Shape;364;p31"/>
          <p:cNvGraphicFramePr/>
          <p:nvPr/>
        </p:nvGraphicFramePr>
        <p:xfrm>
          <a:off x="533400" y="2590800"/>
          <a:ext cx="8153400" cy="365125"/>
        </p:xfrm>
        <a:graphic>
          <a:graphicData uri="http://schemas.openxmlformats.org/drawingml/2006/table">
            <a:tbl>
              <a:tblPr>
                <a:noFill/>
                <a:tableStyleId>{142A9504-35A0-4010-9775-C55FB83E5138}</a:tableStyleId>
              </a:tblPr>
              <a:tblGrid>
                <a:gridCol w="25908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Заголовок IP (≥20 байт)</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Заголовок TCP (≥20 байт)</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Данные TCP</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714625" y="214312"/>
            <a:ext cx="3314700" cy="584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33CC33"/>
              </a:buClr>
              <a:buSzPts val="3200"/>
              <a:buFont typeface="Verdana"/>
              <a:buNone/>
            </a:pPr>
            <a:r>
              <a:rPr lang="en-US" sz="3200" b="1" i="0" u="none" strike="noStrike" cap="none">
                <a:solidFill>
                  <a:schemeClr val="tx1">
                    <a:lumMod val="95000"/>
                  </a:schemeClr>
                </a:solidFill>
                <a:latin typeface="Verdana"/>
                <a:ea typeface="Verdana"/>
                <a:cs typeface="Verdana"/>
                <a:sym typeface="Verdana"/>
              </a:rPr>
              <a:t>OSI и TCP/IP</a:t>
            </a:r>
            <a:endParaRPr>
              <a:solidFill>
                <a:schemeClr val="tx1">
                  <a:lumMod val="95000"/>
                </a:schemeClr>
              </a:solidFill>
            </a:endParaRPr>
          </a:p>
        </p:txBody>
      </p:sp>
      <p:pic>
        <p:nvPicPr>
          <p:cNvPr id="94" name="Google Shape;94;p14"/>
          <p:cNvPicPr preferRelativeResize="0"/>
          <p:nvPr/>
        </p:nvPicPr>
        <p:blipFill rotWithShape="1">
          <a:blip r:embed="rId3">
            <a:alphaModFix/>
          </a:blip>
          <a:srcRect/>
          <a:stretch/>
        </p:blipFill>
        <p:spPr>
          <a:xfrm>
            <a:off x="395287" y="1516062"/>
            <a:ext cx="8424862" cy="1912937"/>
          </a:xfrm>
          <a:prstGeom prst="rect">
            <a:avLst/>
          </a:prstGeom>
          <a:noFill/>
          <a:ln>
            <a:noFill/>
          </a:ln>
        </p:spPr>
      </p:pic>
      <p:sp>
        <p:nvSpPr>
          <p:cNvPr id="95" name="Google Shape;95;p14"/>
          <p:cNvSpPr txBox="1"/>
          <p:nvPr/>
        </p:nvSpPr>
        <p:spPr>
          <a:xfrm>
            <a:off x="827087" y="3789362"/>
            <a:ext cx="7543800" cy="1739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tx1">
                    <a:lumMod val="95000"/>
                  </a:schemeClr>
                </a:solidFill>
                <a:latin typeface="Times New Roman"/>
                <a:ea typeface="Times New Roman"/>
                <a:cs typeface="Times New Roman"/>
                <a:sym typeface="Times New Roman"/>
              </a:rPr>
              <a:t>Стек </a:t>
            </a:r>
            <a:r>
              <a:rPr lang="en-US" sz="1800" b="1" i="0" u="none" strike="noStrike" cap="none">
                <a:solidFill>
                  <a:schemeClr val="tx1">
                    <a:lumMod val="95000"/>
                  </a:schemeClr>
                </a:solidFill>
                <a:latin typeface="Times New Roman"/>
                <a:ea typeface="Times New Roman"/>
                <a:cs typeface="Times New Roman"/>
                <a:sym typeface="Times New Roman"/>
              </a:rPr>
              <a:t>TCP</a:t>
            </a:r>
            <a:r>
              <a:rPr lang="en-US" sz="1800" b="0" i="0" u="none" strike="noStrike" cap="none">
                <a:solidFill>
                  <a:schemeClr val="tx1">
                    <a:lumMod val="95000"/>
                  </a:schemeClr>
                </a:solidFill>
                <a:latin typeface="Times New Roman"/>
                <a:ea typeface="Times New Roman"/>
                <a:cs typeface="Times New Roman"/>
                <a:sym typeface="Times New Roman"/>
              </a:rPr>
              <a:t>/</a:t>
            </a:r>
            <a:r>
              <a:rPr lang="en-US" sz="1800" b="1" i="0" u="none" strike="noStrike" cap="none">
                <a:solidFill>
                  <a:schemeClr val="tx1">
                    <a:lumMod val="95000"/>
                  </a:schemeClr>
                </a:solidFill>
                <a:latin typeface="Times New Roman"/>
                <a:ea typeface="Times New Roman"/>
                <a:cs typeface="Times New Roman"/>
                <a:sym typeface="Times New Roman"/>
              </a:rPr>
              <a:t>IP</a:t>
            </a:r>
            <a:r>
              <a:rPr lang="en-US" sz="1800" b="0" i="0" u="none" strike="noStrike" cap="none">
                <a:solidFill>
                  <a:schemeClr val="tx1">
                    <a:lumMod val="95000"/>
                  </a:schemeClr>
                </a:solidFill>
                <a:latin typeface="Times New Roman"/>
                <a:ea typeface="Times New Roman"/>
                <a:cs typeface="Times New Roman"/>
                <a:sym typeface="Times New Roman"/>
              </a:rPr>
              <a:t> (Transmission Control Protocol / Internet Protocol, протокол управления передачей/межсетевой протокол) в отличие от </a:t>
            </a:r>
            <a:r>
              <a:rPr lang="en-US" sz="1800" b="1" i="0" u="none" strike="noStrike" cap="none">
                <a:solidFill>
                  <a:schemeClr val="tx1">
                    <a:lumMod val="95000"/>
                  </a:schemeClr>
                </a:solidFill>
                <a:latin typeface="Times New Roman"/>
                <a:ea typeface="Times New Roman"/>
                <a:cs typeface="Times New Roman"/>
                <a:sym typeface="Times New Roman"/>
              </a:rPr>
              <a:t>OSI </a:t>
            </a:r>
            <a:r>
              <a:rPr lang="en-US" sz="1800" b="0" i="0" u="none" strike="noStrike" cap="none">
                <a:solidFill>
                  <a:schemeClr val="tx1">
                    <a:lumMod val="95000"/>
                  </a:schemeClr>
                </a:solidFill>
                <a:latin typeface="Times New Roman"/>
                <a:ea typeface="Times New Roman"/>
                <a:cs typeface="Times New Roman"/>
                <a:sym typeface="Times New Roman"/>
              </a:rPr>
              <a:t>содержит всего 4 уровня: I – прикладной, II – транспортный, III – межсетевой, IV – физический (физического интерфейса). Все они в той или степени соответствуют уровням идеальной модели, т. е. выполняют похожие функции.</a:t>
            </a:r>
            <a:endParaRPr>
              <a:solidFill>
                <a:schemeClr val="tx1">
                  <a:lumMod val="9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cxnSp>
        <p:nvCxnSpPr>
          <p:cNvPr id="369" name="Google Shape;369;p32"/>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370" name="Google Shape;370;p32"/>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371" name="Google Shape;371;p32"/>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372" name="Google Shape;372;p32"/>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373" name="Google Shape;373;p32"/>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374" name="Google Shape;374;p32"/>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375" name="Google Shape;375;p32"/>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76" name="Google Shape;376;p32"/>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77" name="Google Shape;377;p32"/>
          <p:cNvSpPr txBox="1"/>
          <p:nvPr/>
        </p:nvSpPr>
        <p:spPr>
          <a:xfrm>
            <a:off x="1143000" y="228600"/>
            <a:ext cx="5788025"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Формат TCP заголовков</a:t>
            </a:r>
            <a:endParaRPr>
              <a:solidFill>
                <a:schemeClr val="tx1">
                  <a:lumMod val="95000"/>
                </a:schemeClr>
              </a:solidFill>
            </a:endParaRPr>
          </a:p>
        </p:txBody>
      </p:sp>
      <p:sp>
        <p:nvSpPr>
          <p:cNvPr id="378" name="Google Shape;378;p32"/>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graphicFrame>
        <p:nvGraphicFramePr>
          <p:cNvPr id="379" name="Google Shape;379;p32"/>
          <p:cNvGraphicFramePr/>
          <p:nvPr/>
        </p:nvGraphicFramePr>
        <p:xfrm>
          <a:off x="381000" y="1436687"/>
          <a:ext cx="8458200" cy="3108300"/>
        </p:xfrm>
        <a:graphic>
          <a:graphicData uri="http://schemas.openxmlformats.org/drawingml/2006/table">
            <a:tbl>
              <a:tblPr>
                <a:noFill/>
                <a:tableStyleId>{142A9504-35A0-4010-9775-C55FB83E5138}</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304800">
                  <a:extLst>
                    <a:ext uri="{9D8B030D-6E8A-4147-A177-3AD203B41FA5}">
                      <a16:colId xmlns:a16="http://schemas.microsoft.com/office/drawing/2014/main" val="20006"/>
                    </a:ext>
                  </a:extLst>
                </a:gridCol>
                <a:gridCol w="304800">
                  <a:extLst>
                    <a:ext uri="{9D8B030D-6E8A-4147-A177-3AD203B41FA5}">
                      <a16:colId xmlns:a16="http://schemas.microsoft.com/office/drawing/2014/main" val="20007"/>
                    </a:ext>
                  </a:extLst>
                </a:gridCol>
                <a:gridCol w="4343400">
                  <a:extLst>
                    <a:ext uri="{9D8B030D-6E8A-4147-A177-3AD203B41FA5}">
                      <a16:colId xmlns:a16="http://schemas.microsoft.com/office/drawing/2014/main" val="20008"/>
                    </a:ext>
                  </a:extLst>
                </a:gridCol>
              </a:tblGrid>
              <a:tr h="365125">
                <a:tc gridSpan="8">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номер порта источника (16 бит)</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номер порта назначения (16 бит)</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6700">
                <a:tc gridSpan="9">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номер последовательности (32 бита)</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1"/>
                  </a:ext>
                </a:extLst>
              </a:tr>
              <a:tr h="365125">
                <a:tc gridSpan="9">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номер подтверждения (32 бита)</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9144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4 бита длина заголовка</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резерв 6 бит</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URG</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ACK</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PSH</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RST</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SYN</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FIN</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размер окна (16 бит)</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6700">
                <a:tc gridSpan="8">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контрольная сумма (16 бит)</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указатель срочности (16 бит)</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125">
                <a:tc gridSpan="9">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опции (если есть)</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5"/>
                  </a:ext>
                </a:extLst>
              </a:tr>
              <a:tr h="365125">
                <a:tc gridSpan="9">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данные (если есть)</a:t>
                      </a:r>
                      <a:endParaRPr/>
                    </a:p>
                  </a:txBody>
                  <a:tcPr marL="0" marR="0" marT="0" marB="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6"/>
                  </a:ext>
                </a:extLst>
              </a:tr>
            </a:tbl>
          </a:graphicData>
        </a:graphic>
      </p:graphicFrame>
      <p:sp>
        <p:nvSpPr>
          <p:cNvPr id="380" name="Google Shape;380;p32"/>
          <p:cNvSpPr txBox="1"/>
          <p:nvPr/>
        </p:nvSpPr>
        <p:spPr>
          <a:xfrm>
            <a:off x="609600" y="4724400"/>
            <a:ext cx="8077200" cy="1739900"/>
          </a:xfrm>
          <a:prstGeom prst="rect">
            <a:avLst/>
          </a:prstGeom>
          <a:noFill/>
          <a:ln>
            <a:noFill/>
          </a:ln>
        </p:spPr>
        <p:txBody>
          <a:bodyPr spcFirstLastPara="1" wrap="square" lIns="91425" tIns="45700" rIns="91425" bIns="45700" anchor="t" anchorCtr="0">
            <a:noAutofit/>
          </a:bodyPr>
          <a:lstStyle/>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Номер последовательности (sequence number) идентифицирует количество байт в переданном потоке в одном направлении. При установлении нового соединения значения этого поля содержит исходный номер последовательности (выбирается псевдослучайным образом).</a:t>
            </a:r>
            <a:endParaRPr>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Поле номер подтверждения содержит номер последнего успешно принятого байта +1.</a:t>
            </a:r>
            <a:endParaRPr>
              <a:solidFill>
                <a:schemeClr val="tx1">
                  <a:lumMod val="9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cxnSp>
        <p:nvCxnSpPr>
          <p:cNvPr id="385" name="Google Shape;385;p33"/>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386" name="Google Shape;386;p33"/>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387" name="Google Shape;387;p33"/>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388" name="Google Shape;388;p33"/>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389" name="Google Shape;389;p33"/>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390" name="Google Shape;390;p33"/>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391" name="Google Shape;391;p33"/>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92" name="Google Shape;392;p33"/>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93" name="Google Shape;393;p33"/>
          <p:cNvSpPr txBox="1"/>
          <p:nvPr/>
        </p:nvSpPr>
        <p:spPr>
          <a:xfrm>
            <a:off x="1143000" y="228600"/>
            <a:ext cx="5788025"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Формат TCP заголовков</a:t>
            </a:r>
            <a:endParaRPr>
              <a:solidFill>
                <a:schemeClr val="tx1">
                  <a:lumMod val="95000"/>
                </a:schemeClr>
              </a:solidFill>
            </a:endParaRPr>
          </a:p>
        </p:txBody>
      </p:sp>
      <p:sp>
        <p:nvSpPr>
          <p:cNvPr id="394" name="Google Shape;394;p33"/>
          <p:cNvSpPr txBox="1"/>
          <p:nvPr/>
        </p:nvSpPr>
        <p:spPr>
          <a:xfrm>
            <a:off x="2771775" y="2344737"/>
            <a:ext cx="53578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395" name="Google Shape;395;p33"/>
          <p:cNvSpPr txBox="1"/>
          <p:nvPr/>
        </p:nvSpPr>
        <p:spPr>
          <a:xfrm>
            <a:off x="609600" y="1295400"/>
            <a:ext cx="8077200" cy="5035550"/>
          </a:xfrm>
          <a:prstGeom prst="rect">
            <a:avLst/>
          </a:prstGeom>
          <a:noFill/>
          <a:ln>
            <a:noFill/>
          </a:ln>
        </p:spPr>
        <p:txBody>
          <a:bodyPr spcFirstLastPara="1" wrap="square" lIns="91425" tIns="45700" rIns="91425" bIns="45700" anchor="t" anchorCtr="0">
            <a:noAutofit/>
          </a:bodyPr>
          <a:lstStyle/>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Длина заголовка выражается в 4х байтовых словах (максимальная длина TCP заголовка - 60 байт).</a:t>
            </a:r>
            <a:endParaRPr>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Битовые флаги:</a:t>
            </a:r>
            <a:endParaRPr>
              <a:solidFill>
                <a:schemeClr val="tx1">
                  <a:lumMod val="95000"/>
                </a:schemeClr>
              </a:solidFill>
            </a:endParaRPr>
          </a:p>
          <a:p>
            <a:pPr marL="762000" marR="0" lvl="1" indent="-279400" algn="l" rtl="0">
              <a:lnSpc>
                <a:spcPct val="100000"/>
              </a:lnSpc>
              <a:spcBef>
                <a:spcPts val="0"/>
              </a:spcBef>
              <a:spcAft>
                <a:spcPts val="0"/>
              </a:spcAft>
              <a:buClr>
                <a:srgbClr val="33CC33"/>
              </a:buClr>
              <a:buSzPts val="1800"/>
              <a:buFont typeface="Noto Sans Symbols"/>
              <a:buChar char="✦"/>
            </a:pPr>
            <a:r>
              <a:rPr lang="en-US" sz="1800" b="0" i="0" u="none" strike="noStrike" cap="none">
                <a:solidFill>
                  <a:schemeClr val="tx1">
                    <a:lumMod val="95000"/>
                  </a:schemeClr>
                </a:solidFill>
                <a:latin typeface="Times New Roman"/>
                <a:ea typeface="Times New Roman"/>
                <a:cs typeface="Times New Roman"/>
                <a:sym typeface="Times New Roman"/>
              </a:rPr>
              <a:t>URG - флаг срочности (запрет ожидания заполнения исходящего буфера при передаче), используется совместно с указателем срочности (смещением, складываемым с номером последовательности). Флаг используется, например, при нажатии CTRL+C в режиме telnet.</a:t>
            </a:r>
            <a:endParaRPr>
              <a:solidFill>
                <a:schemeClr val="tx1">
                  <a:lumMod val="95000"/>
                </a:schemeClr>
              </a:solidFill>
            </a:endParaRPr>
          </a:p>
          <a:p>
            <a:pPr marL="762000" marR="0" lvl="1" indent="-279400" algn="l" rtl="0">
              <a:lnSpc>
                <a:spcPct val="100000"/>
              </a:lnSpc>
              <a:spcBef>
                <a:spcPts val="0"/>
              </a:spcBef>
              <a:spcAft>
                <a:spcPts val="0"/>
              </a:spcAft>
              <a:buClr>
                <a:srgbClr val="33CC33"/>
              </a:buClr>
              <a:buSzPts val="1800"/>
              <a:buFont typeface="Noto Sans Symbols"/>
              <a:buChar char="✦"/>
            </a:pPr>
            <a:r>
              <a:rPr lang="en-US" sz="1800" b="0" i="0" u="none" strike="noStrike" cap="none">
                <a:solidFill>
                  <a:schemeClr val="tx1">
                    <a:lumMod val="95000"/>
                  </a:schemeClr>
                </a:solidFill>
                <a:latin typeface="Times New Roman"/>
                <a:ea typeface="Times New Roman"/>
                <a:cs typeface="Times New Roman"/>
                <a:sym typeface="Times New Roman"/>
              </a:rPr>
              <a:t>ACK - указатель подтверждения приема</a:t>
            </a:r>
            <a:endParaRPr>
              <a:solidFill>
                <a:schemeClr val="tx1">
                  <a:lumMod val="95000"/>
                </a:schemeClr>
              </a:solidFill>
            </a:endParaRPr>
          </a:p>
          <a:p>
            <a:pPr marL="762000" marR="0" lvl="1" indent="-279400" algn="l" rtl="0">
              <a:lnSpc>
                <a:spcPct val="100000"/>
              </a:lnSpc>
              <a:spcBef>
                <a:spcPts val="0"/>
              </a:spcBef>
              <a:spcAft>
                <a:spcPts val="0"/>
              </a:spcAft>
              <a:buClr>
                <a:srgbClr val="33CC33"/>
              </a:buClr>
              <a:buSzPts val="1800"/>
              <a:buFont typeface="Noto Sans Symbols"/>
              <a:buChar char="✦"/>
            </a:pPr>
            <a:r>
              <a:rPr lang="en-US" sz="1800" b="0" i="0" u="none" strike="noStrike" cap="none">
                <a:solidFill>
                  <a:schemeClr val="tx1">
                    <a:lumMod val="95000"/>
                  </a:schemeClr>
                </a:solidFill>
                <a:latin typeface="Times New Roman"/>
                <a:ea typeface="Times New Roman"/>
                <a:cs typeface="Times New Roman"/>
                <a:sym typeface="Times New Roman"/>
              </a:rPr>
              <a:t>PSH - получатель должен передать данные приложению как можно быстрее (используется очень часто для уменьшения времени передачи информации).</a:t>
            </a:r>
            <a:endParaRPr>
              <a:solidFill>
                <a:schemeClr val="tx1">
                  <a:lumMod val="95000"/>
                </a:schemeClr>
              </a:solidFill>
            </a:endParaRPr>
          </a:p>
          <a:p>
            <a:pPr marL="762000" marR="0" lvl="1" indent="-279400" algn="l" rtl="0">
              <a:lnSpc>
                <a:spcPct val="100000"/>
              </a:lnSpc>
              <a:spcBef>
                <a:spcPts val="0"/>
              </a:spcBef>
              <a:spcAft>
                <a:spcPts val="0"/>
              </a:spcAft>
              <a:buClr>
                <a:srgbClr val="33CC33"/>
              </a:buClr>
              <a:buSzPts val="1800"/>
              <a:buFont typeface="Noto Sans Symbols"/>
              <a:buChar char="✦"/>
            </a:pPr>
            <a:r>
              <a:rPr lang="en-US" sz="1800" b="0" i="0" u="none" strike="noStrike" cap="none">
                <a:solidFill>
                  <a:schemeClr val="tx1">
                    <a:lumMod val="95000"/>
                  </a:schemeClr>
                </a:solidFill>
                <a:latin typeface="Times New Roman"/>
                <a:ea typeface="Times New Roman"/>
                <a:cs typeface="Times New Roman"/>
                <a:sym typeface="Times New Roman"/>
              </a:rPr>
              <a:t>RST - сброс соединения.</a:t>
            </a:r>
            <a:endParaRPr>
              <a:solidFill>
                <a:schemeClr val="tx1">
                  <a:lumMod val="95000"/>
                </a:schemeClr>
              </a:solidFill>
            </a:endParaRPr>
          </a:p>
          <a:p>
            <a:pPr marL="762000" marR="0" lvl="1" indent="-279400" algn="l" rtl="0">
              <a:lnSpc>
                <a:spcPct val="100000"/>
              </a:lnSpc>
              <a:spcBef>
                <a:spcPts val="0"/>
              </a:spcBef>
              <a:spcAft>
                <a:spcPts val="0"/>
              </a:spcAft>
              <a:buClr>
                <a:srgbClr val="33CC33"/>
              </a:buClr>
              <a:buSzPts val="1800"/>
              <a:buFont typeface="Noto Sans Symbols"/>
              <a:buChar char="✦"/>
            </a:pPr>
            <a:r>
              <a:rPr lang="en-US" sz="1800" b="0" i="0" u="none" strike="noStrike" cap="none">
                <a:solidFill>
                  <a:schemeClr val="tx1">
                    <a:lumMod val="95000"/>
                  </a:schemeClr>
                </a:solidFill>
                <a:latin typeface="Times New Roman"/>
                <a:ea typeface="Times New Roman"/>
                <a:cs typeface="Times New Roman"/>
                <a:sym typeface="Times New Roman"/>
              </a:rPr>
              <a:t>SYN - сигнал установления соединения.</a:t>
            </a:r>
            <a:endParaRPr>
              <a:solidFill>
                <a:schemeClr val="tx1">
                  <a:lumMod val="95000"/>
                </a:schemeClr>
              </a:solidFill>
            </a:endParaRPr>
          </a:p>
          <a:p>
            <a:pPr marL="762000" marR="0" lvl="1" indent="-279400" algn="l" rtl="0">
              <a:lnSpc>
                <a:spcPct val="100000"/>
              </a:lnSpc>
              <a:spcBef>
                <a:spcPts val="0"/>
              </a:spcBef>
              <a:spcAft>
                <a:spcPts val="0"/>
              </a:spcAft>
              <a:buClr>
                <a:srgbClr val="33CC33"/>
              </a:buClr>
              <a:buSzPts val="1800"/>
              <a:buFont typeface="Noto Sans Symbols"/>
              <a:buChar char="✦"/>
            </a:pPr>
            <a:r>
              <a:rPr lang="en-US" sz="1800" b="0" i="0" u="none" strike="noStrike" cap="none">
                <a:solidFill>
                  <a:schemeClr val="tx1">
                    <a:lumMod val="95000"/>
                  </a:schemeClr>
                </a:solidFill>
                <a:latin typeface="Times New Roman"/>
                <a:ea typeface="Times New Roman"/>
                <a:cs typeface="Times New Roman"/>
                <a:sym typeface="Times New Roman"/>
              </a:rPr>
              <a:t>FIN - отправитель заканчивает отсылку данных.</a:t>
            </a:r>
            <a:endParaRPr>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a:solidFill>
                  <a:schemeClr val="tx1">
                    <a:lumMod val="95000"/>
                  </a:schemeClr>
                </a:solidFill>
                <a:latin typeface="Times New Roman"/>
                <a:ea typeface="Times New Roman"/>
                <a:cs typeface="Times New Roman"/>
                <a:sym typeface="Times New Roman"/>
              </a:rPr>
              <a:t>Контроль потока данных на каждой стороне TCP соединения производится с использованием окна (0-65535 байт). Это количество байт, начинающееся с указанного в поле номера подтверждения, которое приложение собирается принять.</a:t>
            </a:r>
            <a:endParaRPr>
              <a:solidFill>
                <a:schemeClr val="tx1">
                  <a:lumMod val="9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cxnSp>
        <p:nvCxnSpPr>
          <p:cNvPr id="400" name="Google Shape;400;p34"/>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401" name="Google Shape;401;p34"/>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402" name="Google Shape;402;p34"/>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403" name="Google Shape;403;p34"/>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404" name="Google Shape;404;p34"/>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405" name="Google Shape;405;p34"/>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406" name="Google Shape;406;p34"/>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407" name="Google Shape;407;p34"/>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408" name="Google Shape;408;p34"/>
          <p:cNvSpPr txBox="1"/>
          <p:nvPr/>
        </p:nvSpPr>
        <p:spPr>
          <a:xfrm>
            <a:off x="1143000" y="228600"/>
            <a:ext cx="4843462"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dirty="0" err="1">
                <a:solidFill>
                  <a:schemeClr val="tx1">
                    <a:lumMod val="95000"/>
                  </a:schemeClr>
                </a:solidFill>
                <a:latin typeface="Verdana"/>
                <a:ea typeface="Verdana"/>
                <a:cs typeface="Verdana"/>
                <a:sym typeface="Verdana"/>
              </a:rPr>
              <a:t>Режим</a:t>
            </a:r>
            <a:r>
              <a:rPr lang="en-US" sz="3200" b="1" i="0" u="none" dirty="0">
                <a:solidFill>
                  <a:schemeClr val="tx1">
                    <a:lumMod val="95000"/>
                  </a:schemeClr>
                </a:solidFill>
                <a:latin typeface="Verdana"/>
                <a:ea typeface="Verdana"/>
                <a:cs typeface="Verdana"/>
                <a:sym typeface="Verdana"/>
              </a:rPr>
              <a:t> promiscuous</a:t>
            </a:r>
            <a:endParaRPr dirty="0">
              <a:solidFill>
                <a:schemeClr val="tx1">
                  <a:lumMod val="95000"/>
                </a:schemeClr>
              </a:solidFill>
            </a:endParaRPr>
          </a:p>
        </p:txBody>
      </p:sp>
      <p:sp>
        <p:nvSpPr>
          <p:cNvPr id="409" name="Google Shape;409;p34"/>
          <p:cNvSpPr txBox="1"/>
          <p:nvPr/>
        </p:nvSpPr>
        <p:spPr>
          <a:xfrm>
            <a:off x="914400" y="1400175"/>
            <a:ext cx="7543800" cy="3387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В </a:t>
            </a:r>
            <a:r>
              <a:rPr lang="en-US" sz="1800" b="0" i="0" u="none" dirty="0" err="1">
                <a:solidFill>
                  <a:schemeClr val="tx1">
                    <a:lumMod val="95000"/>
                  </a:schemeClr>
                </a:solidFill>
                <a:latin typeface="Times New Roman"/>
                <a:ea typeface="Times New Roman"/>
                <a:cs typeface="Times New Roman"/>
                <a:sym typeface="Times New Roman"/>
              </a:rPr>
              <a:t>обычном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режиме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функционирования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сетевого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интерфейса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при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получении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кадра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данные</a:t>
            </a:r>
            <a:r>
              <a:rPr lang="en-US" sz="1800" b="0" i="0" u="none" dirty="0">
                <a:solidFill>
                  <a:schemeClr val="tx1">
                    <a:lumMod val="95000"/>
                  </a:schemeClr>
                </a:solidFill>
                <a:latin typeface="Times New Roman"/>
                <a:ea typeface="Times New Roman"/>
                <a:cs typeface="Times New Roman"/>
                <a:sym typeface="Times New Roman"/>
              </a:rPr>
              <a:t> (46–1500 </a:t>
            </a:r>
            <a:r>
              <a:rPr lang="en-US" sz="1800" b="0" i="0" u="none" dirty="0" err="1">
                <a:solidFill>
                  <a:schemeClr val="tx1">
                    <a:lumMod val="95000"/>
                  </a:schemeClr>
                </a:solidFill>
                <a:latin typeface="Times New Roman"/>
                <a:ea typeface="Times New Roman"/>
                <a:cs typeface="Times New Roman"/>
                <a:sym typeface="Times New Roman"/>
              </a:rPr>
              <a:t>байтов</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будут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переданы</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обработчику</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верхнего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уровня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только</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случаях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если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назначения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установленный</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поле</a:t>
            </a:r>
            <a:r>
              <a:rPr lang="en-US" sz="1800" b="0" i="0" u="none" dirty="0">
                <a:solidFill>
                  <a:schemeClr val="tx1">
                    <a:lumMod val="95000"/>
                  </a:schemeClr>
                </a:solidFill>
                <a:latin typeface="Times New Roman"/>
                <a:ea typeface="Times New Roman"/>
                <a:cs typeface="Times New Roman"/>
                <a:sym typeface="Times New Roman"/>
              </a:rPr>
              <a:t> DA, </a:t>
            </a:r>
            <a:r>
              <a:rPr lang="en-US" sz="1800" b="0" i="0" u="none" dirty="0" err="1">
                <a:solidFill>
                  <a:schemeClr val="tx1">
                    <a:lumMod val="95000"/>
                  </a:schemeClr>
                </a:solidFill>
                <a:latin typeface="Times New Roman"/>
                <a:ea typeface="Times New Roman"/>
                <a:cs typeface="Times New Roman"/>
                <a:sym typeface="Times New Roman"/>
              </a:rPr>
              <a:t>широковещательный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либо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он</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совпадет</a:t>
            </a:r>
            <a:r>
              <a:rPr lang="en-US" sz="1800" b="0" i="0" u="none" dirty="0">
                <a:solidFill>
                  <a:schemeClr val="tx1">
                    <a:lumMod val="95000"/>
                  </a:schemeClr>
                </a:solidFill>
                <a:latin typeface="Times New Roman"/>
                <a:ea typeface="Times New Roman"/>
                <a:cs typeface="Times New Roman"/>
                <a:sym typeface="Times New Roman"/>
              </a:rPr>
              <a:t> с </a:t>
            </a:r>
            <a:r>
              <a:rPr lang="en-US" sz="1800" b="0" i="0" u="none" dirty="0" err="1">
                <a:solidFill>
                  <a:schemeClr val="tx1">
                    <a:lumMod val="95000"/>
                  </a:schemeClr>
                </a:solidFill>
                <a:latin typeface="Times New Roman"/>
                <a:ea typeface="Times New Roman"/>
                <a:cs typeface="Times New Roman"/>
                <a:sym typeface="Times New Roman"/>
              </a:rPr>
              <a:t>уникальным</a:t>
            </a:r>
            <a:r>
              <a:rPr lang="en-US" sz="1800" b="0" i="0" u="none" dirty="0">
                <a:solidFill>
                  <a:schemeClr val="tx1">
                    <a:lumMod val="95000"/>
                  </a:schemeClr>
                </a:solidFill>
                <a:latin typeface="Times New Roman"/>
                <a:ea typeface="Times New Roman"/>
                <a:cs typeface="Times New Roman"/>
                <a:sym typeface="Times New Roman"/>
              </a:rPr>
              <a:t> </a:t>
            </a:r>
            <a:r>
              <a:rPr lang="en-US" sz="1800" b="1" i="0" u="none" dirty="0">
                <a:solidFill>
                  <a:schemeClr val="tx1">
                    <a:lumMod val="95000"/>
                  </a:schemeClr>
                </a:solidFill>
                <a:latin typeface="Times New Roman"/>
                <a:ea typeface="Times New Roman"/>
                <a:cs typeface="Times New Roman"/>
                <a:sym typeface="Times New Roman"/>
              </a:rPr>
              <a:t>МАС</a:t>
            </a:r>
            <a:r>
              <a:rPr lang="en-US" sz="1800" b="0" i="0" u="none" dirty="0">
                <a:solidFill>
                  <a:schemeClr val="tx1">
                    <a:lumMod val="95000"/>
                  </a:schemeClr>
                </a:solidFill>
                <a:latin typeface="Times New Roman"/>
                <a:ea typeface="Times New Roman"/>
                <a:cs typeface="Times New Roman"/>
                <a:sym typeface="Times New Roman"/>
              </a:rPr>
              <a:t>-</a:t>
            </a:r>
            <a:r>
              <a:rPr lang="en-US" sz="1800" b="0" i="0" u="none" dirty="0" err="1">
                <a:solidFill>
                  <a:schemeClr val="tx1">
                    <a:lumMod val="95000"/>
                  </a:schemeClr>
                </a:solidFill>
                <a:latin typeface="Times New Roman"/>
                <a:ea typeface="Times New Roman"/>
                <a:cs typeface="Times New Roman"/>
                <a:sym typeface="Times New Roman"/>
              </a:rPr>
              <a:t>адресом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принимающей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станции</a:t>
            </a:r>
            <a:r>
              <a:rPr lang="en-US" sz="1800" b="0" i="0" u="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endParaRPr sz="1800" b="0" i="0" u="none" dirty="0">
              <a:solidFill>
                <a:schemeClr val="tx1">
                  <a:lumMod val="9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err="1">
                <a:solidFill>
                  <a:schemeClr val="tx1">
                    <a:lumMod val="95000"/>
                  </a:schemeClr>
                </a:solidFill>
                <a:latin typeface="Times New Roman"/>
                <a:ea typeface="Times New Roman"/>
                <a:cs typeface="Times New Roman"/>
                <a:sym typeface="Times New Roman"/>
              </a:rPr>
              <a:t>Однако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каждый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адаптер</a:t>
            </a:r>
            <a:r>
              <a:rPr lang="en-US" sz="1800" b="0" i="0" u="none" dirty="0">
                <a:solidFill>
                  <a:schemeClr val="tx1">
                    <a:lumMod val="95000"/>
                  </a:schemeClr>
                </a:solidFill>
                <a:latin typeface="Times New Roman"/>
                <a:ea typeface="Times New Roman"/>
                <a:cs typeface="Times New Roman"/>
                <a:sym typeface="Times New Roman"/>
              </a:rPr>
              <a:t> Ethernet </a:t>
            </a:r>
            <a:r>
              <a:rPr lang="en-US" sz="1800" b="0" i="0" u="none" dirty="0" err="1">
                <a:solidFill>
                  <a:schemeClr val="tx1">
                    <a:lumMod val="95000"/>
                  </a:schemeClr>
                </a:solidFill>
                <a:latin typeface="Times New Roman"/>
                <a:ea typeface="Times New Roman"/>
                <a:cs typeface="Times New Roman"/>
                <a:sym typeface="Times New Roman"/>
              </a:rPr>
              <a:t>может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быть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переведен</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режим</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котором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будут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обрабатываться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все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кадры</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поступающие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из</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среды</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передачи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английском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языке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такой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режим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носит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название</a:t>
            </a:r>
            <a:r>
              <a:rPr lang="en-US" sz="1800" b="0" i="0" u="none" dirty="0">
                <a:solidFill>
                  <a:schemeClr val="tx1">
                    <a:lumMod val="95000"/>
                  </a:schemeClr>
                </a:solidFill>
                <a:latin typeface="Times New Roman"/>
                <a:ea typeface="Times New Roman"/>
                <a:cs typeface="Times New Roman"/>
                <a:sym typeface="Times New Roman"/>
              </a:rPr>
              <a:t> "promiscuous", </a:t>
            </a:r>
            <a:r>
              <a:rPr lang="en-US" sz="1800" b="0" i="0" u="none" dirty="0" err="1">
                <a:solidFill>
                  <a:schemeClr val="tx1">
                    <a:lumMod val="95000"/>
                  </a:schemeClr>
                </a:solidFill>
                <a:latin typeface="Times New Roman"/>
                <a:ea typeface="Times New Roman"/>
                <a:cs typeface="Times New Roman"/>
                <a:sym typeface="Times New Roman"/>
              </a:rPr>
              <a:t>что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переводится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как</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безразличный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или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неразборчивый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Этим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свойством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сетевых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адаптеров</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можно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пользоваться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например</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для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создания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программных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анализаторов</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сетевого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трафика</a:t>
            </a:r>
            <a:r>
              <a:rPr lang="en-US" sz="1800" b="0" i="0" u="none" dirty="0">
                <a:solidFill>
                  <a:schemeClr val="tx1">
                    <a:lumMod val="95000"/>
                  </a:schemeClr>
                </a:solidFill>
                <a:latin typeface="Times New Roman"/>
                <a:ea typeface="Times New Roman"/>
                <a:cs typeface="Times New Roman"/>
                <a:sym typeface="Times New Roman"/>
              </a:rPr>
              <a:t> (</a:t>
            </a:r>
            <a:r>
              <a:rPr lang="en-US" sz="1800" b="1" i="0" u="none" dirty="0" err="1">
                <a:solidFill>
                  <a:schemeClr val="tx1">
                    <a:lumMod val="95000"/>
                  </a:schemeClr>
                </a:solidFill>
                <a:latin typeface="Times New Roman"/>
                <a:ea typeface="Times New Roman"/>
                <a:cs typeface="Times New Roman"/>
                <a:sym typeface="Times New Roman"/>
              </a:rPr>
              <a:t>tcpdump</a:t>
            </a:r>
            <a:r>
              <a:rPr lang="en-US" sz="1800" b="0" i="0" u="none" dirty="0">
                <a:solidFill>
                  <a:schemeClr val="tx1">
                    <a:lumMod val="95000"/>
                  </a:schemeClr>
                </a:solidFill>
                <a:latin typeface="Times New Roman"/>
                <a:ea typeface="Times New Roman"/>
                <a:cs typeface="Times New Roman"/>
                <a:sym typeface="Times New Roman"/>
              </a:rPr>
              <a:t>).</a:t>
            </a:r>
            <a:r>
              <a:rPr lang="en-US" sz="1800" b="1" i="0" u="none" dirty="0">
                <a:solidFill>
                  <a:schemeClr val="tx1">
                    <a:lumMod val="95000"/>
                  </a:schemeClr>
                </a:solidFill>
                <a:latin typeface="Times New Roman"/>
                <a:ea typeface="Times New Roman"/>
                <a:cs typeface="Times New Roman"/>
                <a:sym typeface="Times New Roman"/>
              </a:rPr>
              <a:t> </a:t>
            </a:r>
            <a:endParaRPr dirty="0">
              <a:solidFill>
                <a:schemeClr val="tx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15"/>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101" name="Google Shape;101;p15"/>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102" name="Google Shape;102;p15"/>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103" name="Google Shape;103;p15"/>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104" name="Google Shape;104;p15"/>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105" name="Google Shape;105;p15"/>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106" name="Google Shape;106;p15"/>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7" name="Google Shape;107;p15"/>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8" name="Google Shape;108;p15"/>
          <p:cNvSpPr txBox="1"/>
          <p:nvPr/>
        </p:nvSpPr>
        <p:spPr>
          <a:xfrm>
            <a:off x="1143000" y="228600"/>
            <a:ext cx="4860925"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dirty="0" err="1">
                <a:solidFill>
                  <a:schemeClr val="tx1">
                    <a:lumMod val="95000"/>
                  </a:schemeClr>
                </a:solidFill>
                <a:latin typeface="Verdana"/>
                <a:ea typeface="Verdana"/>
                <a:cs typeface="Verdana"/>
                <a:sym typeface="Verdana"/>
              </a:rPr>
              <a:t>Системы</a:t>
            </a:r>
            <a:r>
              <a:rPr lang="en-US" sz="3200" b="1" i="0" u="none" dirty="0">
                <a:solidFill>
                  <a:srgbClr val="33CC33"/>
                </a:solidFill>
                <a:latin typeface="Verdana"/>
                <a:ea typeface="Verdana"/>
                <a:cs typeface="Verdana"/>
                <a:sym typeface="Verdana"/>
              </a:rPr>
              <a:t> </a:t>
            </a:r>
            <a:r>
              <a:rPr lang="en-US" sz="3200" b="1" i="0" u="none" dirty="0" err="1">
                <a:solidFill>
                  <a:schemeClr val="tx1">
                    <a:lumMod val="95000"/>
                  </a:schemeClr>
                </a:solidFill>
                <a:latin typeface="Verdana"/>
                <a:ea typeface="Verdana"/>
                <a:cs typeface="Verdana"/>
                <a:sym typeface="Verdana"/>
              </a:rPr>
              <a:t>адресации</a:t>
            </a:r>
            <a:endParaRPr dirty="0">
              <a:solidFill>
                <a:schemeClr val="tx1">
                  <a:lumMod val="95000"/>
                </a:schemeClr>
              </a:solidFill>
            </a:endParaRPr>
          </a:p>
        </p:txBody>
      </p:sp>
      <p:sp>
        <p:nvSpPr>
          <p:cNvPr id="109" name="Google Shape;109;p15"/>
          <p:cNvSpPr txBox="1"/>
          <p:nvPr/>
        </p:nvSpPr>
        <p:spPr>
          <a:xfrm>
            <a:off x="914400" y="1400175"/>
            <a:ext cx="7543800" cy="3662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err="1">
                <a:solidFill>
                  <a:schemeClr val="tx1">
                    <a:lumMod val="95000"/>
                  </a:schemeClr>
                </a:solidFill>
                <a:latin typeface="Times New Roman"/>
                <a:ea typeface="Times New Roman"/>
                <a:cs typeface="Times New Roman"/>
                <a:sym typeface="Times New Roman"/>
              </a:rPr>
              <a:t>Адресации</a:t>
            </a:r>
            <a:r>
              <a:rPr lang="en-US" sz="1800" b="0" i="0" u="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endParaRPr sz="1800" b="0" i="0" u="none" dirty="0">
              <a:solidFill>
                <a:schemeClr val="tx1">
                  <a:lumMod val="9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1. </a:t>
            </a:r>
            <a:r>
              <a:rPr lang="en-US" sz="1800" b="0" i="0" u="none" dirty="0" err="1">
                <a:solidFill>
                  <a:schemeClr val="tx1">
                    <a:lumMod val="95000"/>
                  </a:schemeClr>
                </a:solidFill>
                <a:latin typeface="Times New Roman"/>
                <a:ea typeface="Times New Roman"/>
                <a:cs typeface="Times New Roman"/>
                <a:sym typeface="Times New Roman"/>
              </a:rPr>
              <a:t>Прикладной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уровень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служба</a:t>
            </a:r>
            <a:r>
              <a:rPr lang="en-US" sz="1800" b="0" i="0" u="none" dirty="0">
                <a:solidFill>
                  <a:schemeClr val="tx1">
                    <a:lumMod val="95000"/>
                  </a:schemeClr>
                </a:solidFill>
                <a:latin typeface="Times New Roman"/>
                <a:ea typeface="Times New Roman"/>
                <a:cs typeface="Times New Roman"/>
                <a:sym typeface="Times New Roman"/>
              </a:rPr>
              <a:t> DNS, </a:t>
            </a:r>
            <a:r>
              <a:rPr lang="en-US" sz="1800" b="0" i="0" u="none" dirty="0" err="1">
                <a:solidFill>
                  <a:schemeClr val="tx1">
                    <a:lumMod val="95000"/>
                  </a:schemeClr>
                </a:solidFill>
                <a:latin typeface="Times New Roman"/>
                <a:ea typeface="Times New Roman"/>
                <a:cs typeface="Times New Roman"/>
                <a:sym typeface="Times New Roman"/>
              </a:rPr>
              <a:t>имя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компьютеров</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рабочих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группах</a:t>
            </a:r>
            <a:r>
              <a:rPr lang="en-US" sz="1800" b="0" i="0" u="none" dirty="0">
                <a:solidFill>
                  <a:schemeClr val="tx1">
                    <a:lumMod val="95000"/>
                  </a:schemeClr>
                </a:solidFill>
                <a:latin typeface="Times New Roman"/>
                <a:ea typeface="Times New Roman"/>
                <a:cs typeface="Times New Roman"/>
                <a:sym typeface="Times New Roman"/>
              </a:rPr>
              <a:t> Windows, </a:t>
            </a:r>
            <a:r>
              <a:rPr lang="en-US" sz="1800" b="0" i="0" u="none" dirty="0" err="1">
                <a:solidFill>
                  <a:schemeClr val="tx1">
                    <a:lumMod val="95000"/>
                  </a:schemeClr>
                </a:solidFill>
                <a:latin typeface="Times New Roman"/>
                <a:ea typeface="Times New Roman"/>
                <a:cs typeface="Times New Roman"/>
                <a:sym typeface="Times New Roman"/>
              </a:rPr>
              <a:t>др</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системы</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символьной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адресации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адресация</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глобальных</a:t>
            </a:r>
            <a:r>
              <a:rPr lang="en-US" sz="1800" b="0" i="0" u="none" dirty="0">
                <a:solidFill>
                  <a:schemeClr val="tx1">
                    <a:lumMod val="95000"/>
                  </a:schemeClr>
                </a:solidFill>
                <a:latin typeface="Times New Roman"/>
                <a:ea typeface="Times New Roman"/>
                <a:cs typeface="Times New Roman"/>
                <a:sym typeface="Times New Roman"/>
              </a:rPr>
              <a:t> и </a:t>
            </a:r>
            <a:r>
              <a:rPr lang="en-US" sz="1800" b="0" i="0" u="none" dirty="0" err="1">
                <a:solidFill>
                  <a:schemeClr val="tx1">
                    <a:lumMod val="95000"/>
                  </a:schemeClr>
                </a:solidFill>
                <a:latin typeface="Times New Roman"/>
                <a:ea typeface="Times New Roman"/>
                <a:cs typeface="Times New Roman"/>
                <a:sym typeface="Times New Roman"/>
              </a:rPr>
              <a:t>локальных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сетях</a:t>
            </a:r>
            <a:endParaRPr dirty="0">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2. </a:t>
            </a:r>
            <a:r>
              <a:rPr lang="en-US" sz="1800" b="0" i="0" u="none" dirty="0" err="1">
                <a:solidFill>
                  <a:schemeClr val="tx1">
                    <a:lumMod val="95000"/>
                  </a:schemeClr>
                </a:solidFill>
                <a:latin typeface="Times New Roman"/>
                <a:ea typeface="Times New Roman"/>
                <a:cs typeface="Times New Roman"/>
                <a:sym typeface="Times New Roman"/>
              </a:rPr>
              <a:t>сетевой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уровень</a:t>
            </a:r>
            <a:r>
              <a:rPr lang="en-US" sz="1800" b="0" i="0" u="none" dirty="0">
                <a:solidFill>
                  <a:schemeClr val="tx1">
                    <a:lumMod val="95000"/>
                  </a:schemeClr>
                </a:solidFill>
                <a:latin typeface="Times New Roman"/>
                <a:ea typeface="Times New Roman"/>
                <a:cs typeface="Times New Roman"/>
                <a:sym typeface="Times New Roman"/>
              </a:rPr>
              <a:t> (IP, IPX </a:t>
            </a:r>
            <a:r>
              <a:rPr lang="en-US" sz="1800" b="0" i="0" u="none" dirty="0" err="1">
                <a:solidFill>
                  <a:schemeClr val="tx1">
                    <a:lumMod val="95000"/>
                  </a:schemeClr>
                </a:solidFill>
                <a:latin typeface="Times New Roman"/>
                <a:ea typeface="Times New Roman"/>
                <a:cs typeface="Times New Roman"/>
                <a:sym typeface="Times New Roman"/>
              </a:rPr>
              <a:t>адреса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адресация</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глобальных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сетях</a:t>
            </a:r>
            <a:endParaRPr dirty="0">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3. </a:t>
            </a:r>
            <a:r>
              <a:rPr lang="en-US" sz="1800" b="0" i="0" u="none" dirty="0" err="1">
                <a:solidFill>
                  <a:schemeClr val="tx1">
                    <a:lumMod val="95000"/>
                  </a:schemeClr>
                </a:solidFill>
                <a:latin typeface="Times New Roman"/>
                <a:ea typeface="Times New Roman"/>
                <a:cs typeface="Times New Roman"/>
                <a:sym typeface="Times New Roman"/>
              </a:rPr>
              <a:t>канальный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уровень</a:t>
            </a:r>
            <a:r>
              <a:rPr lang="en-US" sz="1800" b="0" i="0" u="none" dirty="0">
                <a:solidFill>
                  <a:schemeClr val="tx1">
                    <a:lumMod val="95000"/>
                  </a:schemeClr>
                </a:solidFill>
                <a:latin typeface="Times New Roman"/>
                <a:ea typeface="Times New Roman"/>
                <a:cs typeface="Times New Roman"/>
                <a:sym typeface="Times New Roman"/>
              </a:rPr>
              <a:t> (МАС </a:t>
            </a:r>
            <a:r>
              <a:rPr lang="en-US" sz="1800" b="0" i="0" u="none" dirty="0" err="1">
                <a:solidFill>
                  <a:schemeClr val="tx1">
                    <a:lumMod val="95000"/>
                  </a:schemeClr>
                </a:solidFill>
                <a:latin typeface="Times New Roman"/>
                <a:ea typeface="Times New Roman"/>
                <a:cs typeface="Times New Roman"/>
                <a:sym typeface="Times New Roman"/>
              </a:rPr>
              <a:t>адрес</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адресация</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локальных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сетях</a:t>
            </a:r>
            <a:endParaRPr dirty="0">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endParaRPr sz="1800" b="0" i="0" u="none" dirty="0">
              <a:solidFill>
                <a:schemeClr val="tx1">
                  <a:lumMod val="9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err="1">
                <a:solidFill>
                  <a:schemeClr val="tx1">
                    <a:lumMod val="95000"/>
                  </a:schemeClr>
                </a:solidFill>
                <a:latin typeface="Times New Roman"/>
                <a:ea typeface="Times New Roman"/>
                <a:cs typeface="Times New Roman"/>
                <a:sym typeface="Times New Roman"/>
              </a:rPr>
              <a:t>Службы</a:t>
            </a:r>
            <a:r>
              <a:rPr lang="en-US" sz="1800" b="0" i="0" u="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endParaRPr sz="1800" b="0" i="0" u="none" dirty="0">
              <a:solidFill>
                <a:schemeClr val="tx1">
                  <a:lumMod val="9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ARP/RARP (Address Resolution Protocol) – 2-3</a:t>
            </a:r>
            <a:endParaRPr dirty="0">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DNS (Domain Name Service) – 1-2</a:t>
            </a:r>
            <a:endParaRPr dirty="0">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err="1">
                <a:solidFill>
                  <a:schemeClr val="tx1">
                    <a:lumMod val="95000"/>
                  </a:schemeClr>
                </a:solidFill>
                <a:latin typeface="Times New Roman"/>
                <a:ea typeface="Times New Roman"/>
                <a:cs typeface="Times New Roman"/>
                <a:sym typeface="Times New Roman"/>
              </a:rPr>
              <a:t>Возможны</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службы</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для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связи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систем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адресации</a:t>
            </a:r>
            <a:r>
              <a:rPr lang="en-US" sz="1800" b="0" i="0" u="none" dirty="0">
                <a:solidFill>
                  <a:schemeClr val="tx1">
                    <a:lumMod val="95000"/>
                  </a:schemeClr>
                </a:solidFill>
                <a:latin typeface="Times New Roman"/>
                <a:ea typeface="Times New Roman"/>
                <a:cs typeface="Times New Roman"/>
                <a:sym typeface="Times New Roman"/>
              </a:rPr>
              <a:t> 1-3</a:t>
            </a:r>
            <a:endParaRPr dirty="0">
              <a:solidFill>
                <a:schemeClr val="tx1">
                  <a:lumMod val="9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cxnSp>
        <p:nvCxnSpPr>
          <p:cNvPr id="114" name="Google Shape;114;p16"/>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115" name="Google Shape;115;p16"/>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116" name="Google Shape;116;p16"/>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117" name="Google Shape;117;p16"/>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118" name="Google Shape;118;p16"/>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119" name="Google Shape;119;p16"/>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120" name="Google Shape;120;p16"/>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21" name="Google Shape;121;p16"/>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22" name="Google Shape;122;p16"/>
          <p:cNvSpPr txBox="1"/>
          <p:nvPr/>
        </p:nvSpPr>
        <p:spPr>
          <a:xfrm>
            <a:off x="1143000" y="228600"/>
            <a:ext cx="3470275"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dirty="0" err="1">
                <a:solidFill>
                  <a:schemeClr val="tx1">
                    <a:lumMod val="95000"/>
                  </a:schemeClr>
                </a:solidFill>
                <a:latin typeface="Verdana"/>
                <a:ea typeface="Verdana"/>
                <a:cs typeface="Verdana"/>
                <a:sym typeface="Verdana"/>
              </a:rPr>
              <a:t>Типы</a:t>
            </a:r>
            <a:r>
              <a:rPr lang="en-US" sz="3200" b="1" i="0" u="none" dirty="0">
                <a:solidFill>
                  <a:schemeClr val="tx1">
                    <a:lumMod val="95000"/>
                  </a:schemeClr>
                </a:solidFill>
                <a:latin typeface="Verdana"/>
                <a:ea typeface="Verdana"/>
                <a:cs typeface="Verdana"/>
                <a:sym typeface="Verdana"/>
              </a:rPr>
              <a:t> </a:t>
            </a:r>
            <a:r>
              <a:rPr lang="en-US" sz="3200" b="1" i="0" u="none" dirty="0" err="1">
                <a:solidFill>
                  <a:schemeClr val="tx1">
                    <a:lumMod val="95000"/>
                  </a:schemeClr>
                </a:solidFill>
                <a:latin typeface="Verdana"/>
                <a:ea typeface="Verdana"/>
                <a:cs typeface="Verdana"/>
                <a:sym typeface="Verdana"/>
              </a:rPr>
              <a:t>адресов</a:t>
            </a:r>
            <a:endParaRPr dirty="0">
              <a:solidFill>
                <a:schemeClr val="tx1">
                  <a:lumMod val="95000"/>
                </a:schemeClr>
              </a:solidFill>
            </a:endParaRPr>
          </a:p>
        </p:txBody>
      </p:sp>
      <p:sp>
        <p:nvSpPr>
          <p:cNvPr id="123" name="Google Shape;123;p16"/>
          <p:cNvSpPr txBox="1"/>
          <p:nvPr/>
        </p:nvSpPr>
        <p:spPr>
          <a:xfrm>
            <a:off x="914400" y="1219200"/>
            <a:ext cx="7620000" cy="5035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1" i="0" u="none" dirty="0" err="1">
                <a:solidFill>
                  <a:schemeClr val="tx1">
                    <a:lumMod val="95000"/>
                  </a:schemeClr>
                </a:solidFill>
                <a:latin typeface="Times New Roman"/>
                <a:ea typeface="Times New Roman"/>
                <a:cs typeface="Times New Roman"/>
                <a:sym typeface="Times New Roman"/>
              </a:rPr>
              <a:t>Типы</a:t>
            </a:r>
            <a:r>
              <a:rPr lang="en-US" sz="1800" b="1" i="0" u="none" dirty="0">
                <a:solidFill>
                  <a:schemeClr val="tx1">
                    <a:lumMod val="95000"/>
                  </a:schemeClr>
                </a:solidFill>
                <a:latin typeface="Times New Roman"/>
                <a:ea typeface="Times New Roman"/>
                <a:cs typeface="Times New Roman"/>
                <a:sym typeface="Times New Roman"/>
              </a:rPr>
              <a:t> </a:t>
            </a:r>
            <a:r>
              <a:rPr lang="en-US" sz="1800" b="1" i="0" u="none" dirty="0" err="1">
                <a:solidFill>
                  <a:schemeClr val="tx1">
                    <a:lumMod val="95000"/>
                  </a:schemeClr>
                </a:solidFill>
                <a:latin typeface="Times New Roman"/>
                <a:ea typeface="Times New Roman"/>
                <a:cs typeface="Times New Roman"/>
                <a:sym typeface="Times New Roman"/>
              </a:rPr>
              <a:t>адресов</a:t>
            </a:r>
            <a:endParaRPr dirty="0">
              <a:solidFill>
                <a:schemeClr val="tx1">
                  <a:lumMod val="95000"/>
                </a:schemeClr>
              </a:solidFill>
            </a:endParaRPr>
          </a:p>
          <a:p>
            <a:pPr marL="381000" marR="0" lvl="1" indent="-190500" algn="l" rtl="0">
              <a:lnSpc>
                <a:spcPct val="100000"/>
              </a:lnSpc>
              <a:spcBef>
                <a:spcPts val="0"/>
              </a:spcBef>
              <a:spcAft>
                <a:spcPts val="0"/>
              </a:spcAft>
              <a:buClr>
                <a:srgbClr val="99CCFF"/>
              </a:buClr>
              <a:buSzPts val="1800"/>
              <a:buFont typeface="Noto Sans Symbols"/>
              <a:buChar char="✓"/>
            </a:pPr>
            <a:r>
              <a:rPr lang="en-US" sz="1800" b="1" i="0" u="none" strike="noStrike" cap="none" dirty="0" err="1">
                <a:solidFill>
                  <a:schemeClr val="tx1">
                    <a:lumMod val="95000"/>
                  </a:schemeClr>
                </a:solidFill>
                <a:latin typeface="Times New Roman"/>
                <a:ea typeface="Times New Roman"/>
                <a:cs typeface="Times New Roman"/>
                <a:sym typeface="Times New Roman"/>
              </a:rPr>
              <a:t>физический</a:t>
            </a:r>
            <a:r>
              <a:rPr lang="en-US" sz="1800" b="1"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a:solidFill>
                  <a:schemeClr val="tx1">
                    <a:lumMod val="95000"/>
                  </a:schemeClr>
                </a:solidFill>
                <a:latin typeface="Times New Roman"/>
                <a:ea typeface="Times New Roman"/>
                <a:cs typeface="Times New Roman"/>
                <a:sym typeface="Times New Roman"/>
              </a:rPr>
              <a:t>(</a:t>
            </a:r>
            <a:r>
              <a:rPr lang="en-US" sz="1800" b="0" i="0" u="none" strike="noStrike" cap="none" dirty="0" err="1">
                <a:solidFill>
                  <a:schemeClr val="tx1">
                    <a:lumMod val="95000"/>
                  </a:schemeClr>
                </a:solidFill>
                <a:latin typeface="Times New Roman"/>
                <a:ea typeface="Times New Roman"/>
                <a:cs typeface="Times New Roman"/>
                <a:sym typeface="Times New Roman"/>
              </a:rPr>
              <a:t>например</a:t>
            </a:r>
            <a:r>
              <a:rPr lang="en-US" sz="1800" b="0" i="0" u="none" strike="noStrike" cap="none" dirty="0">
                <a:solidFill>
                  <a:schemeClr val="tx1">
                    <a:lumMod val="95000"/>
                  </a:schemeClr>
                </a:solidFill>
                <a:latin typeface="Times New Roman"/>
                <a:ea typeface="Times New Roman"/>
                <a:cs typeface="Times New Roman"/>
                <a:sym typeface="Times New Roman"/>
              </a:rPr>
              <a:t>, MAC-</a:t>
            </a:r>
            <a:r>
              <a:rPr lang="en-US" sz="1800" b="0" i="0" u="none" strike="noStrike" cap="none" dirty="0" err="1">
                <a:solidFill>
                  <a:schemeClr val="tx1">
                    <a:lumMod val="95000"/>
                  </a:schemeClr>
                </a:solidFill>
                <a:latin typeface="Times New Roman"/>
                <a:ea typeface="Times New Roman"/>
                <a:cs typeface="Times New Roman"/>
                <a:sym typeface="Times New Roman"/>
              </a:rPr>
              <a:t>адрес</a:t>
            </a:r>
            <a:r>
              <a:rPr lang="en-US" sz="1800" b="0" i="0" u="none" strike="noStrike" cap="none" dirty="0">
                <a:solidFill>
                  <a:schemeClr val="tx1">
                    <a:lumMod val="95000"/>
                  </a:schemeClr>
                </a:solidFill>
                <a:latin typeface="Times New Roman"/>
                <a:ea typeface="Times New Roman"/>
                <a:cs typeface="Times New Roman"/>
                <a:sym typeface="Times New Roman"/>
              </a:rPr>
              <a:t> 00-0b-6a-85-b6-41, АТМ </a:t>
            </a:r>
            <a:r>
              <a:rPr lang="en-US" sz="1800" b="0" i="0" u="none" strike="noStrike" cap="none" dirty="0" err="1">
                <a:solidFill>
                  <a:schemeClr val="tx1">
                    <a:lumMod val="95000"/>
                  </a:schemeClr>
                </a:solidFill>
                <a:latin typeface="Times New Roman"/>
                <a:ea typeface="Times New Roman"/>
                <a:cs typeface="Times New Roman"/>
                <a:sym typeface="Times New Roman"/>
              </a:rPr>
              <a:t>адрес</a:t>
            </a:r>
            <a:r>
              <a:rPr lang="en-US" sz="1800" b="0" i="0" u="none" strike="noStrike" cap="none" dirty="0">
                <a:solidFill>
                  <a:schemeClr val="tx1">
                    <a:lumMod val="95000"/>
                  </a:schemeClr>
                </a:solidFill>
                <a:latin typeface="Times New Roman"/>
                <a:ea typeface="Times New Roman"/>
                <a:cs typeface="Times New Roman"/>
                <a:sym typeface="Times New Roman"/>
              </a:rPr>
              <a:t> NSAP, </a:t>
            </a:r>
            <a:r>
              <a:rPr lang="en-US" sz="1800" b="0" i="0" u="none" strike="noStrike" cap="none" dirty="0" err="1">
                <a:solidFill>
                  <a:schemeClr val="tx1">
                    <a:lumMod val="95000"/>
                  </a:schemeClr>
                </a:solidFill>
                <a:latin typeface="Times New Roman"/>
                <a:ea typeface="Times New Roman"/>
                <a:cs typeface="Times New Roman"/>
                <a:sym typeface="Times New Roman"/>
              </a:rPr>
              <a:t>глобальный</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адрес</a:t>
            </a:r>
            <a:r>
              <a:rPr lang="en-US" sz="1800" b="0" i="0" u="none" strike="noStrike" cap="none" dirty="0">
                <a:solidFill>
                  <a:schemeClr val="tx1">
                    <a:lumMod val="95000"/>
                  </a:schemeClr>
                </a:solidFill>
                <a:latin typeface="Times New Roman"/>
                <a:ea typeface="Times New Roman"/>
                <a:cs typeface="Times New Roman"/>
                <a:sym typeface="Times New Roman"/>
              </a:rPr>
              <a:t> X.25, </a:t>
            </a:r>
            <a:r>
              <a:rPr lang="en-US" sz="1800" b="0" i="0" u="none" strike="noStrike" cap="none" dirty="0" err="1">
                <a:solidFill>
                  <a:schemeClr val="tx1">
                    <a:lumMod val="95000"/>
                  </a:schemeClr>
                </a:solidFill>
                <a:latin typeface="Times New Roman"/>
                <a:ea typeface="Times New Roman"/>
                <a:cs typeface="Times New Roman"/>
                <a:sym typeface="Times New Roman"/>
              </a:rPr>
              <a:t>логический</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адрес</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канального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уровня</a:t>
            </a:r>
            <a:r>
              <a:rPr lang="en-US" sz="1800" b="0" i="0" u="none" strike="noStrike" cap="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381000" marR="0" lvl="1" indent="-190500" algn="l" rtl="0">
              <a:lnSpc>
                <a:spcPct val="100000"/>
              </a:lnSpc>
              <a:spcBef>
                <a:spcPts val="0"/>
              </a:spcBef>
              <a:spcAft>
                <a:spcPts val="0"/>
              </a:spcAft>
              <a:buClr>
                <a:srgbClr val="99CCFF"/>
              </a:buClr>
              <a:buSzPts val="1800"/>
              <a:buFont typeface="Noto Sans Symbols"/>
              <a:buChar char="✓"/>
            </a:pPr>
            <a:r>
              <a:rPr lang="en-US" sz="1800" b="1" i="0" u="none" strike="noStrike" cap="none" dirty="0" err="1">
                <a:solidFill>
                  <a:schemeClr val="tx1">
                    <a:lumMod val="95000"/>
                  </a:schemeClr>
                </a:solidFill>
                <a:latin typeface="Times New Roman"/>
                <a:ea typeface="Times New Roman"/>
                <a:cs typeface="Times New Roman"/>
                <a:sym typeface="Times New Roman"/>
              </a:rPr>
              <a:t>сетевой</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например</a:t>
            </a:r>
            <a:r>
              <a:rPr lang="en-US" sz="1800" b="0" i="0" u="none" strike="noStrike" cap="none" dirty="0">
                <a:solidFill>
                  <a:schemeClr val="tx1">
                    <a:lumMod val="95000"/>
                  </a:schemeClr>
                </a:solidFill>
                <a:latin typeface="Times New Roman"/>
                <a:ea typeface="Times New Roman"/>
                <a:cs typeface="Times New Roman"/>
                <a:sym typeface="Times New Roman"/>
              </a:rPr>
              <a:t>, IP-</a:t>
            </a:r>
            <a:r>
              <a:rPr lang="en-US" sz="1800" b="0" i="0" u="none" strike="noStrike" cap="none" dirty="0" err="1">
                <a:solidFill>
                  <a:schemeClr val="tx1">
                    <a:lumMod val="95000"/>
                  </a:schemeClr>
                </a:solidFill>
                <a:latin typeface="Times New Roman"/>
                <a:ea typeface="Times New Roman"/>
                <a:cs typeface="Times New Roman"/>
                <a:sym typeface="Times New Roman"/>
              </a:rPr>
              <a:t>адрес</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две</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части</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номер</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сети</a:t>
            </a:r>
            <a:r>
              <a:rPr lang="en-US" sz="1800" b="0" i="0" u="none" strike="noStrike" cap="none" dirty="0">
                <a:solidFill>
                  <a:schemeClr val="tx1">
                    <a:lumMod val="95000"/>
                  </a:schemeClr>
                </a:solidFill>
                <a:latin typeface="Times New Roman"/>
                <a:ea typeface="Times New Roman"/>
                <a:cs typeface="Times New Roman"/>
                <a:sym typeface="Times New Roman"/>
              </a:rPr>
              <a:t> и </a:t>
            </a:r>
            <a:r>
              <a:rPr lang="en-US" sz="1800" b="0" i="0" u="none" strike="noStrike" cap="none" dirty="0" err="1">
                <a:solidFill>
                  <a:schemeClr val="tx1">
                    <a:lumMod val="95000"/>
                  </a:schemeClr>
                </a:solidFill>
                <a:latin typeface="Times New Roman"/>
                <a:ea typeface="Times New Roman"/>
                <a:cs typeface="Times New Roman"/>
                <a:sym typeface="Times New Roman"/>
              </a:rPr>
              <a:t>номер</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интерфейса</a:t>
            </a:r>
            <a:r>
              <a:rPr lang="en-US" sz="1800" b="0" i="0" u="none" strike="noStrike" cap="none" dirty="0">
                <a:solidFill>
                  <a:schemeClr val="tx1">
                    <a:lumMod val="95000"/>
                  </a:schemeClr>
                </a:solidFill>
                <a:latin typeface="Times New Roman"/>
                <a:ea typeface="Times New Roman"/>
                <a:cs typeface="Times New Roman"/>
                <a:sym typeface="Times New Roman"/>
              </a:rPr>
              <a:t> в </a:t>
            </a:r>
            <a:r>
              <a:rPr lang="en-US" sz="1800" b="0" i="0" u="none" strike="noStrike" cap="none" dirty="0" err="1">
                <a:solidFill>
                  <a:schemeClr val="tx1">
                    <a:lumMod val="95000"/>
                  </a:schemeClr>
                </a:solidFill>
                <a:latin typeface="Times New Roman"/>
                <a:ea typeface="Times New Roman"/>
                <a:cs typeface="Times New Roman"/>
                <a:sym typeface="Times New Roman"/>
              </a:rPr>
              <a:t>этой</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сети</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Узел</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может</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иметь</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несколько</a:t>
            </a:r>
            <a:r>
              <a:rPr lang="en-US" sz="1800" b="0" i="0" u="none" strike="noStrike" cap="none" dirty="0">
                <a:solidFill>
                  <a:schemeClr val="tx1">
                    <a:lumMod val="95000"/>
                  </a:schemeClr>
                </a:solidFill>
                <a:latin typeface="Times New Roman"/>
                <a:ea typeface="Times New Roman"/>
                <a:cs typeface="Times New Roman"/>
                <a:sym typeface="Times New Roman"/>
              </a:rPr>
              <a:t> IP </a:t>
            </a:r>
            <a:r>
              <a:rPr lang="en-US" sz="1800" b="0" i="0" u="none" strike="noStrike" cap="none" dirty="0" err="1">
                <a:solidFill>
                  <a:schemeClr val="tx1">
                    <a:lumMod val="95000"/>
                  </a:schemeClr>
                </a:solidFill>
                <a:latin typeface="Times New Roman"/>
                <a:ea typeface="Times New Roman"/>
                <a:cs typeface="Times New Roman"/>
                <a:sym typeface="Times New Roman"/>
              </a:rPr>
              <a:t>адресов</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по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количеству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сетей</a:t>
            </a:r>
            <a:r>
              <a:rPr lang="en-US" sz="1800" b="0" i="0" u="none" strike="noStrike" cap="none" dirty="0">
                <a:solidFill>
                  <a:schemeClr val="tx1">
                    <a:lumMod val="95000"/>
                  </a:schemeClr>
                </a:solidFill>
                <a:latin typeface="Times New Roman"/>
                <a:ea typeface="Times New Roman"/>
                <a:cs typeface="Times New Roman"/>
                <a:sym typeface="Times New Roman"/>
              </a:rPr>
              <a:t>, к </a:t>
            </a:r>
            <a:r>
              <a:rPr lang="en-US" sz="1800" b="0" i="0" u="none" strike="noStrike" cap="none" dirty="0" err="1">
                <a:solidFill>
                  <a:schemeClr val="tx1">
                    <a:lumMod val="95000"/>
                  </a:schemeClr>
                </a:solidFill>
                <a:latin typeface="Times New Roman"/>
                <a:ea typeface="Times New Roman"/>
                <a:cs typeface="Times New Roman"/>
                <a:sym typeface="Times New Roman"/>
              </a:rPr>
              <a:t>которым</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подключен</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Одному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физическому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интерфейсу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может</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быть</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приписано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несколько</a:t>
            </a:r>
            <a:r>
              <a:rPr lang="en-US" sz="1800" b="0" i="0" u="none" strike="noStrike" cap="none" dirty="0">
                <a:solidFill>
                  <a:schemeClr val="tx1">
                    <a:lumMod val="95000"/>
                  </a:schemeClr>
                </a:solidFill>
                <a:latin typeface="Times New Roman"/>
                <a:ea typeface="Times New Roman"/>
                <a:cs typeface="Times New Roman"/>
                <a:sym typeface="Times New Roman"/>
              </a:rPr>
              <a:t> IP </a:t>
            </a:r>
            <a:r>
              <a:rPr lang="en-US" sz="1800" b="0" i="0" u="none" strike="noStrike" cap="none" dirty="0" err="1">
                <a:solidFill>
                  <a:schemeClr val="tx1">
                    <a:lumMod val="95000"/>
                  </a:schemeClr>
                </a:solidFill>
                <a:latin typeface="Times New Roman"/>
                <a:ea typeface="Times New Roman"/>
                <a:cs typeface="Times New Roman"/>
                <a:sym typeface="Times New Roman"/>
              </a:rPr>
              <a:t>адресов</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или</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наоборот</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одному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адресу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сетевого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уровня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соответствует</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несколько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адресов</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канального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уровня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чаще</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всего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бывает</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соответствие</a:t>
            </a:r>
            <a:r>
              <a:rPr lang="en-US" sz="1800" b="0" i="0" u="none" strike="noStrike" cap="none" dirty="0">
                <a:solidFill>
                  <a:schemeClr val="tx1">
                    <a:lumMod val="95000"/>
                  </a:schemeClr>
                </a:solidFill>
                <a:latin typeface="Times New Roman"/>
                <a:ea typeface="Times New Roman"/>
                <a:cs typeface="Times New Roman"/>
                <a:sym typeface="Times New Roman"/>
              </a:rPr>
              <a:t> MAC </a:t>
            </a:r>
            <a:r>
              <a:rPr lang="en-US" sz="1800" b="0" i="0" u="none" strike="noStrike" cap="none" dirty="0" err="1">
                <a:solidFill>
                  <a:schemeClr val="tx1">
                    <a:lumMod val="95000"/>
                  </a:schemeClr>
                </a:solidFill>
                <a:latin typeface="Times New Roman"/>
                <a:ea typeface="Times New Roman"/>
                <a:cs typeface="Times New Roman"/>
                <a:sym typeface="Times New Roman"/>
              </a:rPr>
              <a:t>адрес</a:t>
            </a:r>
            <a:r>
              <a:rPr lang="en-US" sz="1800" b="0" i="0" u="none" strike="noStrike" cap="none" dirty="0">
                <a:solidFill>
                  <a:schemeClr val="tx1">
                    <a:lumMod val="95000"/>
                  </a:schemeClr>
                </a:solidFill>
                <a:latin typeface="Times New Roman"/>
                <a:ea typeface="Times New Roman"/>
                <a:cs typeface="Times New Roman"/>
                <a:sym typeface="Times New Roman"/>
              </a:rPr>
              <a:t> - IP </a:t>
            </a:r>
            <a:r>
              <a:rPr lang="en-US" sz="1800" b="0" i="0" u="none" strike="noStrike" cap="none" dirty="0" err="1">
                <a:solidFill>
                  <a:schemeClr val="tx1">
                    <a:lumMod val="95000"/>
                  </a:schemeClr>
                </a:solidFill>
                <a:latin typeface="Times New Roman"/>
                <a:ea typeface="Times New Roman"/>
                <a:cs typeface="Times New Roman"/>
                <a:sym typeface="Times New Roman"/>
              </a:rPr>
              <a:t>адрес</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службы</a:t>
            </a:r>
            <a:r>
              <a:rPr lang="en-US" sz="1800" b="0" i="0" u="none" strike="noStrike" cap="none" dirty="0">
                <a:solidFill>
                  <a:schemeClr val="tx1">
                    <a:lumMod val="95000"/>
                  </a:schemeClr>
                </a:solidFill>
                <a:latin typeface="Times New Roman"/>
                <a:ea typeface="Times New Roman"/>
                <a:cs typeface="Times New Roman"/>
                <a:sym typeface="Times New Roman"/>
              </a:rPr>
              <a:t> ARP и RARP), </a:t>
            </a:r>
            <a:r>
              <a:rPr lang="en-US" sz="1800" b="0" i="0" u="none" strike="noStrike" cap="none" dirty="0" err="1">
                <a:solidFill>
                  <a:schemeClr val="tx1">
                    <a:lumMod val="95000"/>
                  </a:schemeClr>
                </a:solidFill>
                <a:latin typeface="Times New Roman"/>
                <a:ea typeface="Times New Roman"/>
                <a:cs typeface="Times New Roman"/>
                <a:sym typeface="Times New Roman"/>
              </a:rPr>
              <a:t>например</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маршрутизатор</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обычно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имеет</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несколько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сетевых</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интерфейсов</a:t>
            </a:r>
            <a:r>
              <a:rPr lang="en-US" sz="1800" b="0" i="0" u="none" strike="noStrike" cap="none" dirty="0">
                <a:solidFill>
                  <a:schemeClr val="tx1">
                    <a:lumMod val="95000"/>
                  </a:schemeClr>
                </a:solidFill>
                <a:latin typeface="Times New Roman"/>
                <a:ea typeface="Times New Roman"/>
                <a:cs typeface="Times New Roman"/>
                <a:sym typeface="Times New Roman"/>
              </a:rPr>
              <a:t> с </a:t>
            </a:r>
            <a:r>
              <a:rPr lang="en-US" sz="1800" b="0" i="0" u="none" strike="noStrike" cap="none" dirty="0" err="1">
                <a:solidFill>
                  <a:schemeClr val="tx1">
                    <a:lumMod val="95000"/>
                  </a:schemeClr>
                </a:solidFill>
                <a:latin typeface="Times New Roman"/>
                <a:ea typeface="Times New Roman"/>
                <a:cs typeface="Times New Roman"/>
                <a:sym typeface="Times New Roman"/>
              </a:rPr>
              <a:t>парами</a:t>
            </a:r>
            <a:r>
              <a:rPr lang="en-US" sz="1800" b="0" i="0" u="none" strike="noStrike" cap="none" dirty="0">
                <a:solidFill>
                  <a:schemeClr val="tx1">
                    <a:lumMod val="95000"/>
                  </a:schemeClr>
                </a:solidFill>
                <a:latin typeface="Times New Roman"/>
                <a:ea typeface="Times New Roman"/>
                <a:cs typeface="Times New Roman"/>
                <a:sym typeface="Times New Roman"/>
              </a:rPr>
              <a:t> МАС-</a:t>
            </a:r>
            <a:r>
              <a:rPr lang="en-US" sz="1800" b="0" i="0" u="none" strike="noStrike" cap="none" dirty="0" err="1">
                <a:solidFill>
                  <a:schemeClr val="tx1">
                    <a:lumMod val="95000"/>
                  </a:schemeClr>
                </a:solidFill>
                <a:latin typeface="Times New Roman"/>
                <a:ea typeface="Times New Roman"/>
                <a:cs typeface="Times New Roman"/>
                <a:sym typeface="Times New Roman"/>
              </a:rPr>
              <a:t>адрес</a:t>
            </a:r>
            <a:r>
              <a:rPr lang="en-US" sz="1800" b="0" i="0" u="none" strike="noStrike" cap="none" dirty="0">
                <a:solidFill>
                  <a:schemeClr val="tx1">
                    <a:lumMod val="95000"/>
                  </a:schemeClr>
                </a:solidFill>
                <a:latin typeface="Times New Roman"/>
                <a:ea typeface="Times New Roman"/>
                <a:cs typeface="Times New Roman"/>
                <a:sym typeface="Times New Roman"/>
              </a:rPr>
              <a:t> - IP </a:t>
            </a:r>
            <a:r>
              <a:rPr lang="en-US" sz="1800" b="0" i="0" u="none" strike="noStrike" cap="none" dirty="0" err="1">
                <a:solidFill>
                  <a:schemeClr val="tx1">
                    <a:lumMod val="95000"/>
                  </a:schemeClr>
                </a:solidFill>
                <a:latin typeface="Times New Roman"/>
                <a:ea typeface="Times New Roman"/>
                <a:cs typeface="Times New Roman"/>
                <a:sym typeface="Times New Roman"/>
              </a:rPr>
              <a:t>адрес</a:t>
            </a:r>
            <a:r>
              <a:rPr lang="en-US" sz="1800" b="0" i="0" u="none" strike="noStrike" cap="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381000" marR="0" lvl="1" indent="-190500" algn="l" rtl="0">
              <a:lnSpc>
                <a:spcPct val="100000"/>
              </a:lnSpc>
              <a:spcBef>
                <a:spcPts val="0"/>
              </a:spcBef>
              <a:spcAft>
                <a:spcPts val="0"/>
              </a:spcAft>
              <a:buClr>
                <a:srgbClr val="99CCFF"/>
              </a:buClr>
              <a:buSzPts val="1800"/>
              <a:buFont typeface="Noto Sans Symbols"/>
              <a:buChar char="✓"/>
            </a:pPr>
            <a:r>
              <a:rPr lang="en-US" sz="1800" b="1" i="0" u="none" strike="noStrike" cap="none" dirty="0" err="1">
                <a:solidFill>
                  <a:schemeClr val="tx1">
                    <a:lumMod val="95000"/>
                  </a:schemeClr>
                </a:solidFill>
                <a:latin typeface="Times New Roman"/>
                <a:ea typeface="Times New Roman"/>
                <a:cs typeface="Times New Roman"/>
                <a:sym typeface="Times New Roman"/>
              </a:rPr>
              <a:t>логический</a:t>
            </a:r>
            <a:r>
              <a:rPr lang="en-US" sz="1800" b="1" i="0" u="none" strike="noStrike" cap="none" dirty="0">
                <a:solidFill>
                  <a:schemeClr val="tx1">
                    <a:lumMod val="95000"/>
                  </a:schemeClr>
                </a:solidFill>
                <a:latin typeface="Times New Roman"/>
                <a:ea typeface="Times New Roman"/>
                <a:cs typeface="Times New Roman"/>
                <a:sym typeface="Times New Roman"/>
              </a:rPr>
              <a:t> </a:t>
            </a:r>
            <a:r>
              <a:rPr lang="en-US" sz="1800" b="1" i="0" u="none" strike="noStrike" cap="none" dirty="0" err="1">
                <a:solidFill>
                  <a:schemeClr val="tx1">
                    <a:lumMod val="95000"/>
                  </a:schemeClr>
                </a:solidFill>
                <a:latin typeface="Times New Roman"/>
                <a:ea typeface="Times New Roman"/>
                <a:cs typeface="Times New Roman"/>
                <a:sym typeface="Times New Roman"/>
              </a:rPr>
              <a:t>символьный</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например</a:t>
            </a:r>
            <a:r>
              <a:rPr lang="en-US" sz="1800" b="0" i="0" u="none" strike="noStrike" cap="none" dirty="0">
                <a:solidFill>
                  <a:schemeClr val="tx1">
                    <a:lumMod val="95000"/>
                  </a:schemeClr>
                </a:solidFill>
                <a:latin typeface="Times New Roman"/>
                <a:ea typeface="Times New Roman"/>
                <a:cs typeface="Times New Roman"/>
                <a:sym typeface="Times New Roman"/>
              </a:rPr>
              <a:t>, DNS-</a:t>
            </a:r>
            <a:r>
              <a:rPr lang="en-US" sz="1800" b="0" i="0" u="none" strike="noStrike" cap="none" dirty="0" err="1">
                <a:solidFill>
                  <a:schemeClr val="tx1">
                    <a:lumMod val="95000"/>
                  </a:schemeClr>
                </a:solidFill>
                <a:latin typeface="Times New Roman"/>
                <a:ea typeface="Times New Roman"/>
                <a:cs typeface="Times New Roman"/>
                <a:sym typeface="Times New Roman"/>
              </a:rPr>
              <a:t>имя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Данная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адресация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соответствует</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прикладному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уровню</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модели</a:t>
            </a:r>
            <a:r>
              <a:rPr lang="en-US" sz="1800" b="0" i="0" u="none" strike="noStrike" cap="none" dirty="0">
                <a:solidFill>
                  <a:schemeClr val="tx1">
                    <a:lumMod val="95000"/>
                  </a:schemeClr>
                </a:solidFill>
                <a:latin typeface="Times New Roman"/>
                <a:ea typeface="Times New Roman"/>
                <a:cs typeface="Times New Roman"/>
                <a:sym typeface="Times New Roman"/>
              </a:rPr>
              <a:t> OSI/RM. </a:t>
            </a:r>
            <a:r>
              <a:rPr lang="en-US" sz="1800" b="0" i="0" u="none" strike="noStrike" cap="none" dirty="0" err="1">
                <a:solidFill>
                  <a:schemeClr val="tx1">
                    <a:lumMod val="95000"/>
                  </a:schemeClr>
                </a:solidFill>
                <a:latin typeface="Times New Roman"/>
                <a:ea typeface="Times New Roman"/>
                <a:cs typeface="Times New Roman"/>
                <a:sym typeface="Times New Roman"/>
              </a:rPr>
              <a:t>Символьные</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логические</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адреса</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введены</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для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удобства</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пользования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глобальными</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адресами</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Одному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символьному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имени</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может</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соответствовать</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несколько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адресов</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сетевого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уровня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например</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распределенная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структура</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серверов</a:t>
            </a:r>
            <a:r>
              <a:rPr lang="en-US" sz="1800" b="0" i="0" u="none" strike="noStrike" cap="none" dirty="0">
                <a:solidFill>
                  <a:schemeClr val="tx1">
                    <a:lumMod val="95000"/>
                  </a:schemeClr>
                </a:solidFill>
                <a:latin typeface="Times New Roman"/>
                <a:ea typeface="Times New Roman"/>
                <a:cs typeface="Times New Roman"/>
                <a:sym typeface="Times New Roman"/>
              </a:rPr>
              <a:t> altavista.com) </a:t>
            </a:r>
            <a:r>
              <a:rPr lang="en-US" sz="1800" b="0" i="0" u="none" strike="noStrike" cap="none" dirty="0" err="1">
                <a:solidFill>
                  <a:schemeClr val="tx1">
                    <a:lumMod val="95000"/>
                  </a:schemeClr>
                </a:solidFill>
                <a:latin typeface="Times New Roman"/>
                <a:ea typeface="Times New Roman"/>
                <a:cs typeface="Times New Roman"/>
                <a:sym typeface="Times New Roman"/>
              </a:rPr>
              <a:t>или</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одному</a:t>
            </a:r>
            <a:r>
              <a:rPr lang="en-US" sz="1800" b="0" i="0" u="none" strike="noStrike" cap="none" dirty="0">
                <a:solidFill>
                  <a:schemeClr val="tx1">
                    <a:lumMod val="95000"/>
                  </a:schemeClr>
                </a:solidFill>
                <a:latin typeface="Times New Roman"/>
                <a:ea typeface="Times New Roman"/>
                <a:cs typeface="Times New Roman"/>
                <a:sym typeface="Times New Roman"/>
              </a:rPr>
              <a:t> IP </a:t>
            </a:r>
            <a:r>
              <a:rPr lang="en-US" sz="1800" b="0" i="0" u="none" strike="noStrike" cap="none" dirty="0" err="1">
                <a:solidFill>
                  <a:schemeClr val="tx1">
                    <a:lumMod val="95000"/>
                  </a:schemeClr>
                </a:solidFill>
                <a:latin typeface="Times New Roman"/>
                <a:ea typeface="Times New Roman"/>
                <a:cs typeface="Times New Roman"/>
                <a:sym typeface="Times New Roman"/>
              </a:rPr>
              <a:t>адресу</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может</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соответствовать</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несколько</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символьных</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для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создания</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виртуальных</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серверов</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названий</a:t>
            </a:r>
            <a:r>
              <a:rPr lang="en-US" sz="1800" b="0" i="0" u="none" strike="noStrike" cap="none" dirty="0">
                <a:solidFill>
                  <a:schemeClr val="tx1">
                    <a:lumMod val="95000"/>
                  </a:schemeClr>
                </a:solidFill>
                <a:latin typeface="Times New Roman"/>
                <a:ea typeface="Times New Roman"/>
                <a:cs typeface="Times New Roman"/>
                <a:sym typeface="Times New Roman"/>
              </a:rPr>
              <a:t> </a:t>
            </a:r>
            <a:r>
              <a:rPr lang="en-US" sz="1800" b="0" i="0" u="none" strike="noStrike" cap="none" dirty="0" err="1">
                <a:solidFill>
                  <a:schemeClr val="tx1">
                    <a:lumMod val="95000"/>
                  </a:schemeClr>
                </a:solidFill>
                <a:latin typeface="Times New Roman"/>
                <a:ea typeface="Times New Roman"/>
                <a:cs typeface="Times New Roman"/>
                <a:sym typeface="Times New Roman"/>
              </a:rPr>
              <a:t>веб-сайтов</a:t>
            </a:r>
            <a:r>
              <a:rPr lang="en-US" sz="1800" b="0" i="0" u="none" strike="noStrike" cap="none" dirty="0">
                <a:solidFill>
                  <a:schemeClr val="tx1">
                    <a:lumMod val="95000"/>
                  </a:schemeClr>
                </a:solidFill>
                <a:latin typeface="Times New Roman"/>
                <a:ea typeface="Times New Roman"/>
                <a:cs typeface="Times New Roman"/>
                <a:sym typeface="Times New Roman"/>
              </a:rPr>
              <a:t>). </a:t>
            </a:r>
            <a:endParaRPr dirty="0">
              <a:solidFill>
                <a:schemeClr val="tx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17"/>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129" name="Google Shape;129;p17"/>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130" name="Google Shape;130;p17"/>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131" name="Google Shape;131;p17"/>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132" name="Google Shape;132;p17"/>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133" name="Google Shape;133;p17"/>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134" name="Google Shape;134;p17"/>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135" name="Google Shape;135;p17"/>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136" name="Google Shape;136;p17"/>
          <p:cNvSpPr txBox="1"/>
          <p:nvPr/>
        </p:nvSpPr>
        <p:spPr>
          <a:xfrm>
            <a:off x="1143000" y="228600"/>
            <a:ext cx="5519737"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Мультиплексирование</a:t>
            </a:r>
            <a:endParaRPr>
              <a:solidFill>
                <a:schemeClr val="tx1">
                  <a:lumMod val="95000"/>
                </a:schemeClr>
              </a:solidFill>
            </a:endParaRPr>
          </a:p>
        </p:txBody>
      </p:sp>
      <p:pic>
        <p:nvPicPr>
          <p:cNvPr id="137" name="Google Shape;137;p17"/>
          <p:cNvPicPr preferRelativeResize="0"/>
          <p:nvPr/>
        </p:nvPicPr>
        <p:blipFill rotWithShape="1">
          <a:blip r:embed="rId3">
            <a:alphaModFix/>
          </a:blip>
          <a:srcRect/>
          <a:stretch/>
        </p:blipFill>
        <p:spPr>
          <a:xfrm>
            <a:off x="1835150" y="1196975"/>
            <a:ext cx="5427662" cy="49704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cxnSp>
        <p:nvCxnSpPr>
          <p:cNvPr id="142" name="Google Shape;142;p18"/>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143" name="Google Shape;143;p18"/>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144" name="Google Shape;144;p18"/>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145" name="Google Shape;145;p18"/>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146" name="Google Shape;146;p18"/>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147" name="Google Shape;147;p18"/>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148" name="Google Shape;148;p18"/>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49" name="Google Shape;149;p18"/>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50" name="Google Shape;150;p18"/>
          <p:cNvSpPr txBox="1"/>
          <p:nvPr/>
        </p:nvSpPr>
        <p:spPr>
          <a:xfrm>
            <a:off x="1143000" y="228600"/>
            <a:ext cx="4627562"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dirty="0" err="1">
                <a:solidFill>
                  <a:schemeClr val="tx1">
                    <a:lumMod val="95000"/>
                  </a:schemeClr>
                </a:solidFill>
                <a:latin typeface="Verdana"/>
                <a:ea typeface="Verdana"/>
                <a:cs typeface="Verdana"/>
                <a:sym typeface="Verdana"/>
              </a:rPr>
              <a:t>Классы</a:t>
            </a:r>
            <a:r>
              <a:rPr lang="en-US" sz="3200" b="1" i="0" u="none" dirty="0">
                <a:solidFill>
                  <a:schemeClr val="tx1">
                    <a:lumMod val="95000"/>
                  </a:schemeClr>
                </a:solidFill>
                <a:latin typeface="Verdana"/>
                <a:ea typeface="Verdana"/>
                <a:cs typeface="Verdana"/>
                <a:sym typeface="Verdana"/>
              </a:rPr>
              <a:t> IP </a:t>
            </a:r>
            <a:r>
              <a:rPr lang="en-US" sz="3200" b="1" i="0" u="none" dirty="0" err="1">
                <a:solidFill>
                  <a:schemeClr val="tx1">
                    <a:lumMod val="95000"/>
                  </a:schemeClr>
                </a:solidFill>
                <a:latin typeface="Verdana"/>
                <a:ea typeface="Verdana"/>
                <a:cs typeface="Verdana"/>
                <a:sym typeface="Verdana"/>
              </a:rPr>
              <a:t>адресов</a:t>
            </a:r>
            <a:endParaRPr dirty="0">
              <a:solidFill>
                <a:schemeClr val="tx1">
                  <a:lumMod val="95000"/>
                </a:schemeClr>
              </a:solidFill>
            </a:endParaRPr>
          </a:p>
        </p:txBody>
      </p:sp>
      <p:sp>
        <p:nvSpPr>
          <p:cNvPr id="151" name="Google Shape;151;p18"/>
          <p:cNvSpPr txBox="1"/>
          <p:nvPr/>
        </p:nvSpPr>
        <p:spPr>
          <a:xfrm>
            <a:off x="838200" y="4035425"/>
            <a:ext cx="7620000" cy="22891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IP </a:t>
            </a:r>
            <a:r>
              <a:rPr lang="en-US" sz="1800" b="0" i="0" u="none" dirty="0" err="1">
                <a:solidFill>
                  <a:schemeClr val="tx1">
                    <a:lumMod val="95000"/>
                  </a:schemeClr>
                </a:solidFill>
                <a:latin typeface="Times New Roman"/>
                <a:ea typeface="Times New Roman"/>
                <a:cs typeface="Times New Roman"/>
                <a:sym typeface="Times New Roman"/>
              </a:rPr>
              <a:t>адреса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записываются</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десятично-точечной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нотации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каждый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байт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значения</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диапазоне</a:t>
            </a:r>
            <a:r>
              <a:rPr lang="en-US" sz="1800" b="0" i="0" u="none" dirty="0">
                <a:solidFill>
                  <a:schemeClr val="tx1">
                    <a:lumMod val="95000"/>
                  </a:schemeClr>
                </a:solidFill>
                <a:latin typeface="Times New Roman"/>
                <a:ea typeface="Times New Roman"/>
                <a:cs typeface="Times New Roman"/>
                <a:sym typeface="Times New Roman"/>
              </a:rPr>
              <a:t> 0-255) </a:t>
            </a:r>
            <a:r>
              <a:rPr lang="en-US" sz="1800" b="0" i="0" u="none" dirty="0" err="1">
                <a:solidFill>
                  <a:schemeClr val="tx1">
                    <a:lumMod val="95000"/>
                  </a:schemeClr>
                </a:solidFill>
                <a:latin typeface="Times New Roman"/>
                <a:ea typeface="Times New Roman"/>
                <a:cs typeface="Times New Roman"/>
                <a:sym typeface="Times New Roman"/>
              </a:rPr>
              <a:t>отделяется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от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соседнего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точкой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Всего</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Интернете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возможно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существование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менее</a:t>
            </a:r>
            <a:r>
              <a:rPr lang="en-US" sz="1800" b="0" i="0" u="none" dirty="0">
                <a:solidFill>
                  <a:schemeClr val="tx1">
                    <a:lumMod val="95000"/>
                  </a:schemeClr>
                </a:solidFill>
                <a:latin typeface="Times New Roman"/>
                <a:ea typeface="Times New Roman"/>
                <a:cs typeface="Times New Roman"/>
                <a:sym typeface="Times New Roman"/>
              </a:rPr>
              <a:t> 2</a:t>
            </a:r>
            <a:r>
              <a:rPr lang="en-US" sz="1800" b="0" i="0" u="none" baseline="30000" dirty="0">
                <a:solidFill>
                  <a:schemeClr val="tx1">
                    <a:lumMod val="95000"/>
                  </a:schemeClr>
                </a:solidFill>
                <a:latin typeface="Times New Roman"/>
                <a:ea typeface="Times New Roman"/>
                <a:cs typeface="Times New Roman"/>
                <a:sym typeface="Times New Roman"/>
              </a:rPr>
              <a:t>32</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хостов</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сетевых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интерфейсов</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Выделение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хоста</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сети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позволяет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придерживаться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четкой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двухуровневой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иерархической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структуры</a:t>
            </a:r>
            <a:r>
              <a:rPr lang="en-US" sz="1800" b="0" i="0" u="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err="1">
                <a:solidFill>
                  <a:schemeClr val="tx1">
                    <a:lumMod val="95000"/>
                  </a:schemeClr>
                </a:solidFill>
                <a:latin typeface="Times New Roman"/>
                <a:ea typeface="Times New Roman"/>
                <a:cs typeface="Times New Roman"/>
                <a:sym typeface="Times New Roman"/>
              </a:rPr>
              <a:t>На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данный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момент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существует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бесклассовая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система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адресации</a:t>
            </a:r>
            <a:r>
              <a:rPr lang="en-US" sz="1800" b="0" i="0" u="none" dirty="0">
                <a:solidFill>
                  <a:schemeClr val="tx1">
                    <a:lumMod val="95000"/>
                  </a:schemeClr>
                </a:solidFill>
                <a:latin typeface="Times New Roman"/>
                <a:ea typeface="Times New Roman"/>
                <a:cs typeface="Times New Roman"/>
                <a:sym typeface="Times New Roman"/>
              </a:rPr>
              <a:t> (Classless Internet Domain Routing), </a:t>
            </a:r>
            <a:r>
              <a:rPr lang="en-US" sz="1800" b="0" i="0" u="none" dirty="0" err="1">
                <a:solidFill>
                  <a:schemeClr val="tx1">
                    <a:lumMod val="95000"/>
                  </a:schemeClr>
                </a:solidFill>
                <a:latin typeface="Times New Roman"/>
                <a:ea typeface="Times New Roman"/>
                <a:cs typeface="Times New Roman"/>
                <a:sym typeface="Times New Roman"/>
              </a:rPr>
              <a:t>характеризуемая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любой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длиной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номера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сети</a:t>
            </a:r>
            <a:r>
              <a:rPr lang="en-US" sz="1800" b="0" i="0" u="none" dirty="0">
                <a:solidFill>
                  <a:schemeClr val="tx1">
                    <a:lumMod val="95000"/>
                  </a:schemeClr>
                </a:solidFill>
                <a:latin typeface="Times New Roman"/>
                <a:ea typeface="Times New Roman"/>
                <a:cs typeface="Times New Roman"/>
                <a:sym typeface="Times New Roman"/>
              </a:rPr>
              <a:t> и </a:t>
            </a:r>
            <a:r>
              <a:rPr lang="en-US" sz="1800" b="0" i="0" u="none" dirty="0" err="1">
                <a:solidFill>
                  <a:schemeClr val="tx1">
                    <a:lumMod val="95000"/>
                  </a:schemeClr>
                </a:solidFill>
                <a:latin typeface="Times New Roman"/>
                <a:ea typeface="Times New Roman"/>
                <a:cs typeface="Times New Roman"/>
                <a:sym typeface="Times New Roman"/>
              </a:rPr>
              <a:t>хоста</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пределах</a:t>
            </a:r>
            <a:r>
              <a:rPr lang="en-US" sz="1800" b="0" i="0" u="none" dirty="0">
                <a:solidFill>
                  <a:schemeClr val="tx1">
                    <a:lumMod val="95000"/>
                  </a:schemeClr>
                </a:solidFill>
                <a:latin typeface="Times New Roman"/>
                <a:ea typeface="Times New Roman"/>
                <a:cs typeface="Times New Roman"/>
                <a:sym typeface="Times New Roman"/>
              </a:rPr>
              <a:t> 32 </a:t>
            </a:r>
            <a:r>
              <a:rPr lang="en-US" sz="1800" b="0" i="0" u="none" dirty="0" err="1">
                <a:solidFill>
                  <a:schemeClr val="tx1">
                    <a:lumMod val="95000"/>
                  </a:schemeClr>
                </a:solidFill>
                <a:latin typeface="Times New Roman"/>
                <a:ea typeface="Times New Roman"/>
                <a:cs typeface="Times New Roman"/>
                <a:sym typeface="Times New Roman"/>
              </a:rPr>
              <a:t>бит</a:t>
            </a:r>
            <a:r>
              <a:rPr lang="en-US" sz="1800" b="0" i="0" u="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p:txBody>
      </p:sp>
      <p:graphicFrame>
        <p:nvGraphicFramePr>
          <p:cNvPr id="152" name="Google Shape;152;p18"/>
          <p:cNvGraphicFramePr/>
          <p:nvPr>
            <p:extLst>
              <p:ext uri="{D42A27DB-BD31-4B8C-83A1-F6EECF244321}">
                <p14:modId xmlns:p14="http://schemas.microsoft.com/office/powerpoint/2010/main" val="3311077109"/>
              </p:ext>
            </p:extLst>
          </p:nvPr>
        </p:nvGraphicFramePr>
        <p:xfrm>
          <a:off x="381000" y="1543050"/>
          <a:ext cx="8382000" cy="2193900"/>
        </p:xfrm>
        <a:graphic>
          <a:graphicData uri="http://schemas.openxmlformats.org/drawingml/2006/table">
            <a:tbl>
              <a:tblPr>
                <a:noFill/>
                <a:tableStyleId>{142A9504-35A0-4010-9775-C55FB83E5138}</a:tableStyleId>
              </a:tblPr>
              <a:tblGrid>
                <a:gridCol w="990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828800">
                  <a:extLst>
                    <a:ext uri="{9D8B030D-6E8A-4147-A177-3AD203B41FA5}">
                      <a16:colId xmlns:a16="http://schemas.microsoft.com/office/drawing/2014/main" val="20006"/>
                    </a:ext>
                  </a:extLst>
                </a:gridCol>
              </a:tblGrid>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Класс</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hlink"/>
                    </a:solidFill>
                  </a:tcPr>
                </a:tc>
                <a:tc gridSpan="4">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Структура 32-битного IP адреса</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hlink"/>
                    </a:solidFill>
                  </a:tcPr>
                </a:tc>
                <a:tc hMerge="1">
                  <a:txBody>
                    <a:bodyPr/>
                    <a:lstStyle/>
                    <a:p>
                      <a:endParaRPr lang="ru-RU"/>
                    </a:p>
                  </a:txBody>
                  <a:tcPr/>
                </a:tc>
                <a:tc hMerge="1">
                  <a:txBody>
                    <a:bodyPr/>
                    <a:lstStyle/>
                    <a:p>
                      <a:endParaRPr lang="ru-RU"/>
                    </a:p>
                  </a:txBody>
                  <a:tcPr/>
                </a:tc>
                <a:tc hMerge="1">
                  <a:txBody>
                    <a:bodyPr/>
                    <a:lstStyle/>
                    <a:p>
                      <a:endParaRPr lang="ru-RU"/>
                    </a:p>
                  </a:txBody>
                  <a:tcPr/>
                </a:tc>
                <a:tc grid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Диапазон сетей</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hlink"/>
                    </a:solidFill>
                  </a:tcPr>
                </a:tc>
                <a:tc hMerge="1">
                  <a:txBody>
                    <a:bodyPr/>
                    <a:lstStyle/>
                    <a:p>
                      <a:endParaRPr lang="ru-RU"/>
                    </a:p>
                  </a:txBody>
                  <a:tcPr/>
                </a:tc>
                <a:extLst>
                  <a:ext uri="{0D108BD9-81ED-4DB2-BD59-A6C34878D82A}">
                    <a16:rowId xmlns:a16="http://schemas.microsoft.com/office/drawing/2014/main" val="10000"/>
                  </a:ext>
                </a:extLst>
              </a:tr>
              <a:tr h="3667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Класс А</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0 № </a:t>
                      </a:r>
                      <a:r>
                        <a:rPr lang="en-US" sz="1800" b="0" i="0" u="none" strike="noStrike" cap="none" dirty="0" err="1">
                          <a:solidFill>
                            <a:schemeClr val="dk1"/>
                          </a:solidFill>
                          <a:latin typeface="Times New Roman"/>
                          <a:ea typeface="Times New Roman"/>
                          <a:cs typeface="Times New Roman"/>
                          <a:sym typeface="Times New Roman"/>
                        </a:rPr>
                        <a:t>сети</a:t>
                      </a:r>
                      <a:endParaRPr dirty="0"/>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gridSpan="3">
                  <a:txBody>
                    <a:bodyPr/>
                    <a:lstStyle/>
                    <a:p>
                      <a:pPr marL="0" marR="0" lvl="0" indent="0" algn="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хоста</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1.0.0.0</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126.0.0.0</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12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Класс В</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10 № </a:t>
                      </a:r>
                      <a:r>
                        <a:rPr lang="en-US" sz="1800" b="0" i="0" u="none" strike="noStrike" cap="none" dirty="0" err="1">
                          <a:solidFill>
                            <a:schemeClr val="dk1"/>
                          </a:solidFill>
                          <a:latin typeface="Times New Roman"/>
                          <a:ea typeface="Times New Roman"/>
                          <a:cs typeface="Times New Roman"/>
                          <a:sym typeface="Times New Roman"/>
                        </a:rPr>
                        <a:t>сети</a:t>
                      </a:r>
                      <a:endParaRPr dirty="0"/>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gridSpan="2">
                  <a:txBody>
                    <a:bodyPr/>
                    <a:lstStyle/>
                    <a:p>
                      <a:pPr marL="0" marR="0" lvl="0" indent="0" algn="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хоста</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128.0.0.0</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191.255.0.0</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67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Класс С</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110 № сети</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a:txBody>
                    <a:bodyPr/>
                    <a:lstStyle/>
                    <a:p>
                      <a:pPr marL="0" marR="0" lvl="0" indent="0" algn="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хоста</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192.0.0.0</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223.255.255.0</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12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Класс D</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gridSpan="4">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1110 групповой адрес</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224.0.0.0</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239.255.255.255</a:t>
                      </a:r>
                      <a:endParaRPr/>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12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Класс Е</a:t>
                      </a:r>
                      <a:endParaRPr/>
                    </a:p>
                  </a:txBody>
                  <a:tcPr marL="0" marR="0" marT="0" marB="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gridSpan="4">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11110 зарезервирован</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240.0.0.0</a:t>
                      </a:r>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247.255.255.255</a:t>
                      </a:r>
                      <a:endParaRPr dirty="0"/>
                    </a:p>
                  </a:txBody>
                  <a:tcPr marL="0" marR="0" marT="0" marB="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19"/>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158" name="Google Shape;158;p19"/>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159" name="Google Shape;159;p19"/>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160" name="Google Shape;160;p19"/>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161" name="Google Shape;161;p19"/>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162" name="Google Shape;162;p19"/>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163" name="Google Shape;163;p19"/>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164" name="Google Shape;164;p19"/>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165" name="Google Shape;165;p19"/>
          <p:cNvSpPr txBox="1"/>
          <p:nvPr/>
        </p:nvSpPr>
        <p:spPr>
          <a:xfrm>
            <a:off x="1143000" y="228600"/>
            <a:ext cx="7566025"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Соглашение о спец. IP адресах</a:t>
            </a:r>
            <a:endParaRPr>
              <a:solidFill>
                <a:schemeClr val="tx1">
                  <a:lumMod val="95000"/>
                </a:schemeClr>
              </a:solidFill>
            </a:endParaRPr>
          </a:p>
        </p:txBody>
      </p:sp>
      <p:sp>
        <p:nvSpPr>
          <p:cNvPr id="166" name="Google Shape;166;p19"/>
          <p:cNvSpPr txBox="1"/>
          <p:nvPr/>
        </p:nvSpPr>
        <p:spPr>
          <a:xfrm>
            <a:off x="685800" y="1295400"/>
            <a:ext cx="7620000" cy="5035550"/>
          </a:xfrm>
          <a:prstGeom prst="rect">
            <a:avLst/>
          </a:prstGeom>
          <a:noFill/>
          <a:ln>
            <a:noFill/>
          </a:ln>
        </p:spPr>
        <p:txBody>
          <a:bodyPr spcFirstLastPara="1" wrap="square" lIns="91425" tIns="45700" rIns="91425" bIns="45700" anchor="t" anchorCtr="0">
            <a:noAutofit/>
          </a:bodyPr>
          <a:lstStyle/>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dirty="0" err="1">
                <a:solidFill>
                  <a:schemeClr val="tx1">
                    <a:lumMod val="95000"/>
                  </a:schemeClr>
                </a:solidFill>
                <a:latin typeface="Times New Roman"/>
                <a:ea typeface="Times New Roman"/>
                <a:cs typeface="Times New Roman"/>
                <a:sym typeface="Times New Roman"/>
              </a:rPr>
              <a:t>Весь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состоит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из</a:t>
            </a:r>
            <a:r>
              <a:rPr lang="en-US" sz="1800" b="0" i="0" u="none" dirty="0">
                <a:solidFill>
                  <a:schemeClr val="tx1">
                    <a:lumMod val="95000"/>
                  </a:schemeClr>
                </a:solidFill>
                <a:latin typeface="Times New Roman"/>
                <a:ea typeface="Times New Roman"/>
                <a:cs typeface="Times New Roman"/>
                <a:sym typeface="Times New Roman"/>
              </a:rPr>
              <a:t> 0 (0.0.0.0) - </a:t>
            </a:r>
            <a:r>
              <a:rPr lang="en-US" sz="1800" b="0" i="0" u="none" dirty="0" err="1">
                <a:solidFill>
                  <a:schemeClr val="tx1">
                    <a:lumMod val="95000"/>
                  </a:schemeClr>
                </a:solidFill>
                <a:latin typeface="Times New Roman"/>
                <a:ea typeface="Times New Roman"/>
                <a:cs typeface="Times New Roman"/>
                <a:sym typeface="Times New Roman"/>
              </a:rPr>
              <a:t>адрес</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данного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узла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разрешается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только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при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загрузке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системы</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может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быть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назначения</a:t>
            </a:r>
            <a:r>
              <a:rPr lang="en-US" sz="1800" b="0" i="0" u="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dirty="0" err="1">
                <a:solidFill>
                  <a:schemeClr val="tx1">
                    <a:lumMod val="95000"/>
                  </a:schemeClr>
                </a:solidFill>
                <a:latin typeface="Times New Roman"/>
                <a:ea typeface="Times New Roman"/>
                <a:cs typeface="Times New Roman"/>
                <a:sym typeface="Times New Roman"/>
              </a:rPr>
              <a:t>Поле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сети</a:t>
            </a:r>
            <a:r>
              <a:rPr lang="en-US" sz="1800" b="0" i="0" u="none" dirty="0">
                <a:solidFill>
                  <a:schemeClr val="tx1">
                    <a:lumMod val="95000"/>
                  </a:schemeClr>
                </a:solidFill>
                <a:latin typeface="Times New Roman"/>
                <a:ea typeface="Times New Roman"/>
                <a:cs typeface="Times New Roman"/>
                <a:sym typeface="Times New Roman"/>
              </a:rPr>
              <a:t> = 0 (</a:t>
            </a:r>
            <a:r>
              <a:rPr lang="en-US" sz="1800" b="0" i="0" u="none" dirty="0" err="1">
                <a:solidFill>
                  <a:schemeClr val="tx1">
                    <a:lumMod val="95000"/>
                  </a:schemeClr>
                </a:solidFill>
                <a:latin typeface="Times New Roman"/>
                <a:ea typeface="Times New Roman"/>
                <a:cs typeface="Times New Roman"/>
                <a:sym typeface="Times New Roman"/>
              </a:rPr>
              <a:t>например</a:t>
            </a:r>
            <a:r>
              <a:rPr lang="en-US" sz="1800" b="0" i="0" u="none" dirty="0">
                <a:solidFill>
                  <a:schemeClr val="tx1">
                    <a:lumMod val="95000"/>
                  </a:schemeClr>
                </a:solidFill>
                <a:latin typeface="Times New Roman"/>
                <a:ea typeface="Times New Roman"/>
                <a:cs typeface="Times New Roman"/>
                <a:sym typeface="Times New Roman"/>
              </a:rPr>
              <a:t>, 0.0.0.134) - </a:t>
            </a:r>
            <a:r>
              <a:rPr lang="en-US" sz="1800" b="0" i="0" u="none" dirty="0" err="1">
                <a:solidFill>
                  <a:schemeClr val="tx1">
                    <a:lumMod val="95000"/>
                  </a:schemeClr>
                </a:solidFill>
                <a:latin typeface="Times New Roman"/>
                <a:ea typeface="Times New Roman"/>
                <a:cs typeface="Times New Roman"/>
                <a:sym typeface="Times New Roman"/>
              </a:rPr>
              <a:t>узел</a:t>
            </a:r>
            <a:r>
              <a:rPr lang="en-US" sz="1800" b="0" i="0" u="none" dirty="0">
                <a:solidFill>
                  <a:schemeClr val="tx1">
                    <a:lumMod val="95000"/>
                  </a:schemeClr>
                </a:solidFill>
                <a:latin typeface="Times New Roman"/>
                <a:ea typeface="Times New Roman"/>
                <a:cs typeface="Times New Roman"/>
                <a:sym typeface="Times New Roman"/>
              </a:rPr>
              <a:t> 134 </a:t>
            </a:r>
            <a:r>
              <a:rPr lang="en-US" sz="1800" b="0" i="0" u="none" dirty="0" err="1">
                <a:solidFill>
                  <a:schemeClr val="tx1">
                    <a:lumMod val="95000"/>
                  </a:schemeClr>
                </a:solidFill>
                <a:latin typeface="Times New Roman"/>
                <a:ea typeface="Times New Roman"/>
                <a:cs typeface="Times New Roman"/>
                <a:sym typeface="Times New Roman"/>
              </a:rPr>
              <a:t>принадлежит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данной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сети</a:t>
            </a:r>
            <a:r>
              <a:rPr lang="en-US" sz="1800" b="0" i="0" u="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dirty="0" err="1">
                <a:solidFill>
                  <a:schemeClr val="tx1">
                    <a:lumMod val="95000"/>
                  </a:schemeClr>
                </a:solidFill>
                <a:latin typeface="Times New Roman"/>
                <a:ea typeface="Times New Roman"/>
                <a:cs typeface="Times New Roman"/>
                <a:sym typeface="Times New Roman"/>
              </a:rPr>
              <a:t>Весь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состоит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из</a:t>
            </a:r>
            <a:r>
              <a:rPr lang="en-US" sz="1800" b="0" i="0" u="none" dirty="0">
                <a:solidFill>
                  <a:schemeClr val="tx1">
                    <a:lumMod val="95000"/>
                  </a:schemeClr>
                </a:solidFill>
                <a:latin typeface="Times New Roman"/>
                <a:ea typeface="Times New Roman"/>
                <a:cs typeface="Times New Roman"/>
                <a:sym typeface="Times New Roman"/>
              </a:rPr>
              <a:t> 1 (255.255.255.255) - </a:t>
            </a:r>
            <a:r>
              <a:rPr lang="en-US" sz="1800" b="0" i="0" u="none" dirty="0" err="1">
                <a:solidFill>
                  <a:schemeClr val="tx1">
                    <a:lumMod val="95000"/>
                  </a:schemeClr>
                </a:solidFill>
                <a:latin typeface="Times New Roman"/>
                <a:ea typeface="Times New Roman"/>
                <a:cs typeface="Times New Roman"/>
                <a:sym typeface="Times New Roman"/>
              </a:rPr>
              <a:t>ограниченное</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пределах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локальной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канальном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уровне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первого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маршрутизатора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широковещание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может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быть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отправителя</a:t>
            </a:r>
            <a:r>
              <a:rPr lang="en-US" sz="1800" b="0" i="0" u="none" dirty="0">
                <a:solidFill>
                  <a:schemeClr val="tx1">
                    <a:lumMod val="95000"/>
                  </a:schemeClr>
                </a:solidFill>
                <a:latin typeface="Times New Roman"/>
                <a:ea typeface="Times New Roman"/>
                <a:cs typeface="Times New Roman"/>
                <a:sym typeface="Times New Roman"/>
              </a:rPr>
              <a:t>). </a:t>
            </a:r>
            <a:endParaRPr dirty="0">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dirty="0">
                <a:solidFill>
                  <a:schemeClr val="tx1">
                    <a:lumMod val="95000"/>
                  </a:schemeClr>
                </a:solidFill>
                <a:latin typeface="Times New Roman"/>
                <a:ea typeface="Times New Roman"/>
                <a:cs typeface="Times New Roman"/>
                <a:sym typeface="Times New Roman"/>
              </a:rPr>
              <a:t>В </a:t>
            </a:r>
            <a:r>
              <a:rPr lang="en-US" sz="1800" b="0" i="0" u="none" dirty="0" err="1">
                <a:solidFill>
                  <a:schemeClr val="tx1">
                    <a:lumMod val="95000"/>
                  </a:schemeClr>
                </a:solidFill>
                <a:latin typeface="Times New Roman"/>
                <a:ea typeface="Times New Roman"/>
                <a:cs typeface="Times New Roman"/>
                <a:sym typeface="Times New Roman"/>
              </a:rPr>
              <a:t>поле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хоста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все</a:t>
            </a:r>
            <a:r>
              <a:rPr lang="en-US" sz="1800" b="0" i="0" u="none" dirty="0">
                <a:solidFill>
                  <a:schemeClr val="tx1">
                    <a:lumMod val="95000"/>
                  </a:schemeClr>
                </a:solidFill>
                <a:latin typeface="Times New Roman"/>
                <a:ea typeface="Times New Roman"/>
                <a:cs typeface="Times New Roman"/>
                <a:sym typeface="Times New Roman"/>
              </a:rPr>
              <a:t> 1 (</a:t>
            </a:r>
            <a:r>
              <a:rPr lang="en-US" sz="1800" b="0" i="0" u="none" dirty="0" err="1">
                <a:solidFill>
                  <a:schemeClr val="tx1">
                    <a:lumMod val="95000"/>
                  </a:schemeClr>
                </a:solidFill>
                <a:latin typeface="Times New Roman"/>
                <a:ea typeface="Times New Roman"/>
                <a:cs typeface="Times New Roman"/>
                <a:sym typeface="Times New Roman"/>
              </a:rPr>
              <a:t>например</a:t>
            </a:r>
            <a:r>
              <a:rPr lang="en-US" sz="1800" b="0" i="0" u="none" dirty="0">
                <a:solidFill>
                  <a:schemeClr val="tx1">
                    <a:lumMod val="95000"/>
                  </a:schemeClr>
                </a:solidFill>
                <a:latin typeface="Times New Roman"/>
                <a:ea typeface="Times New Roman"/>
                <a:cs typeface="Times New Roman"/>
                <a:sym typeface="Times New Roman"/>
              </a:rPr>
              <a:t>, 135.202.255.255 </a:t>
            </a:r>
            <a:r>
              <a:rPr lang="en-US" sz="1800" b="0" i="0" u="none" dirty="0" err="1">
                <a:solidFill>
                  <a:schemeClr val="tx1">
                    <a:lumMod val="95000"/>
                  </a:schemeClr>
                </a:solidFill>
                <a:latin typeface="Times New Roman"/>
                <a:ea typeface="Times New Roman"/>
                <a:cs typeface="Times New Roman"/>
                <a:sym typeface="Times New Roman"/>
              </a:rPr>
              <a:t>для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класса</a:t>
            </a:r>
            <a:r>
              <a:rPr lang="en-US" sz="1800" b="0" i="0" u="none" dirty="0">
                <a:solidFill>
                  <a:schemeClr val="tx1">
                    <a:lumMod val="95000"/>
                  </a:schemeClr>
                </a:solidFill>
                <a:latin typeface="Times New Roman"/>
                <a:ea typeface="Times New Roman"/>
                <a:cs typeface="Times New Roman"/>
                <a:sym typeface="Times New Roman"/>
              </a:rPr>
              <a:t> В) - </a:t>
            </a:r>
            <a:r>
              <a:rPr lang="en-US" sz="1800" b="0" i="0" u="none" dirty="0" err="1">
                <a:solidFill>
                  <a:schemeClr val="tx1">
                    <a:lumMod val="95000"/>
                  </a:schemeClr>
                </a:solidFill>
                <a:latin typeface="Times New Roman"/>
                <a:ea typeface="Times New Roman"/>
                <a:cs typeface="Times New Roman"/>
                <a:sym typeface="Times New Roman"/>
              </a:rPr>
              <a:t>то</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широковещание</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конкретной</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может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быть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адресом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отправителя</a:t>
            </a:r>
            <a:r>
              <a:rPr lang="en-US" sz="1800" b="0" i="0" u="none" dirty="0">
                <a:solidFill>
                  <a:schemeClr val="tx1">
                    <a:lumMod val="95000"/>
                  </a:schemeClr>
                </a:solidFill>
                <a:latin typeface="Times New Roman"/>
                <a:ea typeface="Times New Roman"/>
                <a:cs typeface="Times New Roman"/>
                <a:sym typeface="Times New Roman"/>
              </a:rPr>
              <a:t>). </a:t>
            </a:r>
            <a:endParaRPr dirty="0">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dirty="0">
                <a:solidFill>
                  <a:schemeClr val="tx1">
                    <a:lumMod val="95000"/>
                  </a:schemeClr>
                </a:solidFill>
                <a:latin typeface="Times New Roman"/>
                <a:ea typeface="Times New Roman"/>
                <a:cs typeface="Times New Roman"/>
                <a:sym typeface="Times New Roman"/>
              </a:rPr>
              <a:t>127.хх.хх.хх (</a:t>
            </a:r>
            <a:r>
              <a:rPr lang="en-US" sz="1800" b="0" i="0" u="none" dirty="0" err="1">
                <a:solidFill>
                  <a:schemeClr val="tx1">
                    <a:lumMod val="95000"/>
                  </a:schemeClr>
                </a:solidFill>
                <a:latin typeface="Times New Roman"/>
                <a:ea typeface="Times New Roman"/>
                <a:cs typeface="Times New Roman"/>
                <a:sym typeface="Times New Roman"/>
              </a:rPr>
              <a:t>например</a:t>
            </a:r>
            <a:r>
              <a:rPr lang="en-US" sz="1800" b="0" i="0" u="none" dirty="0">
                <a:solidFill>
                  <a:schemeClr val="tx1">
                    <a:lumMod val="95000"/>
                  </a:schemeClr>
                </a:solidFill>
                <a:latin typeface="Times New Roman"/>
                <a:ea typeface="Times New Roman"/>
                <a:cs typeface="Times New Roman"/>
                <a:sym typeface="Times New Roman"/>
              </a:rPr>
              <a:t>, 127.0.0.1) - localhost, loopback, </a:t>
            </a:r>
            <a:r>
              <a:rPr lang="en-US" sz="1800" b="0" i="0" u="none" dirty="0" err="1">
                <a:solidFill>
                  <a:schemeClr val="tx1">
                    <a:lumMod val="95000"/>
                  </a:schemeClr>
                </a:solidFill>
                <a:latin typeface="Times New Roman"/>
                <a:ea typeface="Times New Roman"/>
                <a:cs typeface="Times New Roman"/>
                <a:sym typeface="Times New Roman"/>
              </a:rPr>
              <a:t>обратная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связь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никогда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передается</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сеть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используется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для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тестирования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стека</a:t>
            </a:r>
            <a:r>
              <a:rPr lang="en-US" sz="1800" b="0" i="0" u="none" dirty="0">
                <a:solidFill>
                  <a:schemeClr val="tx1">
                    <a:lumMod val="95000"/>
                  </a:schemeClr>
                </a:solidFill>
                <a:latin typeface="Times New Roman"/>
                <a:ea typeface="Times New Roman"/>
                <a:cs typeface="Times New Roman"/>
                <a:sym typeface="Times New Roman"/>
              </a:rPr>
              <a:t> TCP/IP  </a:t>
            </a:r>
            <a:r>
              <a:rPr lang="en-US" sz="1800" b="0" i="0" u="none" dirty="0" err="1">
                <a:solidFill>
                  <a:schemeClr val="tx1">
                    <a:lumMod val="95000"/>
                  </a:schemeClr>
                </a:solidFill>
                <a:latin typeface="Times New Roman"/>
                <a:ea typeface="Times New Roman"/>
                <a:cs typeface="Times New Roman"/>
                <a:sym typeface="Times New Roman"/>
              </a:rPr>
              <a:t>на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данном</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компьютере</a:t>
            </a:r>
            <a:r>
              <a:rPr lang="en-US" sz="1800" b="0" i="0" u="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292100" marR="0" lvl="0" indent="-292100" algn="l" rtl="0">
              <a:lnSpc>
                <a:spcPct val="100000"/>
              </a:lnSpc>
              <a:spcBef>
                <a:spcPts val="0"/>
              </a:spcBef>
              <a:spcAft>
                <a:spcPts val="0"/>
              </a:spcAft>
              <a:buClr>
                <a:srgbClr val="FF0066"/>
              </a:buClr>
              <a:buSzPts val="1800"/>
              <a:buFont typeface="Noto Sans Symbols"/>
              <a:buChar char="▪"/>
            </a:pPr>
            <a:r>
              <a:rPr lang="en-US" sz="1800" b="0" i="0" u="none" dirty="0" err="1">
                <a:solidFill>
                  <a:schemeClr val="tx1">
                    <a:lumMod val="95000"/>
                  </a:schemeClr>
                </a:solidFill>
                <a:latin typeface="Times New Roman"/>
                <a:ea typeface="Times New Roman"/>
                <a:cs typeface="Times New Roman"/>
                <a:sym typeface="Times New Roman"/>
              </a:rPr>
              <a:t>Закрытые</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сети</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синонимы</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частная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сеть</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интранет</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нереальные</a:t>
            </a:r>
            <a:r>
              <a:rPr lang="en-US" sz="1800" b="0" i="0" u="none" dirty="0">
                <a:solidFill>
                  <a:schemeClr val="tx1">
                    <a:lumMod val="95000"/>
                  </a:schemeClr>
                </a:solidFill>
                <a:latin typeface="Times New Roman"/>
                <a:ea typeface="Times New Roman"/>
                <a:cs typeface="Times New Roman"/>
                <a:sym typeface="Times New Roman"/>
              </a:rPr>
              <a:t> IP </a:t>
            </a:r>
            <a:r>
              <a:rPr lang="en-US" sz="1800" b="0" i="0" u="none" dirty="0" err="1">
                <a:solidFill>
                  <a:schemeClr val="tx1">
                    <a:lumMod val="95000"/>
                  </a:schemeClr>
                </a:solidFill>
                <a:latin typeface="Times New Roman"/>
                <a:ea typeface="Times New Roman"/>
                <a:cs typeface="Times New Roman"/>
                <a:sym typeface="Times New Roman"/>
              </a:rPr>
              <a:t>адреса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серые</a:t>
            </a:r>
            <a:r>
              <a:rPr lang="en-US" sz="1800" b="0" i="0" u="none" dirty="0">
                <a:solidFill>
                  <a:schemeClr val="tx1">
                    <a:lumMod val="95000"/>
                  </a:schemeClr>
                </a:solidFill>
                <a:latin typeface="Times New Roman"/>
                <a:ea typeface="Times New Roman"/>
                <a:cs typeface="Times New Roman"/>
                <a:sym typeface="Times New Roman"/>
              </a:rPr>
              <a:t> IP </a:t>
            </a:r>
            <a:r>
              <a:rPr lang="en-US" sz="1800" b="0" i="0" u="none" dirty="0" err="1">
                <a:solidFill>
                  <a:schemeClr val="tx1">
                    <a:lumMod val="95000"/>
                  </a:schemeClr>
                </a:solidFill>
                <a:latin typeface="Times New Roman"/>
                <a:ea typeface="Times New Roman"/>
                <a:cs typeface="Times New Roman"/>
                <a:sym typeface="Times New Roman"/>
              </a:rPr>
              <a:t>адреса</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нетранслируемые</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Интернет</a:t>
            </a:r>
            <a:r>
              <a:rPr lang="en-US" sz="1800" b="0" i="0" u="none" dirty="0">
                <a:solidFill>
                  <a:schemeClr val="tx1">
                    <a:lumMod val="95000"/>
                  </a:schemeClr>
                </a:solidFill>
                <a:latin typeface="Times New Roman"/>
                <a:ea typeface="Times New Roman"/>
                <a:cs typeface="Times New Roman"/>
                <a:sym typeface="Times New Roman"/>
              </a:rPr>
              <a:t> IP </a:t>
            </a:r>
            <a:r>
              <a:rPr lang="en-US" sz="1800" b="0" i="0" u="none" dirty="0" err="1">
                <a:solidFill>
                  <a:schemeClr val="tx1">
                    <a:lumMod val="95000"/>
                  </a:schemeClr>
                </a:solidFill>
                <a:latin typeface="Times New Roman"/>
                <a:ea typeface="Times New Roman"/>
                <a:cs typeface="Times New Roman"/>
                <a:sym typeface="Times New Roman"/>
              </a:rPr>
              <a:t>адреса</a:t>
            </a:r>
            <a:r>
              <a:rPr lang="en-US" sz="1800" b="0" i="0" u="none" dirty="0">
                <a:solidFill>
                  <a:schemeClr val="tx1">
                    <a:lumMod val="95000"/>
                  </a:schemeClr>
                </a:solidFill>
                <a:latin typeface="Times New Roman"/>
                <a:ea typeface="Times New Roman"/>
                <a:cs typeface="Times New Roman"/>
                <a:sym typeface="Times New Roman"/>
              </a:rPr>
              <a:t>) - </a:t>
            </a:r>
            <a:r>
              <a:rPr lang="en-US" sz="1800" b="0" i="0" u="none" dirty="0" err="1">
                <a:solidFill>
                  <a:schemeClr val="tx1">
                    <a:lumMod val="95000"/>
                  </a:schemeClr>
                </a:solidFill>
                <a:latin typeface="Times New Roman"/>
                <a:ea typeface="Times New Roman"/>
                <a:cs typeface="Times New Roman"/>
                <a:sym typeface="Times New Roman"/>
              </a:rPr>
              <a:t>для</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соответствующих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классов</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сетей</a:t>
            </a:r>
            <a:r>
              <a:rPr lang="en-US" sz="1800" b="0" i="0" u="none" dirty="0">
                <a:solidFill>
                  <a:schemeClr val="tx1">
                    <a:lumMod val="95000"/>
                  </a:schemeClr>
                </a:solidFill>
                <a:latin typeface="Times New Roman"/>
                <a:ea typeface="Times New Roman"/>
                <a:cs typeface="Times New Roman"/>
                <a:sym typeface="Times New Roman"/>
              </a:rPr>
              <a:t> IP </a:t>
            </a:r>
            <a:r>
              <a:rPr lang="en-US" sz="1800" b="0" i="0" u="none" dirty="0" err="1">
                <a:solidFill>
                  <a:schemeClr val="tx1">
                    <a:lumMod val="95000"/>
                  </a:schemeClr>
                </a:solidFill>
                <a:latin typeface="Times New Roman"/>
                <a:ea typeface="Times New Roman"/>
                <a:cs typeface="Times New Roman"/>
                <a:sym typeface="Times New Roman"/>
              </a:rPr>
              <a:t>адреса</a:t>
            </a:r>
            <a:r>
              <a:rPr lang="en-US" sz="1800" b="0" i="0" u="none" dirty="0">
                <a:solidFill>
                  <a:schemeClr val="tx1">
                    <a:lumMod val="95000"/>
                  </a:schemeClr>
                </a:solidFill>
                <a:latin typeface="Times New Roman"/>
                <a:ea typeface="Times New Roman"/>
                <a:cs typeface="Times New Roman"/>
                <a:sym typeface="Times New Roman"/>
              </a:rPr>
              <a:t> в </a:t>
            </a:r>
            <a:r>
              <a:rPr lang="en-US" sz="1800" b="0" i="0" u="none" dirty="0" err="1">
                <a:solidFill>
                  <a:schemeClr val="tx1">
                    <a:lumMod val="95000"/>
                  </a:schemeClr>
                </a:solidFill>
                <a:latin typeface="Times New Roman"/>
                <a:ea typeface="Times New Roman"/>
                <a:cs typeface="Times New Roman"/>
                <a:sym typeface="Times New Roman"/>
              </a:rPr>
              <a:t>следующих</a:t>
            </a:r>
            <a:r>
              <a:rPr lang="en-US" sz="1800" b="0" i="0" u="none" dirty="0">
                <a:solidFill>
                  <a:schemeClr val="tx1">
                    <a:lumMod val="95000"/>
                  </a:schemeClr>
                </a:solidFill>
                <a:latin typeface="Times New Roman"/>
                <a:ea typeface="Times New Roman"/>
                <a:cs typeface="Times New Roman"/>
                <a:sym typeface="Times New Roman"/>
              </a:rPr>
              <a:t> </a:t>
            </a:r>
            <a:r>
              <a:rPr lang="en-US" sz="1800" b="0" i="0" u="none" dirty="0" err="1">
                <a:solidFill>
                  <a:schemeClr val="tx1">
                    <a:lumMod val="95000"/>
                  </a:schemeClr>
                </a:solidFill>
                <a:latin typeface="Times New Roman"/>
                <a:ea typeface="Times New Roman"/>
                <a:cs typeface="Times New Roman"/>
                <a:sym typeface="Times New Roman"/>
              </a:rPr>
              <a:t>диапазонах</a:t>
            </a:r>
            <a:r>
              <a:rPr lang="en-US" sz="1800" b="0" i="0" u="none" dirty="0">
                <a:solidFill>
                  <a:schemeClr val="tx1">
                    <a:lumMod val="95000"/>
                  </a:schemeClr>
                </a:solidFill>
                <a:latin typeface="Times New Roman"/>
                <a:ea typeface="Times New Roman"/>
                <a:cs typeface="Times New Roman"/>
                <a:sym typeface="Times New Roman"/>
              </a:rPr>
              <a:t>:</a:t>
            </a:r>
            <a:endParaRPr dirty="0">
              <a:solidFill>
                <a:schemeClr val="tx1">
                  <a:lumMod val="95000"/>
                </a:schemeClr>
              </a:solidFill>
            </a:endParaRPr>
          </a:p>
          <a:p>
            <a:pPr marL="0" marR="0" lvl="0" indent="29210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10.0.0.0	-	10.255.255.255</a:t>
            </a:r>
            <a:endParaRPr dirty="0">
              <a:solidFill>
                <a:schemeClr val="tx1">
                  <a:lumMod val="95000"/>
                </a:schemeClr>
              </a:solidFill>
            </a:endParaRPr>
          </a:p>
          <a:p>
            <a:pPr marL="0" marR="0" lvl="0" indent="29210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172.16.0.0	-	172.31.255.255</a:t>
            </a:r>
            <a:endParaRPr dirty="0">
              <a:solidFill>
                <a:schemeClr val="tx1">
                  <a:lumMod val="95000"/>
                </a:schemeClr>
              </a:solidFill>
            </a:endParaRPr>
          </a:p>
          <a:p>
            <a:pPr marL="0" marR="0" lvl="0" indent="292100" algn="l" rtl="0">
              <a:lnSpc>
                <a:spcPct val="100000"/>
              </a:lnSpc>
              <a:spcBef>
                <a:spcPts val="0"/>
              </a:spcBef>
              <a:spcAft>
                <a:spcPts val="0"/>
              </a:spcAft>
              <a:buClr>
                <a:schemeClr val="dk1"/>
              </a:buClr>
              <a:buSzPts val="1800"/>
              <a:buFont typeface="Times New Roman"/>
              <a:buNone/>
            </a:pPr>
            <a:r>
              <a:rPr lang="en-US" sz="1800" b="0" i="0" u="none" dirty="0">
                <a:solidFill>
                  <a:schemeClr val="tx1">
                    <a:lumMod val="95000"/>
                  </a:schemeClr>
                </a:solidFill>
                <a:latin typeface="Times New Roman"/>
                <a:ea typeface="Times New Roman"/>
                <a:cs typeface="Times New Roman"/>
                <a:sym typeface="Times New Roman"/>
              </a:rPr>
              <a:t>192.168.0.0	-	192.168.255.255</a:t>
            </a:r>
            <a:endParaRPr dirty="0">
              <a:solidFill>
                <a:schemeClr val="tx1">
                  <a:lumMod val="9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1" name="Google Shape;171;p20"/>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172" name="Google Shape;172;p20"/>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173" name="Google Shape;173;p20"/>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174" name="Google Shape;174;p20"/>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175" name="Google Shape;175;p20"/>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176" name="Google Shape;176;p20"/>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177" name="Google Shape;177;p20"/>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178" name="Google Shape;178;p20"/>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179" name="Google Shape;179;p20"/>
          <p:cNvSpPr txBox="1"/>
          <p:nvPr/>
        </p:nvSpPr>
        <p:spPr>
          <a:xfrm>
            <a:off x="1143000" y="228600"/>
            <a:ext cx="4049712"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Маска IP адреса</a:t>
            </a:r>
            <a:endParaRPr>
              <a:solidFill>
                <a:schemeClr val="tx1">
                  <a:lumMod val="95000"/>
                </a:schemeClr>
              </a:solidFill>
            </a:endParaRPr>
          </a:p>
        </p:txBody>
      </p:sp>
      <p:sp>
        <p:nvSpPr>
          <p:cNvPr id="180" name="Google Shape;180;p20"/>
          <p:cNvSpPr txBox="1"/>
          <p:nvPr/>
        </p:nvSpPr>
        <p:spPr>
          <a:xfrm>
            <a:off x="685800" y="1295400"/>
            <a:ext cx="7620000" cy="5035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Назначение маски IP адреса - отделять часть, отвечающую за номер сети от части, идентифицирующей номер хоста в данной сети.</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Использование: маршрутизация и ограниченное широковещание.</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Маска IP - это неразрывный последовательный бинарный ряд логических 1, оканчивающийся неразрывным рядом 0 общей длиной 32 бита.</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Например, </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маска IP адреса класса А:	11111111 00000000 00000000 00000000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маска IP адреса класса В:	11111111 11111111 00000000 00000000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маска IP адреса класса С:	11111111 11111111 11111111 00000000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маска длиной в 22 бита:	11111111 11111111 11111100 00000000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Иногда значение маски пишется справа после IP адреса через слеш и обозначает битовую длину части адреса, отвечающего за IP сеть, иногда в виде IP адреса, например: 134.171.0.14/25 или 255.255.255.128 – маска в 25 бит.</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chemeClr val="tx1">
                  <a:lumMod val="9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Выделением IP адресов в глобальном адресном пространстве ведает InterNIC (Network Information Center), в России - РосНИИРОС (Российский научно-исследовательский институт развития общественных сетей).</a:t>
            </a:r>
            <a:endParaRPr>
              <a:solidFill>
                <a:schemeClr val="tx1">
                  <a:lumMod val="9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cxnSp>
        <p:nvCxnSpPr>
          <p:cNvPr id="185" name="Google Shape;185;p21"/>
          <p:cNvCxnSpPr/>
          <p:nvPr/>
        </p:nvCxnSpPr>
        <p:spPr>
          <a:xfrm>
            <a:off x="8610600" y="5334000"/>
            <a:ext cx="0" cy="1066800"/>
          </a:xfrm>
          <a:prstGeom prst="straightConnector1">
            <a:avLst/>
          </a:prstGeom>
          <a:noFill/>
          <a:ln w="9525" cap="flat" cmpd="sng">
            <a:solidFill>
              <a:srgbClr val="006600"/>
            </a:solidFill>
            <a:prstDash val="solid"/>
            <a:miter lim="800000"/>
            <a:headEnd type="none" w="med" len="med"/>
            <a:tailEnd type="none" w="med" len="med"/>
          </a:ln>
        </p:spPr>
      </p:cxnSp>
      <p:cxnSp>
        <p:nvCxnSpPr>
          <p:cNvPr id="186" name="Google Shape;186;p21"/>
          <p:cNvCxnSpPr/>
          <p:nvPr/>
        </p:nvCxnSpPr>
        <p:spPr>
          <a:xfrm>
            <a:off x="8001000" y="6248400"/>
            <a:ext cx="762000" cy="0"/>
          </a:xfrm>
          <a:prstGeom prst="straightConnector1">
            <a:avLst/>
          </a:prstGeom>
          <a:noFill/>
          <a:ln w="9525" cap="flat" cmpd="sng">
            <a:solidFill>
              <a:srgbClr val="006600"/>
            </a:solidFill>
            <a:prstDash val="solid"/>
            <a:miter lim="800000"/>
            <a:headEnd type="none" w="med" len="med"/>
            <a:tailEnd type="none" w="med" len="med"/>
          </a:ln>
        </p:spPr>
      </p:cxnSp>
      <p:cxnSp>
        <p:nvCxnSpPr>
          <p:cNvPr id="187" name="Google Shape;187;p21"/>
          <p:cNvCxnSpPr/>
          <p:nvPr/>
        </p:nvCxnSpPr>
        <p:spPr>
          <a:xfrm>
            <a:off x="8534400" y="5867400"/>
            <a:ext cx="0" cy="609600"/>
          </a:xfrm>
          <a:prstGeom prst="straightConnector1">
            <a:avLst/>
          </a:prstGeom>
          <a:noFill/>
          <a:ln w="9525" cap="flat" cmpd="sng">
            <a:solidFill>
              <a:srgbClr val="006600"/>
            </a:solidFill>
            <a:prstDash val="solid"/>
            <a:miter lim="800000"/>
            <a:headEnd type="none" w="med" len="med"/>
            <a:tailEnd type="none" w="med" len="med"/>
          </a:ln>
        </p:spPr>
      </p:cxnSp>
      <p:cxnSp>
        <p:nvCxnSpPr>
          <p:cNvPr id="188" name="Google Shape;188;p21"/>
          <p:cNvCxnSpPr/>
          <p:nvPr/>
        </p:nvCxnSpPr>
        <p:spPr>
          <a:xfrm>
            <a:off x="8382000" y="6172200"/>
            <a:ext cx="457200" cy="0"/>
          </a:xfrm>
          <a:prstGeom prst="straightConnector1">
            <a:avLst/>
          </a:prstGeom>
          <a:noFill/>
          <a:ln w="9525" cap="flat" cmpd="sng">
            <a:solidFill>
              <a:srgbClr val="006600"/>
            </a:solidFill>
            <a:prstDash val="solid"/>
            <a:miter lim="800000"/>
            <a:headEnd type="none" w="med" len="med"/>
            <a:tailEnd type="none" w="med" len="med"/>
          </a:ln>
        </p:spPr>
      </p:cxnSp>
      <p:cxnSp>
        <p:nvCxnSpPr>
          <p:cNvPr id="189" name="Google Shape;189;p21"/>
          <p:cNvCxnSpPr/>
          <p:nvPr/>
        </p:nvCxnSpPr>
        <p:spPr>
          <a:xfrm rot="10800000">
            <a:off x="8686800" y="5562600"/>
            <a:ext cx="0" cy="838200"/>
          </a:xfrm>
          <a:prstGeom prst="straightConnector1">
            <a:avLst/>
          </a:prstGeom>
          <a:noFill/>
          <a:ln w="9525" cap="flat" cmpd="sng">
            <a:solidFill>
              <a:srgbClr val="006600"/>
            </a:solidFill>
            <a:prstDash val="solid"/>
            <a:miter lim="800000"/>
            <a:headEnd type="none" w="med" len="med"/>
            <a:tailEnd type="none" w="med" len="med"/>
          </a:ln>
        </p:spPr>
      </p:cxnSp>
      <p:cxnSp>
        <p:nvCxnSpPr>
          <p:cNvPr id="190" name="Google Shape;190;p21"/>
          <p:cNvCxnSpPr/>
          <p:nvPr/>
        </p:nvCxnSpPr>
        <p:spPr>
          <a:xfrm>
            <a:off x="457200" y="884237"/>
            <a:ext cx="7772400" cy="0"/>
          </a:xfrm>
          <a:prstGeom prst="straightConnector1">
            <a:avLst/>
          </a:prstGeom>
          <a:noFill/>
          <a:ln w="28575" cap="flat" cmpd="sng">
            <a:solidFill>
              <a:srgbClr val="006600"/>
            </a:solidFill>
            <a:prstDash val="solid"/>
            <a:miter lim="800000"/>
            <a:headEnd type="none" w="med" len="med"/>
            <a:tailEnd type="none" w="med" len="med"/>
          </a:ln>
        </p:spPr>
      </p:cxnSp>
      <p:sp>
        <p:nvSpPr>
          <p:cNvPr id="191" name="Google Shape;191;p21"/>
          <p:cNvSpPr txBox="1"/>
          <p:nvPr/>
        </p:nvSpPr>
        <p:spPr>
          <a:xfrm>
            <a:off x="533400" y="7318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192" name="Google Shape;192;p21"/>
          <p:cNvSpPr txBox="1"/>
          <p:nvPr/>
        </p:nvSpPr>
        <p:spPr>
          <a:xfrm>
            <a:off x="609600" y="808037"/>
            <a:ext cx="381000" cy="381000"/>
          </a:xfrm>
          <a:prstGeom prst="rect">
            <a:avLst/>
          </a:prstGeom>
          <a:noFill/>
          <a:ln w="9525" cap="flat" cmpd="sng">
            <a:solidFill>
              <a:srgbClr val="00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1" i="0" u="none">
              <a:solidFill>
                <a:schemeClr val="tx1">
                  <a:lumMod val="95000"/>
                </a:schemeClr>
              </a:solidFill>
              <a:latin typeface="Times New Roman"/>
              <a:ea typeface="Times New Roman"/>
              <a:cs typeface="Times New Roman"/>
              <a:sym typeface="Times New Roman"/>
            </a:endParaRPr>
          </a:p>
        </p:txBody>
      </p:sp>
      <p:sp>
        <p:nvSpPr>
          <p:cNvPr id="193" name="Google Shape;193;p21"/>
          <p:cNvSpPr txBox="1"/>
          <p:nvPr/>
        </p:nvSpPr>
        <p:spPr>
          <a:xfrm>
            <a:off x="1143000" y="228600"/>
            <a:ext cx="53721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CC33"/>
              </a:buClr>
              <a:buSzPts val="3200"/>
              <a:buFont typeface="Verdana"/>
              <a:buNone/>
            </a:pPr>
            <a:r>
              <a:rPr lang="en-US" sz="3200" b="1" i="0" u="none">
                <a:solidFill>
                  <a:schemeClr val="tx1">
                    <a:lumMod val="95000"/>
                  </a:schemeClr>
                </a:solidFill>
                <a:latin typeface="Verdana"/>
                <a:ea typeface="Verdana"/>
                <a:cs typeface="Verdana"/>
                <a:sym typeface="Verdana"/>
              </a:rPr>
              <a:t>Использование маски</a:t>
            </a:r>
            <a:endParaRPr>
              <a:solidFill>
                <a:schemeClr val="tx1">
                  <a:lumMod val="95000"/>
                </a:schemeClr>
              </a:solidFill>
            </a:endParaRPr>
          </a:p>
        </p:txBody>
      </p:sp>
      <p:sp>
        <p:nvSpPr>
          <p:cNvPr id="194" name="Google Shape;194;p21"/>
          <p:cNvSpPr txBox="1"/>
          <p:nvPr/>
        </p:nvSpPr>
        <p:spPr>
          <a:xfrm>
            <a:off x="685800" y="1295400"/>
            <a:ext cx="7620000" cy="5035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1" i="0" u="none">
                <a:solidFill>
                  <a:schemeClr val="tx1">
                    <a:lumMod val="95000"/>
                  </a:schemeClr>
                </a:solidFill>
                <a:latin typeface="Times New Roman"/>
                <a:ea typeface="Times New Roman"/>
                <a:cs typeface="Times New Roman"/>
                <a:sym typeface="Times New Roman"/>
              </a:rPr>
              <a:t>Как определить номер узла в сети, номер сети, а также адрес ограниченного в пределах данной сети широковещания?</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Для этого необходимо наложить побитно маску сети на заданный IP адрес и проделать некоторые арифметические действия.</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chemeClr val="tx1">
                  <a:lumMod val="9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Пример 1.</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sng">
                <a:solidFill>
                  <a:schemeClr val="tx1">
                    <a:lumMod val="95000"/>
                  </a:schemeClr>
                </a:solidFill>
                <a:latin typeface="Times New Roman"/>
                <a:ea typeface="Times New Roman"/>
                <a:cs typeface="Times New Roman"/>
                <a:sym typeface="Times New Roman"/>
              </a:rPr>
              <a:t>Дано:</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IP адрес 192.168.31.240, сеть класса С (маска в 24 бита).</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sng">
                <a:solidFill>
                  <a:schemeClr val="tx1">
                    <a:lumMod val="95000"/>
                  </a:schemeClr>
                </a:solidFill>
                <a:latin typeface="Times New Roman"/>
                <a:ea typeface="Times New Roman"/>
                <a:cs typeface="Times New Roman"/>
                <a:sym typeface="Times New Roman"/>
              </a:rPr>
              <a:t>Найти:</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номер сети, номер узла в сети, а также адрес ограниченного в пределах данной сети широковещания.</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chemeClr val="tx1">
                  <a:lumMod val="9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IP адрес		11000000 10101000 00011111 11110000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маска		11111111 11111111 11111111 00000000  (255.255.255.0)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номер сети	11000000 10101000 00011111 00000000  (192.168.31.0)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номер хоста	00000000 00000000 00000000 11110000  (0.0.0.240)</a:t>
            </a:r>
            <a:endParaRPr>
              <a:solidFill>
                <a:schemeClr val="tx1">
                  <a:lumMod val="95000"/>
                </a:schemeClr>
              </a:solidFill>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tx1">
                    <a:lumMod val="95000"/>
                  </a:schemeClr>
                </a:solidFill>
                <a:latin typeface="Times New Roman"/>
                <a:ea typeface="Times New Roman"/>
                <a:cs typeface="Times New Roman"/>
                <a:sym typeface="Times New Roman"/>
              </a:rPr>
              <a:t>адрес широковещ.	11000000 10101000 00011111 11111111  (192.168.31.255)</a:t>
            </a:r>
            <a:endParaRPr>
              <a:solidFill>
                <a:schemeClr val="tx1">
                  <a:lumMod val="95000"/>
                </a:schemeClr>
              </a:solidFill>
            </a:endParaRPr>
          </a:p>
        </p:txBody>
      </p:sp>
    </p:spTree>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TM10001115[[fn=Посылка]]</Template>
  <TotalTime>0</TotalTime>
  <Words>2725</Words>
  <Application>Microsoft Office PowerPoint</Application>
  <PresentationFormat>Экран (4:3)</PresentationFormat>
  <Paragraphs>228</Paragraphs>
  <Slides>22</Slides>
  <Notes>22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22</vt:i4>
      </vt:variant>
    </vt:vector>
  </HeadingPairs>
  <TitlesOfParts>
    <vt:vector size="29" baseType="lpstr">
      <vt:lpstr>Arial</vt:lpstr>
      <vt:lpstr>Corbel</vt:lpstr>
      <vt:lpstr>Gill Sans MT</vt:lpstr>
      <vt:lpstr>Noto Sans Symbols</vt:lpstr>
      <vt:lpstr>Times New Roman</vt:lpstr>
      <vt:lpstr>Verdana</vt:lpstr>
      <vt:lpstr>Посылка</vt:lpstr>
      <vt:lpstr>Протокол TCP/IP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Протокол TCP/IP </dc:title>
  <cp:lastModifiedBy>Андрей Волос</cp:lastModifiedBy>
  <cp:revision>1</cp:revision>
  <dcterms:modified xsi:type="dcterms:W3CDTF">2023-02-14T14:58:17Z</dcterms:modified>
</cp:coreProperties>
</file>