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sldIdLst>
    <p:sldId id="256" r:id="rId2"/>
    <p:sldId id="262" r:id="rId3"/>
    <p:sldId id="292" r:id="rId4"/>
    <p:sldId id="290" r:id="rId5"/>
    <p:sldId id="291" r:id="rId6"/>
    <p:sldId id="295" r:id="rId7"/>
    <p:sldId id="293" r:id="rId8"/>
    <p:sldId id="296" r:id="rId9"/>
    <p:sldId id="297" r:id="rId10"/>
    <p:sldId id="298" r:id="rId11"/>
    <p:sldId id="294" r:id="rId12"/>
    <p:sldId id="299" r:id="rId13"/>
    <p:sldId id="300" r:id="rId14"/>
    <p:sldId id="301" r:id="rId15"/>
    <p:sldId id="303" r:id="rId16"/>
    <p:sldId id="305" r:id="rId17"/>
    <p:sldId id="302" r:id="rId18"/>
    <p:sldId id="304" r:id="rId19"/>
    <p:sldId id="30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24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14"/>
      </p:cViewPr>
      <p:guideLst>
        <p:guide pos="82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6B30FB-0A2B-4A17-8104-0FE5321F4932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31E4A-E2B0-4B87-8C93-048F940D15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7138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A770E-5907-499B-968B-29E9093F8EC4}" type="datetime1">
              <a:rPr lang="ru-RU" smtClean="0"/>
              <a:t>03.11.2020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6385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EBC4E-25ED-439C-943C-DF3D1C7B51D1}" type="datetime1">
              <a:rPr lang="ru-RU" smtClean="0"/>
              <a:t>03.11.2020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2339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20487-D400-4D42-9F55-8998FE6675FB}" type="datetime1">
              <a:rPr lang="ru-RU" smtClean="0"/>
              <a:t>03.11.2020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018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1E90-5FA2-4878-9286-80AD6609E9B1}" type="datetime1">
              <a:rPr lang="ru-RU" smtClean="0"/>
              <a:t>03.11.2020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12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73D2-2215-47B4-BA31-9D9954E3355C}" type="datetime1">
              <a:rPr lang="ru-RU" smtClean="0"/>
              <a:t>03.11.2020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9421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22321-E3DB-429D-BA89-52675170BFF1}" type="datetime1">
              <a:rPr lang="ru-RU" smtClean="0"/>
              <a:t>03.11.2020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046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6BDF-231A-478E-9301-7BC7247A2743}" type="datetime1">
              <a:rPr lang="ru-RU" smtClean="0"/>
              <a:t>03.11.2020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771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AFFD5-44B8-42D1-A108-93B60131AA6F}" type="datetime1">
              <a:rPr lang="ru-RU" smtClean="0"/>
              <a:t>03.11.2020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9779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50125-264A-476B-BEC6-B023728698A0}" type="datetime1">
              <a:rPr lang="ru-RU" smtClean="0"/>
              <a:t>03.11.2020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530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901E2-E43A-479B-991A-F6DC9F8DAD76}" type="datetime1">
              <a:rPr lang="ru-RU" smtClean="0"/>
              <a:t>03.11.2020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7861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1284-1AB6-4FEE-96C3-D5DEEAC7A11C}" type="datetime1">
              <a:rPr lang="ru-RU" smtClean="0"/>
              <a:t>03.11.2020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014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022F8-647E-4920-9510-5892E0C3619B}" type="datetime1">
              <a:rPr lang="ru-RU" smtClean="0"/>
              <a:t>03.11.2020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5FBF0-3463-467F-B8AE-ABE55FDBC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330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748525-2663-4021-A4DE-DCBD5DC07E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Многопоточность в андроиде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36B541-F6FF-4A24-A3D8-1948DE5CA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71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49B959-84C8-4F65-BD3B-09A3B3051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Как вернуть результат работы </a:t>
            </a:r>
            <a:r>
              <a:rPr lang="en-US" dirty="0">
                <a:solidFill>
                  <a:schemeClr val="bg1"/>
                </a:solidFill>
              </a:rPr>
              <a:t>background </a:t>
            </a:r>
            <a:r>
              <a:rPr lang="ru-RU" dirty="0" err="1">
                <a:solidFill>
                  <a:schemeClr val="bg1"/>
                </a:solidFill>
              </a:rPr>
              <a:t>треда</a:t>
            </a:r>
            <a:r>
              <a:rPr lang="ru-RU" dirty="0">
                <a:solidFill>
                  <a:schemeClr val="bg1"/>
                </a:solidFill>
              </a:rPr>
              <a:t> назад на </a:t>
            </a:r>
            <a:r>
              <a:rPr lang="en-US" dirty="0">
                <a:solidFill>
                  <a:schemeClr val="bg1"/>
                </a:solidFill>
              </a:rPr>
              <a:t>main </a:t>
            </a:r>
            <a:r>
              <a:rPr lang="ru-RU" dirty="0" err="1">
                <a:solidFill>
                  <a:schemeClr val="bg1"/>
                </a:solidFill>
              </a:rPr>
              <a:t>тред</a:t>
            </a:r>
            <a:r>
              <a:rPr lang="ru-RU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7AC0C63-2DB6-46A6-A215-F3F4626D3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820" y="1904332"/>
            <a:ext cx="5682360" cy="4173351"/>
          </a:xfrm>
          <a:prstGeom prst="rect">
            <a:avLst/>
          </a:prstGeo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DF67D52-4779-44FD-BDE6-4ED8B0FC1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6084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0EC9FE-A2FE-498D-ABDA-A1103B217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Handler + Looper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E31F1A5-D18F-48B4-BB0A-5BE84A5E4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545" y="1580911"/>
            <a:ext cx="6316910" cy="4713007"/>
          </a:xfrm>
          <a:prstGeom prst="rect">
            <a:avLst/>
          </a:prstGeo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61DB33A-0F81-4B91-BB59-34B3ED2F4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0288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B6D3D8-743E-40B5-9E24-2D8A2E893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Message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148422-02C3-4C50-9BA8-EB2458288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5794" y="1825625"/>
            <a:ext cx="9978006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Это контейнер для команд обрабатывающихся в цикле.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Содержит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поля:</a:t>
            </a:r>
          </a:p>
          <a:p>
            <a:r>
              <a:rPr lang="en-US" dirty="0">
                <a:solidFill>
                  <a:schemeClr val="bg1"/>
                </a:solidFill>
              </a:rPr>
              <a:t>what – id </a:t>
            </a:r>
            <a:r>
              <a:rPr lang="ru-RU" dirty="0">
                <a:solidFill>
                  <a:schemeClr val="bg1"/>
                </a:solidFill>
              </a:rPr>
              <a:t>сообщения</a:t>
            </a:r>
          </a:p>
          <a:p>
            <a:r>
              <a:rPr lang="en-US" dirty="0">
                <a:solidFill>
                  <a:schemeClr val="bg1"/>
                </a:solidFill>
              </a:rPr>
              <a:t>obj – </a:t>
            </a:r>
            <a:r>
              <a:rPr lang="ru-RU" dirty="0">
                <a:solidFill>
                  <a:schemeClr val="bg1"/>
                </a:solidFill>
              </a:rPr>
              <a:t>дополнительные данные</a:t>
            </a:r>
          </a:p>
          <a:p>
            <a:r>
              <a:rPr lang="en-US" dirty="0">
                <a:solidFill>
                  <a:schemeClr val="bg1"/>
                </a:solidFill>
              </a:rPr>
              <a:t>target – </a:t>
            </a:r>
            <a:r>
              <a:rPr lang="ru-RU" dirty="0">
                <a:solidFill>
                  <a:schemeClr val="bg1"/>
                </a:solidFill>
              </a:rPr>
              <a:t>ссылка на </a:t>
            </a:r>
            <a:r>
              <a:rPr lang="en-US" dirty="0">
                <a:solidFill>
                  <a:schemeClr val="bg1"/>
                </a:solidFill>
              </a:rPr>
              <a:t>Handler </a:t>
            </a:r>
            <a:r>
              <a:rPr lang="ru-RU" dirty="0">
                <a:solidFill>
                  <a:schemeClr val="bg1"/>
                </a:solidFill>
              </a:rPr>
              <a:t>в который нужно отправить это сообщение</a:t>
            </a:r>
          </a:p>
          <a:p>
            <a:r>
              <a:rPr lang="en-US" dirty="0">
                <a:solidFill>
                  <a:schemeClr val="bg1"/>
                </a:solidFill>
              </a:rPr>
              <a:t>callback – Runnable </a:t>
            </a:r>
            <a:r>
              <a:rPr lang="ru-RU" dirty="0">
                <a:solidFill>
                  <a:schemeClr val="bg1"/>
                </a:solidFill>
              </a:rPr>
              <a:t>которое надо </a:t>
            </a:r>
            <a:r>
              <a:rPr lang="ru-RU" dirty="0" err="1">
                <a:solidFill>
                  <a:schemeClr val="bg1"/>
                </a:solidFill>
              </a:rPr>
              <a:t>быполнить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next -  </a:t>
            </a:r>
            <a:r>
              <a:rPr lang="ru-RU" dirty="0">
                <a:solidFill>
                  <a:schemeClr val="bg1"/>
                </a:solidFill>
              </a:rPr>
              <a:t>ссылка на следующее сообщение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AC468C9-693F-4DCF-9AD8-9D817F1AF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417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B6D3D8-743E-40B5-9E24-2D8A2E893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MessageQueue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148422-02C3-4C50-9BA8-EB2458288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5794" y="1825625"/>
            <a:ext cx="9978006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Реализация очереди для </a:t>
            </a:r>
            <a:r>
              <a:rPr lang="en-US" dirty="0">
                <a:solidFill>
                  <a:schemeClr val="bg1"/>
                </a:solidFill>
              </a:rPr>
              <a:t>Message </a:t>
            </a:r>
            <a:r>
              <a:rPr lang="ru-RU" dirty="0">
                <a:solidFill>
                  <a:schemeClr val="bg1"/>
                </a:solidFill>
              </a:rPr>
              <a:t>на основе связанного списка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AC468C9-693F-4DCF-9AD8-9D817F1AF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2772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B6D3D8-743E-40B5-9E24-2D8A2E893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Looper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148422-02C3-4C50-9BA8-EB2458288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5794" y="1557177"/>
            <a:ext cx="9978006" cy="17732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Назначение:</a:t>
            </a:r>
          </a:p>
          <a:p>
            <a:r>
              <a:rPr lang="ru-RU" dirty="0">
                <a:solidFill>
                  <a:schemeClr val="bg1"/>
                </a:solidFill>
              </a:rPr>
              <a:t>Хранит в себе </a:t>
            </a:r>
            <a:r>
              <a:rPr lang="en-US" dirty="0" err="1">
                <a:solidFill>
                  <a:schemeClr val="bg1"/>
                </a:solidFill>
              </a:rPr>
              <a:t>MessageQueue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  <a:p>
            <a:r>
              <a:rPr lang="ru-RU" dirty="0">
                <a:solidFill>
                  <a:schemeClr val="bg1"/>
                </a:solidFill>
              </a:rPr>
              <a:t>Крутит бесконечный цикл, в котором получает сообщения из очереди и передает их на обработку.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AC468C9-693F-4DCF-9AD8-9D817F1AF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14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DAFD4F17-AC27-4F05-9CCD-7B87E0F5EBFA}"/>
              </a:ext>
            </a:extLst>
          </p:cNvPr>
          <p:cNvSpPr txBox="1">
            <a:spLocks/>
          </p:cNvSpPr>
          <p:nvPr/>
        </p:nvSpPr>
        <p:spPr>
          <a:xfrm>
            <a:off x="1308100" y="3838371"/>
            <a:ext cx="9978006" cy="2822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chemeClr val="bg1"/>
                </a:solidFill>
              </a:rPr>
              <a:t>Примечания:</a:t>
            </a:r>
          </a:p>
          <a:p>
            <a:r>
              <a:rPr lang="ru-RU" dirty="0">
                <a:solidFill>
                  <a:schemeClr val="bg1"/>
                </a:solidFill>
              </a:rPr>
              <a:t>Может быть только один экземпляр </a:t>
            </a:r>
            <a:r>
              <a:rPr lang="en-US" dirty="0">
                <a:solidFill>
                  <a:schemeClr val="bg1"/>
                </a:solidFill>
              </a:rPr>
              <a:t>Looper </a:t>
            </a:r>
            <a:r>
              <a:rPr lang="ru-RU" dirty="0">
                <a:solidFill>
                  <a:schemeClr val="bg1"/>
                </a:solidFill>
              </a:rPr>
              <a:t>в конкретном </a:t>
            </a:r>
            <a:r>
              <a:rPr lang="ru-RU" dirty="0" err="1">
                <a:solidFill>
                  <a:schemeClr val="bg1"/>
                </a:solidFill>
              </a:rPr>
              <a:t>треде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По умолчанию </a:t>
            </a:r>
            <a:r>
              <a:rPr lang="en-US" dirty="0">
                <a:solidFill>
                  <a:schemeClr val="bg1"/>
                </a:solidFill>
              </a:rPr>
              <a:t>Looper </a:t>
            </a:r>
            <a:r>
              <a:rPr lang="ru-RU" dirty="0">
                <a:solidFill>
                  <a:schemeClr val="bg1"/>
                </a:solidFill>
              </a:rPr>
              <a:t>создан только для </a:t>
            </a:r>
            <a:r>
              <a:rPr lang="en-US" dirty="0">
                <a:solidFill>
                  <a:schemeClr val="bg1"/>
                </a:solidFill>
              </a:rPr>
              <a:t>Main </a:t>
            </a:r>
            <a:r>
              <a:rPr lang="ru-RU" dirty="0" err="1">
                <a:solidFill>
                  <a:schemeClr val="bg1"/>
                </a:solidFill>
              </a:rPr>
              <a:t>треда</a:t>
            </a:r>
            <a:r>
              <a:rPr lang="ru-RU" dirty="0">
                <a:solidFill>
                  <a:schemeClr val="bg1"/>
                </a:solidFill>
              </a:rPr>
              <a:t>. Для остальных его нужно сначала запустить вручную.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84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B6D3D8-743E-40B5-9E24-2D8A2E893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Handler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148422-02C3-4C50-9BA8-EB2458288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5794" y="1529912"/>
            <a:ext cx="9978006" cy="20148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Назначение:</a:t>
            </a:r>
          </a:p>
          <a:p>
            <a:r>
              <a:rPr lang="ru-RU" dirty="0">
                <a:solidFill>
                  <a:schemeClr val="bg1"/>
                </a:solidFill>
              </a:rPr>
              <a:t>Хранит в себе ссылку на </a:t>
            </a:r>
            <a:r>
              <a:rPr lang="en-US" dirty="0">
                <a:solidFill>
                  <a:schemeClr val="bg1"/>
                </a:solidFill>
              </a:rPr>
              <a:t>Looper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  <a:p>
            <a:r>
              <a:rPr lang="ru-RU" dirty="0">
                <a:solidFill>
                  <a:schemeClr val="bg1"/>
                </a:solidFill>
              </a:rPr>
              <a:t>Отправляет сообщения в </a:t>
            </a:r>
            <a:r>
              <a:rPr lang="en-US" dirty="0">
                <a:solidFill>
                  <a:schemeClr val="bg1"/>
                </a:solidFill>
              </a:rPr>
              <a:t>Looper.</a:t>
            </a:r>
          </a:p>
          <a:p>
            <a:r>
              <a:rPr lang="ru-RU" dirty="0">
                <a:solidFill>
                  <a:schemeClr val="bg1"/>
                </a:solidFill>
              </a:rPr>
              <a:t>Получает сообщения из </a:t>
            </a:r>
            <a:r>
              <a:rPr lang="en-US" dirty="0">
                <a:solidFill>
                  <a:schemeClr val="bg1"/>
                </a:solidFill>
              </a:rPr>
              <a:t>Looper</a:t>
            </a:r>
            <a:r>
              <a:rPr lang="ru-RU" dirty="0">
                <a:solidFill>
                  <a:schemeClr val="bg1"/>
                </a:solidFill>
              </a:rPr>
              <a:t> и выполняет их.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AC468C9-693F-4DCF-9AD8-9D817F1AF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15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DAFD4F17-AC27-4F05-9CCD-7B87E0F5EBFA}"/>
              </a:ext>
            </a:extLst>
          </p:cNvPr>
          <p:cNvSpPr txBox="1">
            <a:spLocks/>
          </p:cNvSpPr>
          <p:nvPr/>
        </p:nvSpPr>
        <p:spPr>
          <a:xfrm>
            <a:off x="1308100" y="3899192"/>
            <a:ext cx="9978006" cy="2822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chemeClr val="bg1"/>
                </a:solidFill>
              </a:rPr>
              <a:t>Примечания:</a:t>
            </a:r>
          </a:p>
          <a:p>
            <a:r>
              <a:rPr lang="ru-RU" dirty="0">
                <a:solidFill>
                  <a:schemeClr val="bg1"/>
                </a:solidFill>
              </a:rPr>
              <a:t>Может быть несколько </a:t>
            </a:r>
            <a:r>
              <a:rPr lang="en-US" dirty="0">
                <a:solidFill>
                  <a:schemeClr val="bg1"/>
                </a:solidFill>
              </a:rPr>
              <a:t>Handler</a:t>
            </a:r>
            <a:r>
              <a:rPr lang="ru-RU" dirty="0">
                <a:solidFill>
                  <a:schemeClr val="bg1"/>
                </a:solidFill>
              </a:rPr>
              <a:t> на один </a:t>
            </a:r>
            <a:r>
              <a:rPr lang="en-US" dirty="0">
                <a:solidFill>
                  <a:schemeClr val="bg1"/>
                </a:solidFill>
              </a:rPr>
              <a:t>Looper.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Могут отсылать </a:t>
            </a:r>
            <a:r>
              <a:rPr lang="en-US" dirty="0">
                <a:solidFill>
                  <a:schemeClr val="bg1"/>
                </a:solidFill>
              </a:rPr>
              <a:t>Message </a:t>
            </a:r>
            <a:r>
              <a:rPr lang="ru-RU" dirty="0">
                <a:solidFill>
                  <a:schemeClr val="bg1"/>
                </a:solidFill>
              </a:rPr>
              <a:t>из </a:t>
            </a:r>
            <a:r>
              <a:rPr lang="en-US" dirty="0">
                <a:solidFill>
                  <a:schemeClr val="bg1"/>
                </a:solidFill>
              </a:rPr>
              <a:t>Background </a:t>
            </a:r>
            <a:r>
              <a:rPr lang="ru-RU" dirty="0" err="1">
                <a:solidFill>
                  <a:schemeClr val="bg1"/>
                </a:solidFill>
              </a:rPr>
              <a:t>треда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Получают </a:t>
            </a:r>
            <a:r>
              <a:rPr lang="en-US" dirty="0">
                <a:solidFill>
                  <a:schemeClr val="bg1"/>
                </a:solidFill>
              </a:rPr>
              <a:t>Message</a:t>
            </a:r>
            <a:r>
              <a:rPr lang="ru-RU" dirty="0">
                <a:solidFill>
                  <a:schemeClr val="bg1"/>
                </a:solidFill>
              </a:rPr>
              <a:t> в </a:t>
            </a:r>
            <a:r>
              <a:rPr lang="en-US" dirty="0">
                <a:solidFill>
                  <a:schemeClr val="bg1"/>
                </a:solidFill>
              </a:rPr>
              <a:t>Main </a:t>
            </a:r>
            <a:r>
              <a:rPr lang="ru-RU" dirty="0" err="1">
                <a:solidFill>
                  <a:schemeClr val="bg1"/>
                </a:solidFill>
              </a:rPr>
              <a:t>треде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32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1C90DC-9054-4E61-9E8E-6E82F65B9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Использование</a:t>
            </a:r>
            <a:r>
              <a:rPr lang="en-US" dirty="0">
                <a:solidFill>
                  <a:schemeClr val="bg1"/>
                </a:solidFill>
              </a:rPr>
              <a:t> Handler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5E37BC2-28A7-4787-BD81-961B7A3E0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16</a:t>
            </a:fld>
            <a:endParaRPr lang="ru-RU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707C804-5A20-47F6-873A-AA7113127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00" y="1946988"/>
            <a:ext cx="10045700" cy="224676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Handler(</a:t>
            </a:r>
            <a:r>
              <a:rPr kumimoji="0" lang="en-US" altLang="ru-RU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Looper.getMainLooper</a:t>
            </a:r>
            <a:r>
              <a:rPr kumimoji="0" lang="en-US" altLang="ru-RU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ru-RU" sz="2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… </a:t>
            </a: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ru-RU" sz="2800" b="1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activity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runOnUiThread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kumimoji="0" lang="en-US" altLang="ru-RU" sz="2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…</a:t>
            </a: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}</a:t>
            </a:r>
            <a:endParaRPr kumimoji="0" lang="en-US" altLang="ru-RU" sz="2800" b="1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view.post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kumimoji="0" lang="en-US" altLang="ru-RU" sz="2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…</a:t>
            </a: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}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722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0EC9FE-A2FE-498D-ABDA-A1103B217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Повторение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E31F1A5-D18F-48B4-BB0A-5BE84A5E4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545" y="1580911"/>
            <a:ext cx="6316910" cy="4713007"/>
          </a:xfrm>
          <a:prstGeom prst="rect">
            <a:avLst/>
          </a:prstGeo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61DB33A-0F81-4B91-BB59-34B3ED2F4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630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A98F41-2DFD-4999-A6B2-1D8D19AC4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Пример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1650E2-B3B8-4C8D-A042-A00F48BC7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7464" y="3137913"/>
            <a:ext cx="9986394" cy="59040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https://github.com/Selidinok/android_multithread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9C11D29-DA98-4D08-B55B-A2BD4E544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2476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940A-F6F6-4667-A51F-0515FC153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WorkManger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E93296A5-23A8-4B7A-A92A-D7A1E024DE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211" y="1825625"/>
            <a:ext cx="9291578" cy="43513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0D25CAD-E6BF-4F90-9D88-D8D85B503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0814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1912080" y="542520"/>
            <a:ext cx="8228880" cy="5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ru-RU" sz="3000" b="1" dirty="0" err="1">
                <a:solidFill>
                  <a:schemeClr val="bg1"/>
                </a:solidFill>
                <a:latin typeface="Arial"/>
                <a:ea typeface="Arial"/>
              </a:rPr>
              <a:t>Thread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41" name="CustomShape 5"/>
          <p:cNvSpPr/>
          <p:nvPr/>
        </p:nvSpPr>
        <p:spPr>
          <a:xfrm>
            <a:off x="1290637" y="3534392"/>
            <a:ext cx="4980600" cy="58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ru-RU" sz="2400" dirty="0">
                <a:solidFill>
                  <a:schemeClr val="bg1"/>
                </a:solidFill>
                <a:latin typeface="Arial"/>
                <a:ea typeface="Arial"/>
              </a:rPr>
              <a:t>Запуск потока: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2F720-1BC3-4BC2-8CE2-F4D04B277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00" y="4114712"/>
            <a:ext cx="6515100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.start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02D6F7-2D0F-45A5-A768-D67B59A4F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637" y="1983225"/>
            <a:ext cx="5121915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Some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work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ustomShape 5">
            <a:extLst>
              <a:ext uri="{FF2B5EF4-FFF2-40B4-BE49-F238E27FC236}">
                <a16:creationId xmlns:a16="http://schemas.microsoft.com/office/drawing/2014/main" id="{3C199B36-405B-4974-A86E-251ADDB3C9B1}"/>
              </a:ext>
            </a:extLst>
          </p:cNvPr>
          <p:cNvSpPr/>
          <p:nvPr/>
        </p:nvSpPr>
        <p:spPr>
          <a:xfrm>
            <a:off x="1308100" y="1547177"/>
            <a:ext cx="4980600" cy="58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ru-RU" sz="2400" dirty="0">
                <a:solidFill>
                  <a:schemeClr val="bg1"/>
                </a:solidFill>
                <a:latin typeface="Arial"/>
                <a:ea typeface="Arial"/>
              </a:rPr>
              <a:t>Создание потока: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3B878F8-3DA6-4E26-B347-CB144A6BF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1912080" y="542520"/>
            <a:ext cx="8228880" cy="5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en-US" sz="3000" b="1" dirty="0">
                <a:solidFill>
                  <a:schemeClr val="bg1"/>
                </a:solidFill>
                <a:latin typeface="Arial"/>
                <a:ea typeface="Arial"/>
              </a:rPr>
              <a:t>Runnable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41" name="CustomShape 5"/>
          <p:cNvSpPr/>
          <p:nvPr/>
        </p:nvSpPr>
        <p:spPr>
          <a:xfrm>
            <a:off x="1290637" y="2961823"/>
            <a:ext cx="4980600" cy="58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ru-RU" sz="2400" dirty="0">
                <a:solidFill>
                  <a:schemeClr val="bg1"/>
                </a:solidFill>
                <a:latin typeface="Arial"/>
                <a:ea typeface="Arial"/>
              </a:rPr>
              <a:t>Запуск потока: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BADA76-374F-4699-B9DF-14B9C1A1F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00" y="1687683"/>
            <a:ext cx="3711272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runnable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Runnable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Some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work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8C7730-5013-4417-AEEE-0873083F8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637" y="3621978"/>
            <a:ext cx="3570208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Thread(runnable).start()</a:t>
            </a:r>
            <a:endParaRPr kumimoji="0" lang="ru-RU" altLang="ru-RU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ustomShape 5">
            <a:extLst>
              <a:ext uri="{FF2B5EF4-FFF2-40B4-BE49-F238E27FC236}">
                <a16:creationId xmlns:a16="http://schemas.microsoft.com/office/drawing/2014/main" id="{75EA7E85-DC18-4009-B1F6-73774D73E0A1}"/>
              </a:ext>
            </a:extLst>
          </p:cNvPr>
          <p:cNvSpPr/>
          <p:nvPr/>
        </p:nvSpPr>
        <p:spPr>
          <a:xfrm>
            <a:off x="1308100" y="1169871"/>
            <a:ext cx="4980600" cy="58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ru-RU" sz="2400" dirty="0">
                <a:solidFill>
                  <a:schemeClr val="bg1"/>
                </a:solidFill>
                <a:latin typeface="Arial"/>
                <a:ea typeface="Arial"/>
              </a:rPr>
              <a:t>Создание </a:t>
            </a:r>
            <a:r>
              <a:rPr lang="en-US" sz="2400" dirty="0">
                <a:solidFill>
                  <a:schemeClr val="bg1"/>
                </a:solidFill>
                <a:latin typeface="Arial"/>
                <a:ea typeface="Arial"/>
              </a:rPr>
              <a:t>runnable</a:t>
            </a:r>
            <a:r>
              <a:rPr lang="ru-RU" sz="2400" dirty="0">
                <a:solidFill>
                  <a:schemeClr val="bg1"/>
                </a:solidFill>
                <a:latin typeface="Arial"/>
                <a:ea typeface="Arial"/>
              </a:rPr>
              <a:t>: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6B2771A9-29BC-436D-8112-B41FC7274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37825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1912080" y="542520"/>
            <a:ext cx="7397640" cy="5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ru-RU" sz="3000" b="1" dirty="0" err="1">
                <a:solidFill>
                  <a:schemeClr val="bg1"/>
                </a:solidFill>
                <a:latin typeface="Arial"/>
                <a:ea typeface="Arial"/>
              </a:rPr>
              <a:t>java.util.concurrent.Executor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29" name="CustomShape 3"/>
          <p:cNvSpPr/>
          <p:nvPr/>
        </p:nvSpPr>
        <p:spPr>
          <a:xfrm>
            <a:off x="1320226" y="1358633"/>
            <a:ext cx="7128360" cy="31923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ru-RU" b="1" dirty="0">
                <a:solidFill>
                  <a:schemeClr val="bg1"/>
                </a:solidFill>
                <a:latin typeface="Arial"/>
                <a:ea typeface="Arial"/>
              </a:rPr>
              <a:t>Цель применения:</a:t>
            </a:r>
            <a:r>
              <a:rPr lang="ru-RU" dirty="0">
                <a:solidFill>
                  <a:schemeClr val="bg1"/>
                </a:solidFill>
                <a:latin typeface="Arial"/>
                <a:ea typeface="Arial"/>
              </a:rPr>
              <a:t> отделить работу, выполняемую внутри потока, от логики создания потоков.</a:t>
            </a:r>
            <a:endParaRPr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ru-RU" b="1" dirty="0">
                <a:solidFill>
                  <a:schemeClr val="bg1"/>
                </a:solidFill>
                <a:latin typeface="Arial"/>
                <a:ea typeface="Arial"/>
              </a:rPr>
              <a:t>Создание:</a:t>
            </a:r>
            <a:endParaRPr lang="en-US" b="1" dirty="0">
              <a:solidFill>
                <a:schemeClr val="bg1"/>
              </a:solidFill>
              <a:latin typeface="Arial"/>
              <a:ea typeface="Arial"/>
            </a:endParaRPr>
          </a:p>
          <a:p>
            <a:pPr>
              <a:lnSpc>
                <a:spcPct val="100000"/>
              </a:lnSpc>
            </a:pPr>
            <a:endParaRPr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ru-RU" b="1" dirty="0">
                <a:solidFill>
                  <a:schemeClr val="bg1"/>
                </a:solidFill>
                <a:latin typeface="Arial"/>
                <a:ea typeface="Arial"/>
              </a:rPr>
              <a:t>Использование:</a:t>
            </a:r>
            <a:endParaRPr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8D4BF9-8E29-427D-B18A-6645A77E2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225" y="2542380"/>
            <a:ext cx="5562600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SimpleThreadExecutor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Runnable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command.run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AF31E3-B88F-4D08-9A00-3DF38905D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226" y="4551008"/>
            <a:ext cx="7128361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runnable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Runnable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kumimoji="0" lang="ru-RU" altLang="ru-RU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Some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work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SimpleThreadExecutor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executor.execute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runnable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5705F55-A890-4F7E-81B3-2BF074F09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1C9BAC-6913-42E0-8564-AD451D2D1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000" b="1" dirty="0">
                <a:solidFill>
                  <a:schemeClr val="bg1"/>
                </a:solidFill>
                <a:latin typeface="Arial"/>
                <a:ea typeface="Arial"/>
              </a:rPr>
              <a:t>Стандартные </a:t>
            </a:r>
            <a:r>
              <a:rPr lang="en-US" sz="3000" b="1" dirty="0">
                <a:solidFill>
                  <a:schemeClr val="bg1"/>
                </a:solidFill>
                <a:latin typeface="Arial"/>
                <a:ea typeface="Arial"/>
              </a:rPr>
              <a:t>Executor-</a:t>
            </a:r>
            <a:r>
              <a:rPr lang="ru-RU" sz="3000" b="1" dirty="0">
                <a:solidFill>
                  <a:schemeClr val="bg1"/>
                </a:solidFill>
                <a:latin typeface="Arial"/>
                <a:ea typeface="Arial"/>
              </a:rPr>
              <a:t>ы</a:t>
            </a:r>
            <a:endParaRPr lang="ru-RU" sz="3000" dirty="0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DE93137-93BE-4834-AC65-1A405EE06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01" y="1837012"/>
            <a:ext cx="10721142" cy="7078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Executors.newCachedThreadPool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ru-RU" sz="2000" dirty="0">
                <a:solidFill>
                  <a:schemeClr val="bg1"/>
                </a:solidFill>
                <a:latin typeface="Arial"/>
                <a:ea typeface="Arial"/>
              </a:rPr>
              <a:t>создаёт новые потоки при необходимости, повторно использует освободившиеся потоки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5E42ABA-8575-4761-B1D9-41A779143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00" y="2791369"/>
            <a:ext cx="10721142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 err="1">
                <a:solidFill>
                  <a:srgbClr val="A9B7C6"/>
                </a:solidFill>
                <a:latin typeface="Consolas" panose="020B0609020204030204" pitchFamily="49" charset="0"/>
              </a:rPr>
              <a:t>Executors.newFixedThreadPool</a:t>
            </a:r>
            <a:r>
              <a:rPr lang="en-US" altLang="ru-RU" sz="2000" dirty="0">
                <a:solidFill>
                  <a:srgbClr val="A9B7C6"/>
                </a:solidFill>
                <a:latin typeface="Consolas" panose="020B0609020204030204" pitchFamily="49" charset="0"/>
              </a:rPr>
              <a:t>(10) - </a:t>
            </a:r>
            <a:r>
              <a:rPr lang="ru-RU" sz="2000" dirty="0">
                <a:solidFill>
                  <a:schemeClr val="bg1"/>
                </a:solidFill>
                <a:latin typeface="Arial"/>
                <a:ea typeface="Arial"/>
              </a:rPr>
              <a:t>с ограничением количества потоков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AEB1574-C08A-48DD-926E-89A3B9B8C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00" y="3556250"/>
            <a:ext cx="10721142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 err="1">
                <a:solidFill>
                  <a:srgbClr val="A9B7C6"/>
                </a:solidFill>
                <a:latin typeface="Consolas" panose="020B0609020204030204" pitchFamily="49" charset="0"/>
              </a:rPr>
              <a:t>Executors.newSingleThreadExecutor</a:t>
            </a:r>
            <a:r>
              <a:rPr lang="en-US" altLang="ru-RU" sz="2000" dirty="0">
                <a:solidFill>
                  <a:srgbClr val="A9B7C6"/>
                </a:solidFill>
                <a:latin typeface="Consolas" panose="020B0609020204030204" pitchFamily="49" charset="0"/>
              </a:rPr>
              <a:t>() - </a:t>
            </a:r>
            <a:r>
              <a:rPr lang="ru-RU" sz="2000" dirty="0">
                <a:solidFill>
                  <a:schemeClr val="bg1"/>
                </a:solidFill>
                <a:latin typeface="Arial"/>
                <a:ea typeface="Arial"/>
              </a:rPr>
              <a:t>ровно один поток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D8250BA8-8D3F-4D29-B0C7-9E94519B7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00" y="4167243"/>
            <a:ext cx="10721142" cy="7078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 err="1">
                <a:solidFill>
                  <a:srgbClr val="A9B7C6"/>
                </a:solidFill>
                <a:latin typeface="Consolas" panose="020B0609020204030204" pitchFamily="49" charset="0"/>
              </a:rPr>
              <a:t>Executors.newScheduledThreadPool</a:t>
            </a:r>
            <a:r>
              <a:rPr lang="en-US" altLang="ru-RU" sz="2000" dirty="0">
                <a:solidFill>
                  <a:srgbClr val="A9B7C6"/>
                </a:solidFill>
                <a:latin typeface="Consolas" panose="020B0609020204030204" pitchFamily="49" charset="0"/>
              </a:rPr>
              <a:t>(10) - </a:t>
            </a:r>
            <a:r>
              <a:rPr lang="ru-RU" sz="2000" dirty="0">
                <a:solidFill>
                  <a:schemeClr val="bg1"/>
                </a:solidFill>
                <a:latin typeface="Arial"/>
                <a:ea typeface="Arial"/>
              </a:rPr>
              <a:t>можно настроить задержку запуска / повторный запуск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718742-9BD4-4236-A10A-52E1344E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473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B6D3D8-743E-40B5-9E24-2D8A2E893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Проблемы многопоточности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148422-02C3-4C50-9BA8-EB2458288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5794" y="1825625"/>
            <a:ext cx="9978006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Приложение должно работать не ограничено долго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Отрисовка </a:t>
            </a:r>
            <a:r>
              <a:rPr lang="en-US" dirty="0">
                <a:solidFill>
                  <a:schemeClr val="bg1"/>
                </a:solidFill>
              </a:rPr>
              <a:t>UI</a:t>
            </a:r>
            <a:r>
              <a:rPr lang="ru-RU" dirty="0">
                <a:solidFill>
                  <a:schemeClr val="bg1"/>
                </a:solidFill>
              </a:rPr>
              <a:t> только в </a:t>
            </a:r>
            <a:r>
              <a:rPr lang="en-US" dirty="0">
                <a:solidFill>
                  <a:schemeClr val="bg1"/>
                </a:solidFill>
              </a:rPr>
              <a:t>main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треде</a:t>
            </a:r>
            <a:endParaRPr lang="ru-RU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Выполнение длительных задач в </a:t>
            </a:r>
            <a:r>
              <a:rPr lang="en-US" dirty="0">
                <a:solidFill>
                  <a:schemeClr val="bg1"/>
                </a:solidFill>
              </a:rPr>
              <a:t>background </a:t>
            </a:r>
            <a:r>
              <a:rPr lang="ru-RU" dirty="0" err="1">
                <a:solidFill>
                  <a:schemeClr val="bg1"/>
                </a:solidFill>
              </a:rPr>
              <a:t>тредах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Коммуникация между </a:t>
            </a:r>
            <a:r>
              <a:rPr lang="en-US" dirty="0">
                <a:solidFill>
                  <a:schemeClr val="bg1"/>
                </a:solidFill>
              </a:rPr>
              <a:t>background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en-US" dirty="0">
                <a:solidFill>
                  <a:schemeClr val="bg1"/>
                </a:solidFill>
              </a:rPr>
              <a:t>main </a:t>
            </a:r>
            <a:r>
              <a:rPr lang="ru-RU" dirty="0" err="1">
                <a:solidFill>
                  <a:schemeClr val="bg1"/>
                </a:solidFill>
              </a:rPr>
              <a:t>тредами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32DB79-219C-4B8C-B93E-E5BB41D3F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75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49B959-84C8-4F65-BD3B-09A3B3051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Почему наше приложение не закрывается сразу после открытия?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8F93335-17DA-4AB8-AF17-35DC1360E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00" y="2217966"/>
            <a:ext cx="5262979" cy="224676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//Программа начинает свою работу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...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//Программа заканчивает работу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1FF68664-A4CF-4A56-B24D-F8DA61BB7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00" y="2217966"/>
            <a:ext cx="7969542" cy="34778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&gt;) 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//Программа начинает свою работу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//Вечное выполнение поступающих команд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getCommand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command.run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Эта строка никогда не выполнится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9F556ECF-8100-4436-B496-B256EDA6F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89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  <p:bldP spid="10" grpId="0" build="allAtOnce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49B959-84C8-4F65-BD3B-09A3B3051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Почему мы изменяем </a:t>
            </a:r>
            <a:r>
              <a:rPr lang="en-US" dirty="0">
                <a:solidFill>
                  <a:schemeClr val="bg1"/>
                </a:solidFill>
              </a:rPr>
              <a:t>UI </a:t>
            </a:r>
            <a:r>
              <a:rPr lang="ru-RU" dirty="0">
                <a:solidFill>
                  <a:schemeClr val="bg1"/>
                </a:solidFill>
              </a:rPr>
              <a:t>только из </a:t>
            </a:r>
            <a:r>
              <a:rPr lang="en-US" dirty="0">
                <a:solidFill>
                  <a:schemeClr val="bg1"/>
                </a:solidFill>
              </a:rPr>
              <a:t>main </a:t>
            </a:r>
            <a:r>
              <a:rPr lang="ru-RU" dirty="0" err="1">
                <a:solidFill>
                  <a:schemeClr val="bg1"/>
                </a:solidFill>
              </a:rPr>
              <a:t>треда</a:t>
            </a:r>
            <a:r>
              <a:rPr lang="ru-RU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ED1A37-4A10-4A5C-B3D8-D7CDF677991C}"/>
              </a:ext>
            </a:extLst>
          </p:cNvPr>
          <p:cNvSpPr txBox="1"/>
          <p:nvPr/>
        </p:nvSpPr>
        <p:spPr>
          <a:xfrm>
            <a:off x="1308100" y="1690688"/>
            <a:ext cx="3391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Что такое </a:t>
            </a:r>
            <a:r>
              <a:rPr lang="en-US" sz="2800" dirty="0">
                <a:solidFill>
                  <a:schemeClr val="bg1"/>
                </a:solidFill>
              </a:rPr>
              <a:t>main </a:t>
            </a:r>
            <a:r>
              <a:rPr lang="ru-RU" sz="2800" dirty="0" err="1">
                <a:solidFill>
                  <a:schemeClr val="bg1"/>
                </a:solidFill>
              </a:rPr>
              <a:t>тред</a:t>
            </a:r>
            <a:r>
              <a:rPr lang="ru-RU" sz="28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108D343-31AB-424C-890B-2022187CF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00" y="2213908"/>
            <a:ext cx="7256411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&gt;) 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mainThread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Thread.currentThread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F53428-CE7B-4BC1-8B56-7CA0A71ED118}"/>
              </a:ext>
            </a:extLst>
          </p:cNvPr>
          <p:cNvSpPr txBox="1"/>
          <p:nvPr/>
        </p:nvSpPr>
        <p:spPr>
          <a:xfrm>
            <a:off x="1308099" y="3491181"/>
            <a:ext cx="8072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Что мешает нам обновлять </a:t>
            </a:r>
            <a:r>
              <a:rPr lang="en-US" sz="2800" dirty="0">
                <a:solidFill>
                  <a:schemeClr val="bg1"/>
                </a:solidFill>
              </a:rPr>
              <a:t>UI </a:t>
            </a:r>
            <a:r>
              <a:rPr lang="ru-RU" sz="2800" dirty="0">
                <a:solidFill>
                  <a:schemeClr val="bg1"/>
                </a:solidFill>
              </a:rPr>
              <a:t>из </a:t>
            </a:r>
            <a:r>
              <a:rPr lang="en-US" sz="2800" dirty="0">
                <a:solidFill>
                  <a:schemeClr val="bg1"/>
                </a:solidFill>
              </a:rPr>
              <a:t>background </a:t>
            </a:r>
            <a:r>
              <a:rPr lang="ru-RU" sz="2800" dirty="0" err="1">
                <a:solidFill>
                  <a:schemeClr val="bg1"/>
                </a:solidFill>
              </a:rPr>
              <a:t>треда</a:t>
            </a:r>
            <a:r>
              <a:rPr lang="ru-RU" sz="28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A96FF2-D63D-4FA2-971B-AB75F6DF6305}"/>
              </a:ext>
            </a:extLst>
          </p:cNvPr>
          <p:cNvSpPr txBox="1"/>
          <p:nvPr/>
        </p:nvSpPr>
        <p:spPr>
          <a:xfrm>
            <a:off x="1308098" y="3965067"/>
            <a:ext cx="102458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Технически ничего. Это просто решение разработчиков андроида.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89435B04-172B-4A85-80A7-E76C2C856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098" y="4562063"/>
            <a:ext cx="9095616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Looper.</a:t>
            </a:r>
            <a:r>
              <a:rPr kumimoji="0" lang="ru-RU" altLang="ru-RU" sz="2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getMainLooper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!=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Looper.</a:t>
            </a:r>
            <a:r>
              <a:rPr kumimoji="0" lang="ru-RU" altLang="ru-RU" sz="2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myLooper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 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IllegalStateException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initLoader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must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called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F7EDB81F-5A30-4056-9660-6AC39BA6D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14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0" grpId="0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49B959-84C8-4F65-BD3B-09A3B3051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Почему длительные задачи нельзя выполнять на </a:t>
            </a:r>
            <a:r>
              <a:rPr lang="en-US" dirty="0">
                <a:solidFill>
                  <a:schemeClr val="bg1"/>
                </a:solidFill>
              </a:rPr>
              <a:t>main </a:t>
            </a:r>
            <a:r>
              <a:rPr lang="ru-RU" dirty="0" err="1">
                <a:solidFill>
                  <a:schemeClr val="bg1"/>
                </a:solidFill>
              </a:rPr>
              <a:t>треде</a:t>
            </a:r>
            <a:r>
              <a:rPr lang="ru-RU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4671E60-7B15-467C-9236-F6D11E428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00" y="2217966"/>
            <a:ext cx="7969542" cy="34778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&gt;) 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//Программа начинает свою работу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//Вечное выполнение поступающих команд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getCommand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command.run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Эта строка никогда не выполнится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DBBB4F1-91C6-4C94-A8D6-3800216AF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734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</p:bld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565</TotalTime>
  <Words>468</Words>
  <Application>Microsoft Office PowerPoint</Application>
  <PresentationFormat>Широкоэкранный</PresentationFormat>
  <Paragraphs>100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Office Theme</vt:lpstr>
      <vt:lpstr>Многопоточность в андроиде</vt:lpstr>
      <vt:lpstr>Презентация PowerPoint</vt:lpstr>
      <vt:lpstr>Презентация PowerPoint</vt:lpstr>
      <vt:lpstr>Презентация PowerPoint</vt:lpstr>
      <vt:lpstr>Стандартные Executor-ы</vt:lpstr>
      <vt:lpstr>Проблемы многопоточности</vt:lpstr>
      <vt:lpstr>Почему наше приложение не закрывается сразу после открытия?</vt:lpstr>
      <vt:lpstr>Почему мы изменяем UI только из main треда?</vt:lpstr>
      <vt:lpstr>Почему длительные задачи нельзя выполнять на main треде?</vt:lpstr>
      <vt:lpstr>Как вернуть результат работы background треда назад на main тред?</vt:lpstr>
      <vt:lpstr>Handler + Looper</vt:lpstr>
      <vt:lpstr>Message</vt:lpstr>
      <vt:lpstr>MessageQueue</vt:lpstr>
      <vt:lpstr>Looper</vt:lpstr>
      <vt:lpstr>Handler</vt:lpstr>
      <vt:lpstr>Использование Handler</vt:lpstr>
      <vt:lpstr>Повторение</vt:lpstr>
      <vt:lpstr>Пример</vt:lpstr>
      <vt:lpstr>WorkManger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Artem</dc:creator>
  <cp:lastModifiedBy>Artem</cp:lastModifiedBy>
  <cp:revision>30</cp:revision>
  <dcterms:created xsi:type="dcterms:W3CDTF">2020-11-01T14:17:14Z</dcterms:created>
  <dcterms:modified xsi:type="dcterms:W3CDTF">2020-11-03T06:17:29Z</dcterms:modified>
</cp:coreProperties>
</file>