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51071-F5BB-464F-AF45-15ABE2518293}" type="datetimeFigureOut">
              <a:rPr lang="ru-RU" smtClean="0"/>
              <a:pPr/>
              <a:t>31.05.2020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A1345-40F6-4AB1-8162-5E98E106C2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5010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2400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4000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404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2903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66495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8047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4239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1412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0596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1795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487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31.05.2020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720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31.05.2020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310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31.05.2020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1563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3561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891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E65C7-723E-43A6-AA07-00A185654FD4}" type="datetimeFigureOut">
              <a:rPr lang="ru-RU" smtClean="0"/>
              <a:pPr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479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827584" y="157649"/>
            <a:ext cx="6696744" cy="2708920"/>
          </a:xfrm>
        </p:spPr>
        <p:txBody>
          <a:bodyPr>
            <a:noAutofit/>
          </a:bodyPr>
          <a:lstStyle/>
          <a:p>
            <a:pPr algn="ctr"/>
            <a: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Министерство образования и науки Российской Федерации </a:t>
            </a:r>
            <a:b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"Владимирский государственный университет имени Александра</a:t>
            </a:r>
            <a:b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Григорьевича и Николая Григорьевича Столетовых"</a:t>
            </a:r>
            <a:b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(</a:t>
            </a:r>
            <a:r>
              <a:rPr lang="ru-RU" sz="1800" b="1" dirty="0" err="1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ВлГУ</a:t>
            </a:r>
            <a: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</a:t>
            </a:r>
            <a: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/>
            </a:r>
            <a:b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endParaRPr lang="ru-RU" sz="1800" b="1" dirty="0">
              <a:solidFill>
                <a:schemeClr val="tx1"/>
              </a:solidFill>
              <a:effectLst/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152336"/>
            <a:ext cx="8054435" cy="1752600"/>
          </a:xfrm>
        </p:spPr>
        <p:txBody>
          <a:bodyPr>
            <a:normAutofit/>
          </a:bodyPr>
          <a:lstStyle/>
          <a:p>
            <a:pPr algn="ctr"/>
            <a:r>
              <a:rPr lang="ru-RU" sz="1900" b="1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ПРЕЗЕНТАЦИЯ К КУРСОВОЙ РАБОТЕ ПО ДИСЦИПЛИНЕ</a:t>
            </a:r>
            <a:endParaRPr lang="en-US" sz="1900" b="1" dirty="0" smtClean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ru-RU" sz="1900" b="1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ru-RU" sz="1900" b="1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«ПРИКЛАДНЫЕ АЛГОРИТМЫ»</a:t>
            </a:r>
            <a:endParaRPr lang="ru-RU" sz="1900" b="1" dirty="0" smtClean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ru-RU" sz="1900" b="1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ПО ТЕМЕ: «РАЗРАБОТКА </a:t>
            </a:r>
            <a:r>
              <a:rPr lang="ru-RU" sz="1900" b="1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КОМПИЛЯТОРА.»</a:t>
            </a:r>
            <a:endParaRPr lang="ru-RU" sz="1900" b="1" dirty="0" smtClean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772816" y="5366601"/>
            <a:ext cx="11398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Руководитель: доцент кафедры ИЗИ Монахов Ю.М.</a:t>
            </a:r>
          </a:p>
          <a:p>
            <a:pPr algn="ctr"/>
            <a:r>
              <a:rPr lang="ru-RU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Исполнитель: студент группы </a:t>
            </a:r>
            <a:r>
              <a:rPr lang="ru-RU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ИБ-117 Фомин А.Е.</a:t>
            </a:r>
            <a:endParaRPr lang="ru-RU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93877" y="6289931"/>
            <a:ext cx="41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ВЛАДИМИР </a:t>
            </a:r>
            <a:r>
              <a:rPr lang="ru-RU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2020</a:t>
            </a:r>
            <a:endParaRPr lang="ru-RU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9048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3140968"/>
            <a:ext cx="6347713" cy="13208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5455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4728" y="91829"/>
            <a:ext cx="7201568" cy="821507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Упаковка </a:t>
            </a:r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0" y="1071546"/>
            <a:ext cx="8572528" cy="53023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 smtClean="0"/>
              <a:t>Исходным </a:t>
            </a:r>
            <a:r>
              <a:rPr lang="ru-RU" sz="3600" dirty="0" smtClean="0"/>
              <a:t>языком</a:t>
            </a:r>
            <a:r>
              <a:rPr lang="en-US" sz="3600" dirty="0" smtClean="0"/>
              <a:t> </a:t>
            </a:r>
            <a:r>
              <a:rPr lang="ru-RU" sz="3600" dirty="0" smtClean="0"/>
              <a:t>было выбрано подмножество </a:t>
            </a:r>
            <a:r>
              <a:rPr lang="ru-RU" sz="3600" dirty="0" smtClean="0"/>
              <a:t>языка </a:t>
            </a:r>
            <a:r>
              <a:rPr lang="ru-RU" sz="3600" dirty="0" smtClean="0"/>
              <a:t>Си, </a:t>
            </a:r>
            <a:r>
              <a:rPr lang="ru-RU" sz="3600" dirty="0" smtClean="0"/>
              <a:t>были реализованы некоторые его возможности. Язык компилятора – </a:t>
            </a:r>
            <a:r>
              <a:rPr lang="en-US" sz="3600" dirty="0" smtClean="0"/>
              <a:t>Python. </a:t>
            </a:r>
            <a:r>
              <a:rPr lang="ru-RU" sz="3600" dirty="0" smtClean="0"/>
              <a:t>Целевая платформа – </a:t>
            </a:r>
            <a:r>
              <a:rPr lang="en-US" sz="3600" dirty="0" err="1" smtClean="0"/>
              <a:t>PyCharm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pPr lvl="0">
              <a:buFontTx/>
              <a:buChar char="-"/>
            </a:pP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lvl="0" indent="0"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603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14290"/>
            <a:ext cx="7723031" cy="936104"/>
          </a:xfrm>
        </p:spPr>
        <p:txBody>
          <a:bodyPr>
            <a:noAutofit/>
          </a:bodyPr>
          <a:lstStyle/>
          <a:p>
            <a:r>
              <a:rPr lang="ru-RU" sz="4800" dirty="0" smtClean="0"/>
              <a:t>Интерфейс приложения</a:t>
            </a:r>
            <a:r>
              <a:rPr lang="en-US" sz="4800" dirty="0" smtClean="0"/>
              <a:t>: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7524328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 smtClean="0"/>
          </a:p>
          <a:p>
            <a:pPr lvl="0"/>
            <a:r>
              <a:rPr lang="ru-RU" sz="3200" dirty="0" smtClean="0"/>
              <a:t>На вход поступает код программы на языке </a:t>
            </a:r>
            <a:r>
              <a:rPr lang="en-US" sz="3200" dirty="0" smtClean="0"/>
              <a:t>C</a:t>
            </a:r>
            <a:r>
              <a:rPr lang="ru-RU" sz="3200" dirty="0" smtClean="0"/>
              <a:t>++</a:t>
            </a:r>
          </a:p>
          <a:p>
            <a:pPr lvl="0"/>
            <a:r>
              <a:rPr lang="ru-RU" sz="3200" dirty="0" smtClean="0"/>
              <a:t>В процессе работы компилятора выполняется этот код на целевой платформе</a:t>
            </a:r>
          </a:p>
          <a:p>
            <a:pPr lvl="0"/>
            <a:r>
              <a:rPr lang="ru-RU" sz="3200" dirty="0" smtClean="0"/>
              <a:t>На выход получаем этот </a:t>
            </a:r>
            <a:r>
              <a:rPr lang="ru-RU" sz="3200" dirty="0" smtClean="0"/>
              <a:t>файл</a:t>
            </a:r>
            <a:endParaRPr lang="ru-RU" sz="32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9855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5791200" cy="759614"/>
          </a:xfrm>
        </p:spPr>
        <p:txBody>
          <a:bodyPr>
            <a:normAutofit fontScale="90000"/>
          </a:bodyPr>
          <a:lstStyle/>
          <a:p>
            <a:r>
              <a:rPr lang="ru-RU" sz="2400" b="1" dirty="0" smtClean="0"/>
              <a:t>Грамматика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7620000" cy="6021288"/>
          </a:xfrm>
        </p:spPr>
        <p:txBody>
          <a:bodyPr>
            <a:normAutofit fontScale="92500" lnSpcReduction="20000"/>
          </a:bodyPr>
          <a:lstStyle/>
          <a:p>
            <a:pPr latinLnBrk="1">
              <a:buNone/>
            </a:pPr>
            <a:r>
              <a:rPr lang="en-US" dirty="0" smtClean="0"/>
              <a:t>&lt;</a:t>
            </a:r>
            <a:r>
              <a:rPr lang="en-US" dirty="0" smtClean="0"/>
              <a:t>program&gt; ::= &lt;statement&gt;</a:t>
            </a:r>
            <a:endParaRPr lang="ru-RU" dirty="0" smtClean="0"/>
          </a:p>
          <a:p>
            <a:pPr latinLnBrk="1"/>
            <a:r>
              <a:rPr lang="en-US" dirty="0" smtClean="0"/>
              <a:t>&lt;statement&gt; ::= "if" &lt;</a:t>
            </a:r>
            <a:r>
              <a:rPr lang="en-US" dirty="0" err="1" smtClean="0"/>
              <a:t>paren-expr</a:t>
            </a:r>
            <a:r>
              <a:rPr lang="en-US" dirty="0" smtClean="0"/>
              <a:t>&gt; &lt;statement&gt; |</a:t>
            </a:r>
            <a:endParaRPr lang="ru-RU" dirty="0" smtClean="0"/>
          </a:p>
          <a:p>
            <a:pPr latinLnBrk="1"/>
            <a:r>
              <a:rPr lang="en-US" dirty="0" smtClean="0"/>
              <a:t>                 "if" &lt;</a:t>
            </a:r>
            <a:r>
              <a:rPr lang="en-US" dirty="0" err="1" smtClean="0"/>
              <a:t>paren-expr</a:t>
            </a:r>
            <a:r>
              <a:rPr lang="en-US" dirty="0" smtClean="0"/>
              <a:t>&gt; &lt;statement&gt; "else" &lt;statement&gt; |</a:t>
            </a:r>
            <a:endParaRPr lang="ru-RU" dirty="0" smtClean="0"/>
          </a:p>
          <a:p>
            <a:pPr latinLnBrk="1"/>
            <a:r>
              <a:rPr lang="en-US" dirty="0" smtClean="0"/>
              <a:t>                 "while" &lt;</a:t>
            </a:r>
            <a:r>
              <a:rPr lang="en-US" dirty="0" err="1" smtClean="0"/>
              <a:t>paren-expr</a:t>
            </a:r>
            <a:r>
              <a:rPr lang="en-US" dirty="0" smtClean="0"/>
              <a:t>&gt; &lt;statement&gt; |</a:t>
            </a:r>
            <a:endParaRPr lang="ru-RU" dirty="0" smtClean="0"/>
          </a:p>
          <a:p>
            <a:pPr latinLnBrk="1"/>
            <a:r>
              <a:rPr lang="en-US" dirty="0" smtClean="0"/>
              <a:t>                 "do" &lt;statement&gt; "while" &lt;</a:t>
            </a:r>
            <a:r>
              <a:rPr lang="en-US" dirty="0" err="1" smtClean="0"/>
              <a:t>paren-expr</a:t>
            </a:r>
            <a:r>
              <a:rPr lang="en-US" dirty="0" smtClean="0"/>
              <a:t>&gt; |</a:t>
            </a:r>
            <a:endParaRPr lang="ru-RU" dirty="0" smtClean="0"/>
          </a:p>
          <a:p>
            <a:pPr latinLnBrk="1"/>
            <a:r>
              <a:rPr lang="en-US" dirty="0" smtClean="0"/>
              <a:t>                 "{" { &lt;statement&gt; } "}" |</a:t>
            </a:r>
            <a:endParaRPr lang="ru-RU" dirty="0" smtClean="0"/>
          </a:p>
          <a:p>
            <a:pPr latinLnBrk="1"/>
            <a:r>
              <a:rPr lang="en-US" dirty="0" smtClean="0"/>
              <a:t>                 &lt;</a:t>
            </a:r>
            <a:r>
              <a:rPr lang="en-US" dirty="0" err="1" smtClean="0"/>
              <a:t>expr</a:t>
            </a:r>
            <a:r>
              <a:rPr lang="en-US" dirty="0" smtClean="0"/>
              <a:t>&gt; ";" |</a:t>
            </a:r>
            <a:endParaRPr lang="ru-RU" dirty="0" smtClean="0"/>
          </a:p>
          <a:p>
            <a:pPr latinLnBrk="1"/>
            <a:r>
              <a:rPr lang="en-US" dirty="0" smtClean="0"/>
              <a:t>                 ";"</a:t>
            </a:r>
            <a:endParaRPr lang="ru-RU" dirty="0" smtClean="0"/>
          </a:p>
          <a:p>
            <a:pPr latinLnBrk="1"/>
            <a:r>
              <a:rPr lang="en-US" dirty="0" smtClean="0"/>
              <a:t>&lt;</a:t>
            </a:r>
            <a:r>
              <a:rPr lang="en-US" dirty="0" err="1" smtClean="0"/>
              <a:t>paren-expr</a:t>
            </a:r>
            <a:r>
              <a:rPr lang="en-US" dirty="0" smtClean="0"/>
              <a:t>&gt; ::= "(" &lt;</a:t>
            </a:r>
            <a:r>
              <a:rPr lang="en-US" dirty="0" err="1" smtClean="0"/>
              <a:t>expr</a:t>
            </a:r>
            <a:r>
              <a:rPr lang="en-US" dirty="0" smtClean="0"/>
              <a:t>&gt; ")"</a:t>
            </a:r>
            <a:endParaRPr lang="ru-RU" dirty="0" smtClean="0"/>
          </a:p>
          <a:p>
            <a:pPr latinLnBrk="1"/>
            <a:r>
              <a:rPr lang="en-US" dirty="0" smtClean="0"/>
              <a:t>&lt;</a:t>
            </a:r>
            <a:r>
              <a:rPr lang="en-US" dirty="0" err="1" smtClean="0"/>
              <a:t>expr</a:t>
            </a:r>
            <a:r>
              <a:rPr lang="en-US" dirty="0" smtClean="0"/>
              <a:t>&gt; ::= &lt;test&gt; | &lt;id&gt; "=" &lt;</a:t>
            </a:r>
            <a:r>
              <a:rPr lang="en-US" dirty="0" err="1" smtClean="0"/>
              <a:t>expr</a:t>
            </a:r>
            <a:r>
              <a:rPr lang="en-US" dirty="0" smtClean="0"/>
              <a:t>&gt;</a:t>
            </a:r>
            <a:endParaRPr lang="ru-RU" dirty="0" smtClean="0"/>
          </a:p>
          <a:p>
            <a:pPr latinLnBrk="1"/>
            <a:r>
              <a:rPr lang="en-US" dirty="0" smtClean="0"/>
              <a:t>&lt;test&gt; ::= &lt;sum&gt; | &lt;sum&gt; "&lt;" &lt;sum&gt;</a:t>
            </a:r>
            <a:endParaRPr lang="ru-RU" dirty="0" smtClean="0"/>
          </a:p>
          <a:p>
            <a:pPr latinLnBrk="1"/>
            <a:r>
              <a:rPr lang="en-US" dirty="0" smtClean="0"/>
              <a:t>&lt;sum&gt;  ::= &lt;term&gt; | &lt;sum&gt; "+" &lt;term&gt; | &lt;sum&gt; "-" &lt;term&gt;| &lt;sum&gt; "*" &lt;term&gt; | &lt;sum&gt; "/" &lt;term&gt;</a:t>
            </a:r>
            <a:endParaRPr lang="ru-RU" dirty="0" smtClean="0"/>
          </a:p>
          <a:p>
            <a:pPr latinLnBrk="1"/>
            <a:r>
              <a:rPr lang="en-US" dirty="0" smtClean="0"/>
              <a:t>&lt;term&gt; ::= &lt;id&gt; | &lt;</a:t>
            </a:r>
            <a:r>
              <a:rPr lang="en-US" dirty="0" err="1" smtClean="0"/>
              <a:t>int</a:t>
            </a:r>
            <a:r>
              <a:rPr lang="en-US" dirty="0" smtClean="0"/>
              <a:t>&gt; | &lt;</a:t>
            </a:r>
            <a:r>
              <a:rPr lang="en-US" dirty="0" err="1" smtClean="0"/>
              <a:t>paren-expr</a:t>
            </a:r>
            <a:r>
              <a:rPr lang="en-US" dirty="0" smtClean="0"/>
              <a:t>&gt;</a:t>
            </a:r>
            <a:endParaRPr lang="ru-RU" dirty="0" smtClean="0"/>
          </a:p>
          <a:p>
            <a:pPr latinLnBrk="1"/>
            <a:r>
              <a:rPr lang="en-US" dirty="0" smtClean="0"/>
              <a:t>&lt;id&gt;   ::= "a" | "b" | ... | "z"</a:t>
            </a:r>
            <a:endParaRPr lang="ru-RU" dirty="0" smtClean="0"/>
          </a:p>
          <a:p>
            <a:pPr latinLnBrk="1"/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  ::= &lt;digit&gt;, { &lt;digit&gt; }</a:t>
            </a:r>
            <a:endParaRPr lang="ru-RU" dirty="0" smtClean="0"/>
          </a:p>
          <a:p>
            <a:r>
              <a:rPr lang="ru-RU" dirty="0" smtClean="0"/>
              <a:t>&lt;</a:t>
            </a:r>
            <a:r>
              <a:rPr lang="ru-RU" dirty="0" err="1" smtClean="0"/>
              <a:t>digit</a:t>
            </a:r>
            <a:r>
              <a:rPr lang="ru-RU" dirty="0" smtClean="0"/>
              <a:t>&gt; ::= "0" | "1" | ... | "9" </a:t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4344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5791200" cy="615598"/>
          </a:xfrm>
        </p:spPr>
        <p:txBody>
          <a:bodyPr>
            <a:noAutofit/>
          </a:bodyPr>
          <a:lstStyle/>
          <a:p>
            <a:r>
              <a:rPr lang="ru-RU" b="1" dirty="0" smtClean="0"/>
              <a:t>Лексический анализатор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28670"/>
            <a:ext cx="7643834" cy="592933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Лексический анализатор</a:t>
            </a:r>
            <a:r>
              <a:rPr lang="ru-RU" sz="2000" dirty="0" smtClean="0"/>
              <a:t> </a:t>
            </a:r>
            <a:r>
              <a:rPr lang="ru-RU" sz="2000" dirty="0" smtClean="0"/>
              <a:t>—</a:t>
            </a:r>
            <a:r>
              <a:rPr lang="ru-RU" sz="2000" dirty="0" smtClean="0"/>
              <a:t> это программа или часть программы, выполняющая лексический анализ. Лексический анализатор обычно работает в две стадии: </a:t>
            </a:r>
            <a:r>
              <a:rPr lang="ru-RU" sz="2000" i="1" dirty="0" smtClean="0"/>
              <a:t>сканирование</a:t>
            </a:r>
            <a:r>
              <a:rPr lang="ru-RU" sz="2000" dirty="0" smtClean="0"/>
              <a:t> и </a:t>
            </a:r>
            <a:r>
              <a:rPr lang="ru-RU" sz="2000" i="1" dirty="0" smtClean="0"/>
              <a:t>оценка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На первой стадии, сканировании, лексический анализатор обычно реализуется в виде конечного автомата, определяемого регулярными выражениями. В нём кодируется информация о возможных последовательностях символов, которые могут встречаться в </a:t>
            </a:r>
            <a:r>
              <a:rPr lang="ru-RU" sz="2000" dirty="0" err="1" smtClean="0"/>
              <a:t>токенах</a:t>
            </a:r>
            <a:r>
              <a:rPr lang="ru-RU" sz="2000" dirty="0" smtClean="0"/>
              <a:t> . Например, </a:t>
            </a:r>
            <a:r>
              <a:rPr lang="ru-RU" sz="2000" dirty="0" err="1" smtClean="0"/>
              <a:t>токен</a:t>
            </a:r>
            <a:r>
              <a:rPr lang="ru-RU" sz="2000" dirty="0" smtClean="0"/>
              <a:t> «целое число» может содержать любую последовательность десятичных цифр. Во многих случаях первый </a:t>
            </a:r>
            <a:r>
              <a:rPr lang="ru-RU" sz="2000" dirty="0" err="1" smtClean="0"/>
              <a:t>непробельный</a:t>
            </a:r>
            <a:r>
              <a:rPr lang="ru-RU" sz="2000" dirty="0" smtClean="0"/>
              <a:t> символ может использоваться для определения типа следующего </a:t>
            </a:r>
            <a:r>
              <a:rPr lang="ru-RU" sz="2000" dirty="0" err="1" smtClean="0"/>
              <a:t>токена</a:t>
            </a:r>
            <a:r>
              <a:rPr lang="ru-RU" sz="2000" dirty="0" smtClean="0"/>
              <a:t>, после чего входные символы обрабатываются один за другим пока не встретится символ, не входящий во множество допустимых символов для данного </a:t>
            </a:r>
            <a:r>
              <a:rPr lang="ru-RU" sz="2000" dirty="0" err="1" smtClean="0"/>
              <a:t>токена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0169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16" y="0"/>
            <a:ext cx="7516712" cy="759614"/>
          </a:xfrm>
        </p:spPr>
        <p:txBody>
          <a:bodyPr>
            <a:noAutofit/>
          </a:bodyPr>
          <a:lstStyle/>
          <a:p>
            <a:r>
              <a:rPr lang="ru-RU" b="1" dirty="0" err="1" smtClean="0"/>
              <a:t>Парсер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57232"/>
            <a:ext cx="7847856" cy="60007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 err="1" smtClean="0"/>
              <a:t>Парсер</a:t>
            </a:r>
            <a:r>
              <a:rPr lang="ru-RU" sz="2400" dirty="0" smtClean="0"/>
              <a:t> — </a:t>
            </a:r>
            <a:r>
              <a:rPr lang="ru-RU" sz="2400" b="1" dirty="0" smtClean="0"/>
              <a:t>это</a:t>
            </a:r>
            <a:r>
              <a:rPr lang="ru-RU" sz="2400" dirty="0" smtClean="0"/>
              <a:t> та фаза </a:t>
            </a:r>
            <a:r>
              <a:rPr lang="ru-RU" sz="2400" b="1" dirty="0" smtClean="0"/>
              <a:t>компилятора</a:t>
            </a:r>
            <a:r>
              <a:rPr lang="ru-RU" sz="2400" dirty="0" smtClean="0"/>
              <a:t>, которая принимает строку </a:t>
            </a:r>
            <a:r>
              <a:rPr lang="ru-RU" sz="2400" dirty="0" err="1" smtClean="0"/>
              <a:t>токена</a:t>
            </a:r>
            <a:r>
              <a:rPr lang="ru-RU" sz="2400" dirty="0" smtClean="0"/>
              <a:t> в качестве входных данных и с помощью существующей грамматики преобразует ее в соответствующее дерево разбора. </a:t>
            </a:r>
            <a:r>
              <a:rPr lang="ru-RU" sz="2400" b="1" dirty="0" err="1" smtClean="0"/>
              <a:t>Парсер</a:t>
            </a:r>
            <a:r>
              <a:rPr lang="ru-RU" sz="2400" dirty="0" smtClean="0"/>
              <a:t> также известен как синтаксический анализатор. </a:t>
            </a:r>
            <a:endParaRPr lang="ru-RU" sz="2400" dirty="0" smtClean="0"/>
          </a:p>
          <a:p>
            <a:r>
              <a:rPr lang="ru-RU" sz="2400" dirty="0" smtClean="0"/>
              <a:t>Например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latinLnBrk="1"/>
            <a:r>
              <a:rPr lang="en-US" sz="2400" dirty="0" smtClean="0"/>
              <a:t>"if (a &lt; 0) a = 5;"</a:t>
            </a:r>
            <a:endParaRPr lang="ru-RU" sz="2400" dirty="0" smtClean="0"/>
          </a:p>
          <a:p>
            <a:pPr latinLnBrk="1"/>
            <a:r>
              <a:rPr lang="en-US" sz="2400" dirty="0" smtClean="0"/>
              <a:t>IF</a:t>
            </a:r>
            <a:endParaRPr lang="ru-RU" sz="2400" dirty="0" smtClean="0"/>
          </a:p>
          <a:p>
            <a:pPr latinLnBrk="1"/>
            <a:r>
              <a:rPr lang="en-US" sz="2400" dirty="0" smtClean="0"/>
              <a:t>+-LESS</a:t>
            </a:r>
            <a:endParaRPr lang="ru-RU" sz="2400" dirty="0" smtClean="0"/>
          </a:p>
          <a:p>
            <a:pPr latinLnBrk="1"/>
            <a:r>
              <a:rPr lang="en-US" sz="2400" dirty="0" smtClean="0"/>
              <a:t>|  +-VAR(a)</a:t>
            </a:r>
            <a:endParaRPr lang="ru-RU" sz="2400" dirty="0" smtClean="0"/>
          </a:p>
          <a:p>
            <a:pPr latinLnBrk="1"/>
            <a:r>
              <a:rPr lang="en-US" sz="2400" dirty="0" smtClean="0"/>
              <a:t>|  +-NUM(0)</a:t>
            </a:r>
            <a:endParaRPr lang="ru-RU" sz="2400" dirty="0" smtClean="0"/>
          </a:p>
          <a:p>
            <a:pPr latinLnBrk="1"/>
            <a:r>
              <a:rPr lang="en-US" sz="2400" dirty="0" smtClean="0"/>
              <a:t>+-SET</a:t>
            </a:r>
            <a:endParaRPr lang="ru-RU" sz="2400" dirty="0" smtClean="0"/>
          </a:p>
          <a:p>
            <a:pPr latinLnBrk="1"/>
            <a:r>
              <a:rPr lang="en-US" sz="2400" dirty="0" smtClean="0"/>
              <a:t>  +-VAR(a)</a:t>
            </a:r>
            <a:endParaRPr lang="ru-RU" sz="2400" dirty="0" smtClean="0"/>
          </a:p>
          <a:p>
            <a:r>
              <a:rPr lang="en-US" sz="2400" dirty="0" smtClean="0"/>
              <a:t>  </a:t>
            </a:r>
            <a:r>
              <a:rPr lang="ru-RU" sz="2400" dirty="0" smtClean="0"/>
              <a:t>+-NUM(5</a:t>
            </a:r>
            <a:r>
              <a:rPr lang="ru-RU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41926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ru-RU" b="1" dirty="0" smtClean="0"/>
              <a:t>Машинный код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857232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FETCH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- положить на стек значение переменной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x</a:t>
            </a:r>
            <a:endParaRPr kumimoji="0" lang="ru-RU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STORE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- сохранить в переменной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значение с вершины стека</a:t>
            </a:r>
            <a:endParaRPr kumimoji="0" lang="ru-RU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PUSH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- положить число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на вершину стека</a:t>
            </a:r>
            <a:endParaRPr kumimoji="0" lang="ru-RU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POP     - удалить число с вершины стека</a:t>
            </a:r>
            <a:endParaRPr kumimoji="0" lang="ru-RU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ADD     - сложить два числа на вершине стека</a:t>
            </a:r>
            <a:endParaRPr kumimoji="0" lang="ru-RU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SUB     - вычесть два числа на вершине стека</a:t>
            </a:r>
            <a:endParaRPr kumimoji="0" lang="ru-RU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LT      - сравнить два числа с вершины стека 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&lt;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). Результат - 0 или 1</a:t>
            </a:r>
            <a:endParaRPr kumimoji="0" lang="ru-RU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JZ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- если на вершине стека 0 - перейти к адресу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JNZ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- если на вершине стека не 0 - перейти к адресу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JMP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- перейти к адресу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</a:t>
            </a:r>
            <a:endParaRPr kumimoji="0" lang="ru-RU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HALT    - завершить работу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727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32" y="104017"/>
            <a:ext cx="8363272" cy="900018"/>
          </a:xfrm>
        </p:spPr>
        <p:txBody>
          <a:bodyPr>
            <a:normAutofit/>
          </a:bodyPr>
          <a:lstStyle/>
          <a:p>
            <a:r>
              <a:rPr lang="ru-RU" b="1" dirty="0" smtClean="0"/>
              <a:t>Компилятор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rot="10800000" flipV="1">
            <a:off x="15232" y="908720"/>
            <a:ext cx="506082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857232"/>
            <a:ext cx="742952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accent1"/>
                </a:solidFill>
              </a:rPr>
              <a:t>Компилятор</a:t>
            </a:r>
            <a:r>
              <a:rPr lang="ru-RU" sz="2000" dirty="0" smtClean="0"/>
              <a:t> – это специальная программа, которая переводит текст программы, написанный на языке программирования, в набор машинных </a:t>
            </a:r>
            <a:r>
              <a:rPr lang="ru-RU" sz="2000" dirty="0" smtClean="0"/>
              <a:t>кодов</a:t>
            </a:r>
            <a:r>
              <a:rPr lang="ru-RU" sz="2000" i="1" dirty="0" smtClean="0"/>
              <a:t>.</a:t>
            </a:r>
            <a:endParaRPr lang="ru-RU" sz="2000" dirty="0" smtClean="0"/>
          </a:p>
          <a:p>
            <a:r>
              <a:rPr lang="ru-RU" sz="2000" b="1" dirty="0" smtClean="0">
                <a:solidFill>
                  <a:schemeClr val="accent1"/>
                </a:solidFill>
              </a:rPr>
              <a:t>Компиляция</a:t>
            </a:r>
            <a:r>
              <a:rPr lang="ru-RU" sz="2000" dirty="0" smtClean="0"/>
              <a:t> — сборка программы, включающая трансляцию всех модулей программы, написанных на одном или нескольких исходных </a:t>
            </a:r>
            <a:r>
              <a:rPr lang="ru-RU" sz="2000" dirty="0" smtClean="0"/>
              <a:t>языках </a:t>
            </a:r>
            <a:r>
              <a:rPr lang="ru-RU" sz="2000" dirty="0" smtClean="0"/>
              <a:t>программирования высокого уровня и/или </a:t>
            </a:r>
            <a:r>
              <a:rPr lang="ru-RU" sz="2000" dirty="0" smtClean="0"/>
              <a:t>языке </a:t>
            </a:r>
            <a:r>
              <a:rPr lang="ru-RU" sz="2000" dirty="0" smtClean="0"/>
              <a:t>ассемблера, в эквивалентные программные модули на низкоуровневом языке, близком машинному коду </a:t>
            </a:r>
            <a:r>
              <a:rPr lang="ru-RU" sz="2000" dirty="0" smtClean="0"/>
              <a:t>или </a:t>
            </a:r>
            <a:r>
              <a:rPr lang="ru-RU" sz="2000" dirty="0" smtClean="0"/>
              <a:t>непосредственно на машинном языке или </a:t>
            </a:r>
            <a:r>
              <a:rPr lang="ru-RU" sz="2000" dirty="0" smtClean="0"/>
              <a:t>ином</a:t>
            </a:r>
            <a:r>
              <a:rPr lang="ru-RU" sz="2000" dirty="0" smtClean="0"/>
              <a:t> низкоуровневом командном языке и последующую сборку исполняемой машинной программы. </a:t>
            </a:r>
            <a:r>
              <a:rPr lang="ru-RU" sz="2000" dirty="0" smtClean="0"/>
              <a:t>Входной </a:t>
            </a:r>
            <a:r>
              <a:rPr lang="ru-RU" sz="2000" dirty="0" smtClean="0"/>
              <a:t>информацией для компилятора </a:t>
            </a:r>
            <a:r>
              <a:rPr lang="ru-RU" sz="2000" dirty="0" smtClean="0"/>
              <a:t>является </a:t>
            </a:r>
            <a:r>
              <a:rPr lang="ru-RU" sz="2000" dirty="0" smtClean="0"/>
              <a:t>описание алгоритма или программы на предметно-ориентированном языке, а на выходе компилятора — эквивалентное описание алгоритма на машинно-ориентированном </a:t>
            </a:r>
            <a:r>
              <a:rPr lang="ru-RU" sz="2000" dirty="0" smtClean="0"/>
              <a:t>языке.</a:t>
            </a:r>
            <a:endParaRPr lang="ru-RU" sz="2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2779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83994"/>
          </a:xfrm>
        </p:spPr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520" y="835968"/>
            <a:ext cx="7562801" cy="2881064"/>
          </a:xfrm>
        </p:spPr>
        <p:txBody>
          <a:bodyPr>
            <a:noAutofit/>
          </a:bodyPr>
          <a:lstStyle/>
          <a:p>
            <a:r>
              <a:rPr lang="ru-RU" sz="2800" dirty="0" smtClean="0"/>
              <a:t>Мною была разработана программа, предназначенная </a:t>
            </a:r>
            <a:r>
              <a:rPr lang="ru-RU" sz="2800" dirty="0" smtClean="0"/>
              <a:t>для компиляции программ на некотором исходном языке программирования под целевую платформу.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77299514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4376</TotalTime>
  <Words>456</Words>
  <Application>Microsoft Office PowerPoint</Application>
  <PresentationFormat>Экран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Аспект</vt:lpstr>
      <vt:lpstr>Министерство образования и науки Российской Федерации  Федеральное государственное бюджетное образовательное учреждение высшего образования "Владимирский государственный университет имени Александра Григорьевича и Николая Григорьевича Столетовых" (ВлГУ) </vt:lpstr>
      <vt:lpstr>Упаковка приложения</vt:lpstr>
      <vt:lpstr>Интерфейс приложения:</vt:lpstr>
      <vt:lpstr>Грамматика </vt:lpstr>
      <vt:lpstr>Лексический анализатор</vt:lpstr>
      <vt:lpstr>Парсер</vt:lpstr>
      <vt:lpstr>Машинный код</vt:lpstr>
      <vt:lpstr>Компилятор</vt:lpstr>
      <vt:lpstr>ИТОГ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  Федеральное государственное бюджетное образовательное учреждение высшего образования "Владимирский государственный университет имени Александра Григорьевича и Николая Григорьевича Столетовых" (ВлГУ)</dc:title>
  <dc:creator>12</dc:creator>
  <cp:lastModifiedBy>Пользователь Windows</cp:lastModifiedBy>
  <cp:revision>351</cp:revision>
  <dcterms:created xsi:type="dcterms:W3CDTF">2018-06-25T04:18:05Z</dcterms:created>
  <dcterms:modified xsi:type="dcterms:W3CDTF">2020-06-03T06:30:07Z</dcterms:modified>
</cp:coreProperties>
</file>