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51071-F5BB-464F-AF45-15ABE2518293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A1345-40F6-4AB1-8162-5E98E106C2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010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40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00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404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2903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66495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8047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4239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412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59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795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87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2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310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156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561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891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65C7-723E-43A6-AA07-00A185654FD4}" type="datetimeFigureOut">
              <a:rPr lang="ru-RU" smtClean="0"/>
              <a:pPr/>
              <a:t>09.06.2020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868F80-901E-46BC-BEF8-6D0C63F5A0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479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827584" y="157649"/>
            <a:ext cx="6696744" cy="2708920"/>
          </a:xfrm>
        </p:spPr>
        <p:txBody>
          <a:bodyPr>
            <a:noAutofit/>
          </a:bodyPr>
          <a:lstStyle/>
          <a:p>
            <a:pPr algn="ctr"/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b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b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ru-RU" sz="1800" b="1" dirty="0" err="1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ВлГУ</a:t>
            </a: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</a:t>
            </a:r>
            <a: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ru-RU" sz="1800" b="1" dirty="0">
                <a:solidFill>
                  <a:schemeClr val="tx1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endParaRPr lang="ru-RU" sz="1800" b="1" dirty="0">
              <a:solidFill>
                <a:schemeClr val="tx1"/>
              </a:solidFill>
              <a:effectLst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152336"/>
            <a:ext cx="8054435" cy="1752600"/>
          </a:xfrm>
        </p:spPr>
        <p:txBody>
          <a:bodyPr>
            <a:normAutofit/>
          </a:bodyPr>
          <a:lstStyle/>
          <a:p>
            <a:pPr algn="ctr"/>
            <a:r>
              <a:rPr lang="ru-RU" sz="1900" b="1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ПРЕЗЕНТАЦИЯ К КУРСОВОЙ РАБОТЕ ПО ДИСЦИПЛИНЕ</a:t>
            </a:r>
            <a:endParaRPr lang="en-US" sz="1900" b="1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ru-RU" sz="1900" b="1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«ПРИКЛАДНЫЕ АЛГОРИТМЫ»</a:t>
            </a:r>
          </a:p>
          <a:p>
            <a:pPr algn="ctr"/>
            <a:r>
              <a:rPr lang="ru-RU" sz="1900" b="1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ПО ТЕМЕ: «РАЗРАБОТКА КОМПИЛЯТОРА.»</a:t>
            </a:r>
          </a:p>
          <a:p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772816" y="5366601"/>
            <a:ext cx="1139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Руководитель: доцент кафедры ИЗИ Монахов Ю.М.</a:t>
            </a:r>
          </a:p>
          <a:p>
            <a:pPr algn="ctr"/>
            <a:r>
              <a:rPr lang="ru-RU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Исполнитель: студент группы </a:t>
            </a:r>
            <a:r>
              <a:rPr lang="ru-RU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ИБ-117 Фомин А.Е.</a:t>
            </a:r>
            <a:endParaRPr lang="ru-RU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93877" y="6289931"/>
            <a:ext cx="41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ВЛАДИМИР </a:t>
            </a:r>
            <a:r>
              <a:rPr lang="ru-RU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2020</a:t>
            </a:r>
            <a:endParaRPr lang="ru-RU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0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3994"/>
          </a:xfrm>
        </p:spPr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20" y="835968"/>
            <a:ext cx="7562801" cy="4521858"/>
          </a:xfrm>
        </p:spPr>
        <p:txBody>
          <a:bodyPr>
            <a:noAutofit/>
          </a:bodyPr>
          <a:lstStyle/>
          <a:p>
            <a:r>
              <a:rPr lang="ru-RU" sz="2800" dirty="0" smtClean="0"/>
              <a:t>В курсовой работе разработана программа, позволяющая частично транслировать с языка Паскаль на язык Си некоторые функции, обрабатывать комментарии, целочисленный тип переменных, начало и конец цикла, а так же определять логические и арифметические выражения.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7729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3140968"/>
            <a:ext cx="6347713" cy="1320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5455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4728" y="91829"/>
            <a:ext cx="7201568" cy="821507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Упаковка приложения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0" y="1071546"/>
            <a:ext cx="8572528" cy="53023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Исходным языком</a:t>
            </a:r>
            <a:r>
              <a:rPr lang="en-US" sz="3600" dirty="0" smtClean="0"/>
              <a:t> </a:t>
            </a:r>
            <a:r>
              <a:rPr lang="ru-RU" sz="3600" dirty="0" smtClean="0"/>
              <a:t>было выбрано подмножество языка </a:t>
            </a:r>
            <a:r>
              <a:rPr lang="en-US" sz="3600" dirty="0" smtClean="0"/>
              <a:t>Pascal</a:t>
            </a:r>
            <a:r>
              <a:rPr lang="ru-RU" sz="3600" dirty="0" smtClean="0"/>
              <a:t>, </a:t>
            </a:r>
            <a:r>
              <a:rPr lang="ru-RU" sz="3600" dirty="0" smtClean="0"/>
              <a:t>были реализованы некоторые его возможности. </a:t>
            </a:r>
          </a:p>
          <a:p>
            <a:pPr>
              <a:buNone/>
            </a:pPr>
            <a:r>
              <a:rPr lang="ru-RU" sz="3600" dirty="0" smtClean="0"/>
              <a:t>Язык компилятора – </a:t>
            </a:r>
            <a:r>
              <a:rPr lang="en-US" sz="3600" dirty="0" smtClean="0"/>
              <a:t>C++. </a:t>
            </a:r>
            <a:endParaRPr lang="en-US" sz="3600" dirty="0" smtClean="0"/>
          </a:p>
          <a:p>
            <a:pPr lvl="0">
              <a:buFontTx/>
              <a:buChar char="-"/>
            </a:pP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lvl="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60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7723031" cy="936104"/>
          </a:xfrm>
        </p:spPr>
        <p:txBody>
          <a:bodyPr>
            <a:noAutofit/>
          </a:bodyPr>
          <a:lstStyle/>
          <a:p>
            <a:r>
              <a:rPr lang="ru-RU" sz="4800" dirty="0" smtClean="0"/>
              <a:t>Интерфейс приложения</a:t>
            </a:r>
            <a:r>
              <a:rPr lang="en-US" sz="4800" dirty="0" smtClean="0"/>
              <a:t>: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7524328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 smtClean="0"/>
          </a:p>
          <a:p>
            <a:pPr lvl="0"/>
            <a:r>
              <a:rPr lang="ru-RU" sz="3200" dirty="0" smtClean="0"/>
              <a:t>На вход поступает код программы на языке </a:t>
            </a:r>
            <a:r>
              <a:rPr lang="en-US" sz="3200" dirty="0" smtClean="0"/>
              <a:t>Pascal</a:t>
            </a:r>
            <a:endParaRPr lang="ru-RU" sz="3200" dirty="0" smtClean="0"/>
          </a:p>
          <a:p>
            <a:pPr lvl="0"/>
            <a:r>
              <a:rPr lang="ru-RU" sz="3200" dirty="0" smtClean="0"/>
              <a:t>В процессе работы компилятора выполняется этот код</a:t>
            </a:r>
          </a:p>
          <a:p>
            <a:pPr lvl="0"/>
            <a:r>
              <a:rPr lang="ru-RU" sz="3200" dirty="0" smtClean="0"/>
              <a:t>На выход получаем соответствующий результат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9855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5791200" cy="759614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Алгоритм программы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7620000" cy="6021288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трансляции в данной программе заключается в следующем, весь входной файл представляется в виде одной символьной строки размером константы </a:t>
            </a:r>
            <a:r>
              <a:rPr lang="en-US" dirty="0" err="1" smtClean="0"/>
              <a:t>lenprog</a:t>
            </a:r>
            <a:r>
              <a:rPr lang="ru-RU" dirty="0" smtClean="0"/>
              <a:t>=10000. После чего вводится массив ключевых слов, которые программа и будет распознавать. Каждому из этих слов пишется подпрограмма, которая заменяет эти слова аналогичными в языке </a:t>
            </a:r>
            <a:r>
              <a:rPr lang="en-US" dirty="0" smtClean="0"/>
              <a:t>C</a:t>
            </a:r>
            <a:r>
              <a:rPr lang="ru-RU" dirty="0" smtClean="0"/>
              <a:t>. Помимо этого считается количество операторов в входном файле - </a:t>
            </a:r>
            <a:r>
              <a:rPr lang="en-US" dirty="0" err="1" smtClean="0"/>
              <a:t>koper</a:t>
            </a:r>
            <a:r>
              <a:rPr lang="ru-RU" dirty="0" smtClean="0"/>
              <a:t>1, и в выходном – </a:t>
            </a:r>
            <a:r>
              <a:rPr lang="en-US" dirty="0" err="1" smtClean="0"/>
              <a:t>koper</a:t>
            </a:r>
            <a:r>
              <a:rPr lang="ru-RU" dirty="0" smtClean="0"/>
              <a:t>2, и ошибочные - </a:t>
            </a:r>
            <a:r>
              <a:rPr lang="en-US" dirty="0" err="1" smtClean="0"/>
              <a:t>ker</a:t>
            </a:r>
            <a:r>
              <a:rPr lang="ru-RU" dirty="0" smtClean="0"/>
              <a:t>. Помимо этого программа переводит комментарии </a:t>
            </a:r>
            <a:r>
              <a:rPr lang="en-US" dirty="0" smtClean="0"/>
              <a:t>Begin</a:t>
            </a:r>
            <a:r>
              <a:rPr lang="ru-RU" dirty="0" smtClean="0"/>
              <a:t>, </a:t>
            </a:r>
            <a:r>
              <a:rPr lang="en-US" dirty="0" smtClean="0"/>
              <a:t>End</a:t>
            </a:r>
            <a:r>
              <a:rPr lang="ru-RU" dirty="0" smtClean="0"/>
              <a:t>, </a:t>
            </a:r>
            <a:r>
              <a:rPr lang="en-US" dirty="0" err="1" smtClean="0"/>
              <a:t>var</a:t>
            </a:r>
            <a:r>
              <a:rPr lang="ru-RU" dirty="0" smtClean="0"/>
              <a:t>, оператор присваивания.</a:t>
            </a:r>
          </a:p>
          <a:p>
            <a:r>
              <a:rPr lang="ru-RU" dirty="0" smtClean="0"/>
              <a:t>Для реализации транслирования создаются переменные, которые помогают выполнять наиболее частые операции, типа: пропуск пробела, копирование символа, постановка или удаление отступа, добавление нового символа или целой фразы.</a:t>
            </a:r>
          </a:p>
          <a:p>
            <a:r>
              <a:rPr lang="ru-RU" dirty="0" smtClean="0"/>
              <a:t>Программа распознает несколько типов данных, </a:t>
            </a:r>
            <a:r>
              <a:rPr lang="en-US" dirty="0" smtClean="0"/>
              <a:t>integer</a:t>
            </a:r>
            <a:r>
              <a:rPr lang="ru-RU" dirty="0" smtClean="0"/>
              <a:t>, </a:t>
            </a:r>
            <a:r>
              <a:rPr lang="en-US" dirty="0" smtClean="0"/>
              <a:t>Boolean</a:t>
            </a:r>
            <a:r>
              <a:rPr lang="ru-RU" dirty="0" smtClean="0"/>
              <a:t> и </a:t>
            </a:r>
            <a:r>
              <a:rPr lang="en-US" dirty="0" smtClean="0"/>
              <a:t>real</a:t>
            </a:r>
            <a:r>
              <a:rPr lang="ru-RU" dirty="0" smtClean="0"/>
              <a:t>. Что позволяет выводить в результате программы почти скомпилированный код.</a:t>
            </a:r>
            <a:endParaRPr lang="ru-RU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4344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5791200" cy="615598"/>
          </a:xfrm>
        </p:spPr>
        <p:txBody>
          <a:bodyPr>
            <a:noAutofit/>
          </a:bodyPr>
          <a:lstStyle/>
          <a:p>
            <a:r>
              <a:rPr lang="ru-RU" b="1" dirty="0" smtClean="0"/>
              <a:t>Алгоритм конвертора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394692"/>
            <a:ext cx="9144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Анализ текста программы можно разделить на два хода. Первым ходом будет являться анализ отдельных символов, а вторым сопоставление с правилами обработки этих символов. Для этого существует специальная функция, которая перемещает указатель на начало слова и возвращает тип этого слова. В зависимости от типа слова программа переходит к выбору действий. К примеру, при встрече слова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программа запускает специальную функцию анализа переменных.</a:t>
            </a: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Все переменные заносятся в динамический список в памяти, и затем используются в главной программе в качестве проверки правильности введенных арифметических и логических выражений. При анализе блока переменных, так же используется подфункция обработки типов. К примеру когда программа встречает ключевое слово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integer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 выходной буфер она записывает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 далее выводит созданный ранее список переменных. Примерно то же самое происходит, если программа встречает ключевое слово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type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но в данном случае создается еще одна динамическая конструкция в которую помещаются все пользовательские типы. Динамически создается и таблица идентификаторов этих типов и правила обработки этих типов при объявлении. Таким образом, основная программа обработки представляет собой цикл обрабатывающие различные разделы программы -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function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type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 главную программу. Внутри каждой подпрограммы существуют специальные функции обработки конструкций языка.</a:t>
            </a: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Таким образом повышается строгость проверки синтаксиса, ведь даже верно описанные синтаксические конструкции языка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Pascal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 неверном разделе будут обработаны программой как ошибки.</a:t>
            </a: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169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6" y="0"/>
            <a:ext cx="7516712" cy="759614"/>
          </a:xfrm>
        </p:spPr>
        <p:txBody>
          <a:bodyPr>
            <a:noAutofit/>
          </a:bodyPr>
          <a:lstStyle/>
          <a:p>
            <a:r>
              <a:rPr lang="ru-RU" b="1" dirty="0" smtClean="0"/>
              <a:t>Структура программы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 err="1" smtClean="0"/>
              <a:t>Errore</a:t>
            </a:r>
            <a:r>
              <a:rPr lang="ru-RU" sz="2400" dirty="0" smtClean="0"/>
              <a:t>_</a:t>
            </a:r>
            <a:r>
              <a:rPr lang="en-US" sz="2400" dirty="0" err="1" smtClean="0"/>
              <a:t>oper</a:t>
            </a:r>
            <a:r>
              <a:rPr lang="en-US" sz="2400" dirty="0" smtClean="0"/>
              <a:t> </a:t>
            </a:r>
            <a:r>
              <a:rPr lang="ru-RU" sz="2400" dirty="0" smtClean="0"/>
              <a:t> –  Подпрограмма обработки ошибок, определяет места ошибки и заносит данные о количестве ошибок в специальную переменную.</a:t>
            </a:r>
          </a:p>
          <a:p>
            <a:r>
              <a:rPr lang="en-US" sz="2400" dirty="0" smtClean="0"/>
              <a:t>find</a:t>
            </a:r>
            <a:r>
              <a:rPr lang="ru-RU" sz="2400" dirty="0" smtClean="0"/>
              <a:t>_</a:t>
            </a:r>
            <a:r>
              <a:rPr lang="en-US" sz="2400" dirty="0" smtClean="0"/>
              <a:t>Comment</a:t>
            </a:r>
            <a:r>
              <a:rPr lang="ru-RU" sz="2400" dirty="0" smtClean="0"/>
              <a:t> – Находит в коде транслируемой программы комментарии</a:t>
            </a:r>
          </a:p>
          <a:p>
            <a:r>
              <a:rPr lang="en-US" sz="2400" dirty="0" err="1" smtClean="0"/>
              <a:t>ReadWord</a:t>
            </a:r>
            <a:r>
              <a:rPr lang="en-US" sz="2400" dirty="0" smtClean="0"/>
              <a:t>  </a:t>
            </a:r>
            <a:r>
              <a:rPr lang="ru-RU" sz="2400" dirty="0" smtClean="0"/>
              <a:t>–  Подпрограмма анализа текста на наличие </a:t>
            </a:r>
            <a:r>
              <a:rPr lang="ru-RU" sz="2400" dirty="0" err="1" smtClean="0"/>
              <a:t>токенов</a:t>
            </a:r>
            <a:r>
              <a:rPr lang="ru-RU" sz="2400" dirty="0" smtClean="0"/>
              <a:t>. Определяет тип </a:t>
            </a:r>
            <a:r>
              <a:rPr lang="ru-RU" sz="2400" dirty="0" err="1" smtClean="0"/>
              <a:t>токена</a:t>
            </a:r>
            <a:r>
              <a:rPr lang="ru-RU" sz="2400" dirty="0" smtClean="0"/>
              <a:t> и делает его проверку. Возвращает позицию начала, количество символов в </a:t>
            </a:r>
            <a:r>
              <a:rPr lang="ru-RU" sz="2400" dirty="0" err="1" smtClean="0"/>
              <a:t>токене</a:t>
            </a:r>
            <a:r>
              <a:rPr lang="ru-RU" sz="2400" dirty="0" smtClean="0"/>
              <a:t>, а так же его тип. Заодно пропускает пробелы.</a:t>
            </a:r>
          </a:p>
          <a:p>
            <a:r>
              <a:rPr lang="en-US" sz="2400" dirty="0" err="1" smtClean="0"/>
              <a:t>isBegin</a:t>
            </a:r>
            <a:r>
              <a:rPr lang="ru-RU" sz="2400" dirty="0" smtClean="0"/>
              <a:t> – Подпрограмма обработки блока операторов, запускается после того как во входном файле встречено слово </a:t>
            </a:r>
            <a:r>
              <a:rPr lang="ru-RU" sz="2400" dirty="0" err="1" smtClean="0"/>
              <a:t>begin</a:t>
            </a:r>
            <a:r>
              <a:rPr lang="ru-RU" sz="2400" dirty="0" smtClean="0"/>
              <a:t>.</a:t>
            </a:r>
          </a:p>
          <a:p>
            <a:r>
              <a:rPr lang="en-US" sz="2400" dirty="0" err="1" smtClean="0"/>
              <a:t>isVarBlock</a:t>
            </a:r>
            <a:r>
              <a:rPr lang="ru-RU" sz="2400" dirty="0" smtClean="0"/>
              <a:t> – Подпрограмма обработки блока переменных – </a:t>
            </a:r>
            <a:r>
              <a:rPr lang="en-US" sz="2400" dirty="0" err="1" smtClean="0"/>
              <a:t>var</a:t>
            </a:r>
            <a:r>
              <a:rPr lang="ru-RU" sz="2400" dirty="0" smtClean="0"/>
              <a:t>. Проверяет конструкции на их тип: обычные переменные или метка. После чего передает поток управления в ту или иную функцию.</a:t>
            </a:r>
          </a:p>
          <a:p>
            <a:r>
              <a:rPr lang="ru-RU" sz="2400" dirty="0" err="1" smtClean="0"/>
              <a:t>fin_comment</a:t>
            </a:r>
            <a:r>
              <a:rPr lang="ru-RU" sz="2400" dirty="0" smtClean="0"/>
              <a:t> – Подпрограмма обработки окончания комментария.</a:t>
            </a:r>
          </a:p>
          <a:p>
            <a:r>
              <a:rPr lang="en-US" sz="2400" dirty="0" err="1" smtClean="0"/>
              <a:t>ReadWords</a:t>
            </a:r>
            <a:r>
              <a:rPr lang="en-US" sz="2400" dirty="0" smtClean="0"/>
              <a:t>  </a:t>
            </a:r>
            <a:r>
              <a:rPr lang="ru-RU" sz="2400" dirty="0" smtClean="0"/>
              <a:t>–  Подпрограмма посимвольно просматривает файл и определяет к чему можно отнести данный символ.</a:t>
            </a:r>
          </a:p>
          <a:p>
            <a:r>
              <a:rPr lang="en-US" sz="2400" dirty="0" smtClean="0"/>
              <a:t>Assign</a:t>
            </a:r>
            <a:r>
              <a:rPr lang="ru-RU" sz="2400" dirty="0" smtClean="0"/>
              <a:t>_</a:t>
            </a:r>
            <a:r>
              <a:rPr lang="en-US" sz="2400" dirty="0" smtClean="0"/>
              <a:t>a</a:t>
            </a:r>
            <a:r>
              <a:rPr lang="ru-RU" sz="2400" dirty="0" smtClean="0"/>
              <a:t>_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ru-RU" sz="2400" dirty="0" smtClean="0"/>
              <a:t> –  Подпрограмма обработки операции присваивания. </a:t>
            </a:r>
            <a:r>
              <a:rPr lang="ru-RU" sz="2400" dirty="0" err="1" smtClean="0"/>
              <a:t>Замещает:=</a:t>
            </a:r>
            <a:r>
              <a:rPr lang="ru-RU" sz="2400" dirty="0" smtClean="0"/>
              <a:t> на = также проверяет соответствие переменных в выражении с объявленными ранее переменными.</a:t>
            </a:r>
          </a:p>
          <a:p>
            <a:r>
              <a:rPr lang="en-US" sz="2400" dirty="0" err="1" smtClean="0"/>
              <a:t>funcfunction</a:t>
            </a:r>
            <a:r>
              <a:rPr lang="ru-RU" sz="2400" dirty="0" smtClean="0"/>
              <a:t> – подпрограмма обработки конструкции </a:t>
            </a:r>
            <a:r>
              <a:rPr lang="en-US" sz="2400" dirty="0" smtClean="0"/>
              <a:t>function</a:t>
            </a:r>
            <a:r>
              <a:rPr lang="ru-RU" sz="2400" dirty="0" smtClean="0"/>
              <a:t> в тексте.</a:t>
            </a:r>
          </a:p>
          <a:p>
            <a:r>
              <a:rPr lang="ru-RU" sz="2400" dirty="0" err="1" smtClean="0"/>
              <a:t>func</a:t>
            </a:r>
            <a:r>
              <a:rPr lang="en-US" sz="2400" dirty="0" smtClean="0"/>
              <a:t>else</a:t>
            </a:r>
            <a:r>
              <a:rPr lang="ru-RU" sz="2400" dirty="0" smtClean="0"/>
              <a:t> – подпрограмма оставляющая опер</a:t>
            </a:r>
            <a:r>
              <a:rPr lang="en-US" sz="2400" dirty="0" smtClean="0"/>
              <a:t>a</a:t>
            </a:r>
            <a:r>
              <a:rPr lang="ru-RU" sz="2400" dirty="0" smtClean="0"/>
              <a:t>тор </a:t>
            </a:r>
            <a:r>
              <a:rPr lang="en-US" sz="2400" dirty="0" smtClean="0"/>
              <a:t>else</a:t>
            </a:r>
            <a:r>
              <a:rPr lang="ru-RU" sz="2400" dirty="0" smtClean="0"/>
              <a:t>.</a:t>
            </a:r>
          </a:p>
          <a:p>
            <a:r>
              <a:rPr lang="en-US" sz="2400" dirty="0" err="1" smtClean="0"/>
              <a:t>funcif</a:t>
            </a:r>
            <a:r>
              <a:rPr lang="ru-RU" sz="2400" dirty="0" smtClean="0"/>
              <a:t> – подпрограмма обрабатывающая оператор </a:t>
            </a:r>
            <a:r>
              <a:rPr lang="en-US" sz="2400" dirty="0" smtClean="0"/>
              <a:t>if</a:t>
            </a:r>
            <a:r>
              <a:rPr lang="ru-RU" sz="2400" dirty="0" smtClean="0"/>
              <a:t>.</a:t>
            </a:r>
          </a:p>
          <a:p>
            <a:r>
              <a:rPr lang="en-US" sz="2400" dirty="0" err="1" smtClean="0"/>
              <a:t>funcrecord</a:t>
            </a:r>
            <a:r>
              <a:rPr lang="ru-RU" sz="2400" dirty="0" smtClean="0"/>
              <a:t> – Подпрограмма обрабатывает блок после слова </a:t>
            </a:r>
            <a:r>
              <a:rPr lang="ru-RU" sz="2400" dirty="0" err="1" smtClean="0"/>
              <a:t>type</a:t>
            </a:r>
            <a:r>
              <a:rPr lang="ru-RU" sz="2400" dirty="0" smtClean="0"/>
              <a:t>, в котором, в соответствии со спецификой нашей программы, могут быть только конструкция </a:t>
            </a:r>
            <a:r>
              <a:rPr lang="en-US" sz="2400" dirty="0" smtClean="0"/>
              <a:t>record</a:t>
            </a:r>
            <a:r>
              <a:rPr lang="ru-RU" sz="2400" dirty="0" smtClean="0"/>
              <a:t> или ошибочные операторы.</a:t>
            </a:r>
          </a:p>
          <a:p>
            <a:r>
              <a:rPr lang="ru-RU" sz="2400" dirty="0" err="1" smtClean="0"/>
              <a:t>isKeyWord</a:t>
            </a:r>
            <a:r>
              <a:rPr lang="ru-RU" sz="2400" dirty="0" smtClean="0"/>
              <a:t> – Подпрограмма обрабатывает массив с ключевыми словами, проверяет на наличие данного слова и возвращает его номер, если слово было найдено. Если же слово незнакомо, то подпрограмма возвращает 0, что означает, что встреченное слово не является ключевым словом.</a:t>
            </a:r>
          </a:p>
          <a:p>
            <a:r>
              <a:rPr lang="en-US" sz="2400" dirty="0" err="1" smtClean="0"/>
              <a:t>funcread</a:t>
            </a:r>
            <a:r>
              <a:rPr lang="ru-RU" sz="2400" dirty="0" smtClean="0"/>
              <a:t> – подпрограмма распознающая конструкцию </a:t>
            </a:r>
            <a:r>
              <a:rPr lang="en-US" sz="2400" dirty="0" smtClean="0"/>
              <a:t>read</a:t>
            </a:r>
            <a:r>
              <a:rPr lang="ru-RU" sz="2400" dirty="0" smtClean="0"/>
              <a:t> и заменяющая ее на </a:t>
            </a:r>
            <a:r>
              <a:rPr lang="en-US" sz="2400" dirty="0" err="1" smtClean="0"/>
              <a:t>scanf</a:t>
            </a:r>
            <a:r>
              <a:rPr lang="ru-RU" sz="2400" dirty="0" smtClean="0"/>
              <a:t>.</a:t>
            </a:r>
          </a:p>
          <a:p>
            <a:r>
              <a:rPr lang="en-US" sz="2400" dirty="0" err="1" smtClean="0"/>
              <a:t>funcbegin</a:t>
            </a:r>
            <a:r>
              <a:rPr lang="ru-RU" sz="2400" dirty="0" smtClean="0"/>
              <a:t> – подпрограмма находит операторы </a:t>
            </a:r>
            <a:r>
              <a:rPr lang="en-US" sz="2400" dirty="0" smtClean="0"/>
              <a:t>Begin</a:t>
            </a:r>
            <a:r>
              <a:rPr lang="ru-RU" sz="2400" dirty="0" smtClean="0"/>
              <a:t> и </a:t>
            </a:r>
            <a:r>
              <a:rPr lang="en-US" sz="2400" dirty="0" smtClean="0"/>
              <a:t>End</a:t>
            </a:r>
            <a:r>
              <a:rPr lang="ru-RU" sz="2400" dirty="0" smtClean="0"/>
              <a:t> и заменяет их на фигурные скобки, она включает все функции по обработке текста.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41926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ru-RU" b="1" dirty="0" smtClean="0"/>
              <a:t>Константы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857232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 err="1" smtClean="0"/>
              <a:t>Key_Words_num</a:t>
            </a:r>
            <a:r>
              <a:rPr lang="ru-RU" sz="3200" dirty="0" smtClean="0"/>
              <a:t> – число, обозначающее размер словаря ключевых слов. В нашей программе оно равно</a:t>
            </a:r>
            <a:r>
              <a:rPr lang="en-US" sz="3200" dirty="0" smtClean="0"/>
              <a:t> 16. </a:t>
            </a:r>
            <a:r>
              <a:rPr lang="ru-RU" sz="3200" dirty="0" smtClean="0"/>
              <a:t>Это такие слова как</a:t>
            </a:r>
            <a:r>
              <a:rPr lang="en-US" sz="3200" dirty="0" smtClean="0"/>
              <a:t>: "true", "</a:t>
            </a:r>
            <a:r>
              <a:rPr lang="en-US" sz="3200" dirty="0" err="1" smtClean="0"/>
              <a:t>var</a:t>
            </a:r>
            <a:r>
              <a:rPr lang="en-US" sz="3200" dirty="0" smtClean="0"/>
              <a:t>", "real", "</a:t>
            </a:r>
            <a:r>
              <a:rPr lang="en-US" sz="3200" dirty="0" err="1" smtClean="0"/>
              <a:t>boolean</a:t>
            </a:r>
            <a:r>
              <a:rPr lang="en-US" sz="3200" dirty="0" smtClean="0"/>
              <a:t>", "false", "</a:t>
            </a:r>
            <a:r>
              <a:rPr lang="en-US" sz="3200" dirty="0" err="1" smtClean="0"/>
              <a:t>type","record</a:t>
            </a:r>
            <a:r>
              <a:rPr lang="en-US" sz="3200" dirty="0" smtClean="0"/>
              <a:t>", "and", "or", "repeat", "do", “until”, "begin", "end", “procedure”, “read”</a:t>
            </a:r>
            <a:endParaRPr lang="ru-RU" sz="3200" dirty="0" smtClean="0"/>
          </a:p>
          <a:p>
            <a:r>
              <a:rPr lang="ru-RU" sz="3200" dirty="0" err="1" smtClean="0"/>
              <a:t>len</a:t>
            </a:r>
            <a:r>
              <a:rPr lang="en-US" sz="3200" dirty="0" err="1" smtClean="0"/>
              <a:t>prog</a:t>
            </a:r>
            <a:r>
              <a:rPr lang="ru-RU" sz="3200" dirty="0" smtClean="0"/>
              <a:t> – Данная константа необходима, так как мы представляем всю программу в виде одной строки, поэтому она является ограничителем работы программы.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727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ru-RU" dirty="0" smtClean="0"/>
              <a:t>Проверка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" y="642918"/>
            <a:ext cx="2928925" cy="6215082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Код программы до обработки:</a:t>
            </a:r>
          </a:p>
          <a:p>
            <a:r>
              <a:rPr lang="en-US" dirty="0" smtClean="0"/>
              <a:t>type</a:t>
            </a:r>
            <a:endParaRPr lang="ru-RU" dirty="0" smtClean="0"/>
          </a:p>
          <a:p>
            <a:r>
              <a:rPr lang="en-US" dirty="0" err="1" smtClean="0"/>
              <a:t>rec</a:t>
            </a:r>
            <a:r>
              <a:rPr lang="ru-RU" dirty="0" smtClean="0"/>
              <a:t> = </a:t>
            </a:r>
            <a:r>
              <a:rPr lang="en-US" dirty="0" smtClean="0"/>
              <a:t>record</a:t>
            </a:r>
            <a:endParaRPr lang="ru-RU" dirty="0" smtClean="0"/>
          </a:p>
          <a:p>
            <a:r>
              <a:rPr lang="en-US" dirty="0" err="1" smtClean="0"/>
              <a:t>x,y</a:t>
            </a:r>
            <a:r>
              <a:rPr lang="en-US" dirty="0" smtClean="0"/>
              <a:t>: real;</a:t>
            </a:r>
            <a:endParaRPr lang="ru-RU" dirty="0" smtClean="0"/>
          </a:p>
          <a:p>
            <a:r>
              <a:rPr lang="en-US" dirty="0" smtClean="0"/>
              <a:t>end;</a:t>
            </a:r>
            <a:endParaRPr lang="ru-RU" dirty="0" smtClean="0"/>
          </a:p>
          <a:p>
            <a:r>
              <a:rPr lang="en-US" dirty="0" err="1" smtClean="0"/>
              <a:t>var</a:t>
            </a:r>
            <a:endParaRPr lang="ru-RU" dirty="0" smtClean="0"/>
          </a:p>
          <a:p>
            <a:r>
              <a:rPr lang="en-US" dirty="0" smtClean="0"/>
              <a:t>t:rec;</a:t>
            </a:r>
            <a:endParaRPr lang="ru-RU" dirty="0" smtClean="0"/>
          </a:p>
          <a:p>
            <a:r>
              <a:rPr lang="en-US" dirty="0" err="1" smtClean="0"/>
              <a:t>a,b,k,s</a:t>
            </a:r>
            <a:r>
              <a:rPr lang="en-US" dirty="0" smtClean="0"/>
              <a:t>: real;</a:t>
            </a:r>
            <a:endParaRPr lang="ru-RU" dirty="0" smtClean="0"/>
          </a:p>
          <a:p>
            <a:r>
              <a:rPr lang="en-US" dirty="0" smtClean="0"/>
              <a:t>f: </a:t>
            </a:r>
            <a:r>
              <a:rPr lang="en-US" dirty="0" err="1" smtClean="0"/>
              <a:t>boolean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{</a:t>
            </a:r>
            <a:r>
              <a:rPr lang="en-US" dirty="0" err="1" smtClean="0"/>
              <a:t>Vars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{Begin pr}</a:t>
            </a:r>
            <a:endParaRPr lang="ru-RU" dirty="0" smtClean="0"/>
          </a:p>
          <a:p>
            <a:r>
              <a:rPr lang="en-US" dirty="0" smtClean="0"/>
              <a:t>procedure pr(k: integer; </a:t>
            </a:r>
            <a:r>
              <a:rPr lang="en-US" dirty="0" err="1" smtClean="0"/>
              <a:t>var</a:t>
            </a:r>
            <a:r>
              <a:rPr lang="en-US" dirty="0" smtClean="0"/>
              <a:t> d: real);</a:t>
            </a:r>
            <a:endParaRPr lang="ru-RU" dirty="0" smtClean="0"/>
          </a:p>
          <a:p>
            <a:r>
              <a:rPr lang="en-US" dirty="0" smtClean="0"/>
              <a:t>begin</a:t>
            </a:r>
            <a:endParaRPr lang="ru-RU" dirty="0" smtClean="0"/>
          </a:p>
          <a:p>
            <a:r>
              <a:rPr lang="en-US" dirty="0" smtClean="0"/>
              <a:t>repeat</a:t>
            </a:r>
            <a:endParaRPr lang="ru-RU" dirty="0" smtClean="0"/>
          </a:p>
          <a:p>
            <a:r>
              <a:rPr lang="en-US" dirty="0" smtClean="0"/>
              <a:t>read(a);</a:t>
            </a:r>
            <a:endParaRPr lang="ru-RU" dirty="0" smtClean="0"/>
          </a:p>
          <a:p>
            <a:r>
              <a:rPr lang="en-US" dirty="0" smtClean="0"/>
              <a:t>until f or f;</a:t>
            </a:r>
            <a:endParaRPr lang="ru-RU" dirty="0" smtClean="0"/>
          </a:p>
          <a:p>
            <a:r>
              <a:rPr lang="en-US" dirty="0" smtClean="0"/>
              <a:t>End; {End pr}</a:t>
            </a:r>
            <a:endParaRPr lang="ru-RU" dirty="0" smtClean="0"/>
          </a:p>
          <a:p>
            <a:r>
              <a:rPr lang="en-US" dirty="0" smtClean="0"/>
              <a:t>begin</a:t>
            </a:r>
            <a:endParaRPr lang="ru-RU" dirty="0" smtClean="0"/>
          </a:p>
          <a:p>
            <a:r>
              <a:rPr lang="en-US" dirty="0" smtClean="0"/>
              <a:t>f:= true;</a:t>
            </a:r>
            <a:endParaRPr lang="ru-RU" dirty="0" smtClean="0"/>
          </a:p>
          <a:p>
            <a:r>
              <a:rPr lang="en-US" dirty="0" smtClean="0"/>
              <a:t>repeat</a:t>
            </a:r>
            <a:endParaRPr lang="ru-RU" dirty="0" smtClean="0"/>
          </a:p>
          <a:p>
            <a:r>
              <a:rPr lang="en-US" dirty="0" smtClean="0"/>
              <a:t>read(a);</a:t>
            </a:r>
            <a:endParaRPr lang="ru-RU" dirty="0" smtClean="0"/>
          </a:p>
          <a:p>
            <a:r>
              <a:rPr lang="en-US" dirty="0" smtClean="0"/>
              <a:t>until f and f;</a:t>
            </a:r>
            <a:endParaRPr lang="ru-RU" dirty="0" smtClean="0"/>
          </a:p>
          <a:p>
            <a:r>
              <a:rPr lang="en-US" dirty="0" smtClean="0"/>
              <a:t>write</a:t>
            </a:r>
            <a:r>
              <a:rPr lang="ru-RU" dirty="0" smtClean="0"/>
              <a:t>(</a:t>
            </a:r>
            <a:r>
              <a:rPr lang="en-US" dirty="0" smtClean="0"/>
              <a:t>a</a:t>
            </a:r>
            <a:r>
              <a:rPr lang="ru-RU" dirty="0" smtClean="0"/>
              <a:t>);</a:t>
            </a:r>
          </a:p>
          <a:p>
            <a:r>
              <a:rPr lang="en-US" dirty="0" smtClean="0"/>
              <a:t>end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071802" y="571480"/>
            <a:ext cx="607219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Код программы после обработки: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#include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stdio.h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struct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float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x,y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};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t;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float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a,b,k,s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f;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/*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*/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/*Begin pr*/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void pr(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k, float &amp; d)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 {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scanf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("%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f",&amp;a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 while (f||f);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/*End pr*/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void main()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f=1;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 {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scanf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("%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f",&amp;a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 while (f&amp;&amp;f);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 Ошибка! &gt;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write(a);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2" y="104017"/>
            <a:ext cx="8363272" cy="900018"/>
          </a:xfrm>
        </p:spPr>
        <p:txBody>
          <a:bodyPr>
            <a:normAutofit/>
          </a:bodyPr>
          <a:lstStyle/>
          <a:p>
            <a:r>
              <a:rPr lang="ru-RU" b="1" dirty="0" smtClean="0"/>
              <a:t>Результаты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rot="10800000" flipV="1">
            <a:off x="15232" y="908720"/>
            <a:ext cx="506082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 l="5922" t="22611" r="52884" b="59236"/>
          <a:stretch>
            <a:fillRect/>
          </a:stretch>
        </p:blipFill>
        <p:spPr bwMode="auto">
          <a:xfrm>
            <a:off x="285720" y="2857496"/>
            <a:ext cx="692948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0" y="1571612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Вид экрана после обработки входного файла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312779895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4749</TotalTime>
  <Words>1080</Words>
  <Application>Microsoft Office PowerPoint</Application>
  <PresentationFormat>Экран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Аспект</vt:lpstr>
      <vt:lpstr>Министерство образования и науки Российской Федерации  Федеральное государственное бюджетное образовательное учреждение высшего образования "Владимирский государственный университет имени Александра Григорьевича и Николая Григорьевича Столетовых" (ВлГУ) </vt:lpstr>
      <vt:lpstr>Упаковка приложения</vt:lpstr>
      <vt:lpstr>Интерфейс приложения:</vt:lpstr>
      <vt:lpstr>Алгоритм программы </vt:lpstr>
      <vt:lpstr>Алгоритм конвертора</vt:lpstr>
      <vt:lpstr>Структура программы</vt:lpstr>
      <vt:lpstr>Константы</vt:lpstr>
      <vt:lpstr>Проверка программы</vt:lpstr>
      <vt:lpstr>Результаты</vt:lpstr>
      <vt:lpstr>ИТОГ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  Федеральное государственное бюджетное образовательное учреждение высшего образования "Владимирский государственный университет имени Александра Григорьевича и Николая Григорьевича Столетовых" (ВлГУ)</dc:title>
  <dc:creator>12</dc:creator>
  <cp:lastModifiedBy>Пользователь Windows</cp:lastModifiedBy>
  <cp:revision>373</cp:revision>
  <dcterms:created xsi:type="dcterms:W3CDTF">2018-06-25T04:18:05Z</dcterms:created>
  <dcterms:modified xsi:type="dcterms:W3CDTF">2020-06-09T17:32:41Z</dcterms:modified>
</cp:coreProperties>
</file>