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1.png" ContentType="image/png"/>
  <Override PartName="/ppt/media/image12.jpeg" ContentType="image/jpeg"/>
  <Override PartName="/ppt/media/image8.jpeg" ContentType="image/jpe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95509B-E314-4472-88C8-3354C53A17D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125BCC-E947-466D-951F-68FCC2333BA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563BCB-7742-4A96-8AE6-92964C8453E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886F71-0581-4929-815D-C5297C5D67A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281E8C-A567-417C-8884-468A9B08323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41AD84-5527-4352-9237-8CAB70A252B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409AC4-5904-4084-8924-05A867589D9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623293-397E-43B6-906E-3806C621E4F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D20065-EDC6-4048-83DA-E219949895B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504C1D-A181-4A37-AE1E-47AD8E39384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84F4FA-409D-4BB4-9191-E56F7BE37B9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0C7FC3-1366-4284-B134-86103744CD5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A14C2F-F212-476A-86EE-4A563327D45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4C1F97-2DEF-4676-92DC-E08AD8B99C8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E3CF6-217C-43C9-A352-EA692D8FD17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55BD1-FA3F-47DE-973E-2B135E350ED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06895-6975-464B-A532-1C5F399E706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C1A027-2F04-4716-A3DF-09EA1BE897F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EE3D32-1441-42EF-BB0F-C45B4A79B26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57E3D-78A1-48AF-BDFA-677233A5E0C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C5B36-58DC-4285-B930-F7245193730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8990C0-42DE-429F-AEE3-E9555049695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00803-D0A9-42B9-8CFC-9622FB637C0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AD52A-D272-462C-A8BD-BC10AC5F19D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598ED9-743A-424F-83BD-932EE11CBB0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C3CFAD-FE78-4D87-943F-AAF30D1E38F6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4E01E6-9747-4F6D-9357-AF5377034D4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20EED1-B53B-4BDC-91F7-5EE58E8F80E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71C15E-167D-4E22-93C4-6DD271B3819E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C539FF-F00E-4E60-B926-35B198D6034D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0C3304-5C3F-4D23-8C09-094D27AA000A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8A572D-C1E7-44A1-AB6F-80F9B9680A8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020941-472D-46B3-BDC1-764C64CD5E76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701A86-6826-49EC-980E-C5876E68929D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D4E1C1-1E33-4C9E-89EF-4BB96C1DD72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F051C3-CD75-4ADA-882C-46FBCAB56C1D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C8B6FC-B2EC-4FED-9634-EC29738A6E19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C8EF251-84DB-41F5-B9BF-1B6FD01F4F30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393AAD-1491-42A6-999C-D0FBB83DCB0E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987EE1-4167-4866-B8B1-CE19998F0E2F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CA93D4-9B8D-4D5E-8E0A-C63E2C241085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8EB7AD-6700-4E37-9FBC-617AFE6D3634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CA8AB1-4A05-4DB6-BAE0-C2466454C82F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DFF19E-A4AB-4348-91B9-410B655CC3A3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DBAF459-0F1C-42AA-AEB6-D0F6C39703D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2F55F8-758D-4636-B3A6-EDCDEE7ADDB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9DA1BC-3891-42FA-A6E1-D0F501B79058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8A2CD5-766F-4640-AEB9-732F1016D92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2960" cy="51804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83EFB1E-2359-43B1-836D-21286553D31D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1726D4B-CF1D-46D2-8A1F-B6CDEEAB4B8D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E74D18-743B-4D3A-935B-385E4AAC2C67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4C0FEF-9F4B-4BD3-AEB2-9B34AF72E2E7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1520" cy="47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8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7840" cy="2373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rgbClr val="ffffff"/>
                </a:solidFill>
                <a:latin typeface="Roboto"/>
                <a:ea typeface="Roboto"/>
              </a:rPr>
              <a:t>Microservice Architecture</a:t>
            </a:r>
            <a:br>
              <a:rPr sz="5600"/>
            </a:br>
            <a:endParaRPr b="0" lang="en-US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518680" cy="81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291" name="Google Shape;142;p25"/>
          <p:cNvGraphicFramePr/>
          <p:nvPr/>
        </p:nvGraphicFramePr>
        <p:xfrm>
          <a:off x="963360" y="911880"/>
          <a:ext cx="7238160" cy="13100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Построена система на базе микросервисной архитектуры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Более полное покрытие кодовой базы тестами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Интеграция с внешними системами (файловое хранилище, создание пациентов в системе и регистрация пользователей)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Добавление централизованной системы сбора логов на базе ELK стэка.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Добавление распраделенной трассировки с использованием Zipkin или Jaeger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Разработка WEB UI части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7.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Разработка Android приложения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8.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Деплой приложения в Cloud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956160" y="396360"/>
            <a:ext cx="7557480" cy="40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en-US" sz="4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3680" cy="129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&amp;&amp; слышно?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38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4880" cy="52488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4880" cy="5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82;p18"/>
          <p:cNvSpPr/>
          <p:nvPr/>
        </p:nvSpPr>
        <p:spPr>
          <a:xfrm>
            <a:off x="630000" y="2716200"/>
            <a:ext cx="1032120" cy="1981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8680" cy="1981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CRM - для экстренных пациентов больниц</a:t>
            </a:r>
            <a:br>
              <a:rPr sz="2200"/>
            </a:br>
            <a:br>
              <a:rPr sz="3000"/>
            </a:br>
            <a:endParaRPr b="0" lang="en-US" sz="3000" spc="-1" strike="noStrike">
              <a:latin typeface="Arial"/>
            </a:endParaRPr>
          </a:p>
        </p:txBody>
      </p:sp>
      <p:sp>
        <p:nvSpPr>
          <p:cNvPr id="242" name="Google Shape;85;p18"/>
          <p:cNvSpPr/>
          <p:nvPr/>
        </p:nvSpPr>
        <p:spPr>
          <a:xfrm>
            <a:off x="3123720" y="2716200"/>
            <a:ext cx="585468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Семенов Андрей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Google Shape;86;p18"/>
          <p:cNvSpPr/>
          <p:nvPr/>
        </p:nvSpPr>
        <p:spPr>
          <a:xfrm>
            <a:off x="3123720" y="3279240"/>
            <a:ext cx="5854680" cy="13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Должность </a:t>
            </a: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Senior Java Developer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Компания </a:t>
            </a:r>
            <a:r>
              <a:rPr b="1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Usetech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371600" y="2959920"/>
            <a:ext cx="1288440" cy="161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  <p:sp>
        <p:nvSpPr>
          <p:cNvPr id="246" name="Google Shape;92;p19"/>
          <p:cNvSpPr/>
          <p:nvPr/>
        </p:nvSpPr>
        <p:spPr>
          <a:xfrm>
            <a:off x="786600" y="120564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Google Shape;93;p19"/>
          <p:cNvSpPr/>
          <p:nvPr/>
        </p:nvSpPr>
        <p:spPr>
          <a:xfrm>
            <a:off x="786960" y="179496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Google Shape;94;p19"/>
          <p:cNvSpPr/>
          <p:nvPr/>
        </p:nvSpPr>
        <p:spPr>
          <a:xfrm>
            <a:off x="786960" y="237204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</a:t>
            </a: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 технологии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9" name="Google Shape;95;p19"/>
          <p:cNvSpPr/>
          <p:nvPr/>
        </p:nvSpPr>
        <p:spPr>
          <a:xfrm>
            <a:off x="786600" y="294912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</a:t>
            </a:r>
            <a:r>
              <a:rPr b="0" lang="ru" sz="1300" spc="-1" strike="noStrike">
                <a:solidFill>
                  <a:srgbClr val="050505"/>
                </a:solidFill>
                <a:latin typeface="Roboto"/>
                <a:ea typeface="Roboto"/>
              </a:rPr>
              <a:t> получилось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50" name="Google Shape;96;p19"/>
          <p:cNvSpPr/>
          <p:nvPr/>
        </p:nvSpPr>
        <p:spPr>
          <a:xfrm>
            <a:off x="786600" y="352620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Схемы/</a:t>
            </a: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архитектура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Google Shape;97;p19"/>
          <p:cNvSpPr/>
          <p:nvPr/>
        </p:nvSpPr>
        <p:spPr>
          <a:xfrm>
            <a:off x="786600" y="4103280"/>
            <a:ext cx="3383280" cy="3744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62000" rIns="162000" tIns="338400" bIns="3384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Google Shape;98;p19"/>
          <p:cNvSpPr/>
          <p:nvPr/>
        </p:nvSpPr>
        <p:spPr>
          <a:xfrm>
            <a:off x="786600" y="1393560"/>
            <a:ext cx="360" cy="58788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99;p19"/>
          <p:cNvSpPr/>
          <p:nvPr/>
        </p:nvSpPr>
        <p:spPr>
          <a:xfrm>
            <a:off x="786960" y="1983240"/>
            <a:ext cx="360" cy="57528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100;p19"/>
          <p:cNvSpPr/>
          <p:nvPr/>
        </p:nvSpPr>
        <p:spPr>
          <a:xfrm flipH="1">
            <a:off x="783000" y="2560320"/>
            <a:ext cx="360" cy="575280"/>
          </a:xfrm>
          <a:prstGeom prst="curvedConnector3">
            <a:avLst>
              <a:gd name="adj1" fmla="val 397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101;p19"/>
          <p:cNvSpPr/>
          <p:nvPr/>
        </p:nvSpPr>
        <p:spPr>
          <a:xfrm>
            <a:off x="786600" y="3137040"/>
            <a:ext cx="360" cy="57528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Google Shape;102;p19"/>
          <p:cNvSpPr/>
          <p:nvPr/>
        </p:nvSpPr>
        <p:spPr>
          <a:xfrm>
            <a:off x="786600" y="3714120"/>
            <a:ext cx="360" cy="575280"/>
          </a:xfrm>
          <a:prstGeom prst="curvedConnector3">
            <a:avLst>
              <a:gd name="adj1" fmla="val -39687500"/>
            </a:avLst>
          </a:pr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258" name="Google Shape;108;p20"/>
          <p:cNvGraphicFramePr/>
          <p:nvPr/>
        </p:nvGraphicFramePr>
        <p:xfrm>
          <a:off x="952560" y="1544040"/>
          <a:ext cx="7238160" cy="17798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56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Удобство пациентов в государственных клинниках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6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Удобство врачей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6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Распределение нагрузки на врачей и младший мед. персонал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6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Максимальная прозрачность в в ведении пациентов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6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" sz="13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Удобство для среднего медперсонала</a:t>
                      </a:r>
                      <a:r>
                        <a:rPr b="0" lang="en-US" sz="1300" spc="-1" strike="noStrike">
                          <a:latin typeface="Arial"/>
                          <a:ea typeface="Roboto"/>
                        </a:rPr>
                        <a:t>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260" name="Google Shape;115;p21"/>
          <p:cNvGraphicFramePr/>
          <p:nvPr/>
        </p:nvGraphicFramePr>
        <p:xfrm>
          <a:off x="952560" y="1544040"/>
          <a:ext cx="7238160" cy="9824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 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Написание CRM для экстренных пациентов больниц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Реализовать начальный этап без интеграции с внешними системами, проработать общую концепцию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Трудозатраты ~ 2 месяца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  <p:graphicFrame>
        <p:nvGraphicFramePr>
          <p:cNvPr id="262" name="Google Shape;122;p22"/>
          <p:cNvGraphicFramePr/>
          <p:nvPr/>
        </p:nvGraphicFramePr>
        <p:xfrm>
          <a:off x="952560" y="1544040"/>
          <a:ext cx="7238160" cy="2948040"/>
        </p:xfrm>
        <a:graphic>
          <a:graphicData uri="http://schemas.openxmlformats.org/drawingml/2006/table">
            <a:tbl>
              <a:tblPr/>
              <a:tblGrid>
                <a:gridCol w="503280"/>
                <a:gridCol w="6735240"/>
              </a:tblGrid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Kotlin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Spring boot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Spring Web Flux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Spring data r2dbc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Reactive Kafka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Postgresql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7.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Kubernetess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8.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Prometheus, Grafana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27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9.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Spring Cloud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4" name="Google Shape;129;p23" descr=""/>
          <p:cNvPicPr/>
          <p:nvPr/>
        </p:nvPicPr>
        <p:blipFill>
          <a:blip r:embed="rId1"/>
          <a:srcRect l="0" t="18789" r="34287" b="1623"/>
          <a:stretch/>
        </p:blipFill>
        <p:spPr>
          <a:xfrm>
            <a:off x="5181840" y="1264320"/>
            <a:ext cx="3600360" cy="2906280"/>
          </a:xfrm>
          <a:prstGeom prst="rect">
            <a:avLst/>
          </a:prstGeom>
          <a:ln w="0">
            <a:noFill/>
          </a:ln>
        </p:spPr>
      </p:pic>
      <p:sp>
        <p:nvSpPr>
          <p:cNvPr id="265" name="Google Shape;130;p23"/>
          <p:cNvSpPr/>
          <p:nvPr/>
        </p:nvSpPr>
        <p:spPr>
          <a:xfrm>
            <a:off x="552600" y="1264320"/>
            <a:ext cx="4475880" cy="34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9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Демонстрация приложения и исходных кодов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2. Ссылка на github репозиторий: https://github.com/Andrey4281/ambulance-service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Схемы (архитектура, БД)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1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457200" y="2514600"/>
            <a:ext cx="2285640" cy="1142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Appeal-service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Entities: HospitalRoom, Document, Hospital,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Appeal, Patient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Service-type: ClusterIP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321000" y="914400"/>
            <a:ext cx="22856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Gateway-service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Service-type: LoadBalancer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3321000" y="2514600"/>
            <a:ext cx="2285640" cy="1142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Doctor-service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Entities: DoctorShift, Doctor, Examination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Service-type: ClusterIP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6172200" y="2514600"/>
            <a:ext cx="2742840" cy="1371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Nurse-service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Entities: NurseShift, Nurse, InvestigationKind, InvestigationResult, TreatmentKind, TreatmentResult</a:t>
            </a: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Service-type: ClusterIP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2286000" y="1600200"/>
            <a:ext cx="10350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>
            <a:off x="2286000" y="1600200"/>
            <a:ext cx="685440" cy="228240"/>
          </a:xfrm>
          <a:prstGeom prst="wedgeRectCallout">
            <a:avLst>
              <a:gd name="adj1" fmla="val 19726"/>
              <a:gd name="adj2" fmla="val 15251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4343400" y="1828800"/>
            <a:ext cx="36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3598200" y="1900800"/>
            <a:ext cx="685440" cy="228240"/>
          </a:xfrm>
          <a:prstGeom prst="wedgeRectCallout">
            <a:avLst>
              <a:gd name="adj1" fmla="val 58601"/>
              <a:gd name="adj2" fmla="val 14244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5607000" y="1600200"/>
            <a:ext cx="7938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6606000" y="1969560"/>
            <a:ext cx="685440" cy="228240"/>
          </a:xfrm>
          <a:prstGeom prst="wedgeRectCallout">
            <a:avLst>
              <a:gd name="adj1" fmla="val -78750"/>
              <a:gd name="adj2" fmla="val 18081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6597000" y="914400"/>
            <a:ext cx="22856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Auth-service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Service-type: NodePort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5706000" y="961560"/>
            <a:ext cx="685440" cy="228240"/>
          </a:xfrm>
          <a:prstGeom prst="wedgeRectCallout">
            <a:avLst>
              <a:gd name="adj1" fmla="val 19726"/>
              <a:gd name="adj2" fmla="val 15251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2743200" y="3085920"/>
            <a:ext cx="57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"/>
          <p:cNvSpPr/>
          <p:nvPr/>
        </p:nvSpPr>
        <p:spPr>
          <a:xfrm>
            <a:off x="5607000" y="1425240"/>
            <a:ext cx="10224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"/>
          <p:cNvSpPr/>
          <p:nvPr/>
        </p:nvSpPr>
        <p:spPr>
          <a:xfrm>
            <a:off x="5587560" y="3085920"/>
            <a:ext cx="57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>
            <a:off x="2646000" y="3877560"/>
            <a:ext cx="1011240" cy="228240"/>
          </a:xfrm>
          <a:prstGeom prst="wedgeRectCallout">
            <a:avLst>
              <a:gd name="adj1" fmla="val -20689"/>
              <a:gd name="adj2" fmla="val -40408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kafka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5562360" y="3904200"/>
            <a:ext cx="1011240" cy="228240"/>
          </a:xfrm>
          <a:prstGeom prst="wedgeRectCallout">
            <a:avLst>
              <a:gd name="adj1" fmla="val -20689"/>
              <a:gd name="adj2" fmla="val -40408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kafka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685800" y="4114800"/>
            <a:ext cx="685440" cy="4568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4069800" y="4115160"/>
            <a:ext cx="685440" cy="4568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165800" y="4115160"/>
            <a:ext cx="685440" cy="4568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Postgres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1143000" y="3657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4343400" y="3657600"/>
            <a:ext cx="360" cy="4575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7543800" y="3886200"/>
            <a:ext cx="360" cy="2289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2022-12-20T00:37:35Z</dcterms:modified>
  <cp:revision>78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