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CC25569-0C54-4896-825F-DCC25448321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C4751F9-39DB-47EA-997B-12D3BEFCBAD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623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5569-0C54-4896-825F-DCC25448321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51F9-39DB-47EA-997B-12D3BEFCB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22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5569-0C54-4896-825F-DCC25448321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51F9-39DB-47EA-997B-12D3BEFCB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96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5569-0C54-4896-825F-DCC25448321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51F9-39DB-47EA-997B-12D3BEFCB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66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C25569-0C54-4896-825F-DCC25448321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4751F9-39DB-47EA-997B-12D3BEFCBAD9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8149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5569-0C54-4896-825F-DCC25448321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51F9-39DB-47EA-997B-12D3BEFCB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288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5569-0C54-4896-825F-DCC25448321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51F9-39DB-47EA-997B-12D3BEFCB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710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5569-0C54-4896-825F-DCC25448321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51F9-39DB-47EA-997B-12D3BEFCB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85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5569-0C54-4896-825F-DCC25448321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51F9-39DB-47EA-997B-12D3BEFCB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91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CC25569-0C54-4896-825F-DCC25448321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C4751F9-39DB-47EA-997B-12D3BEFCBAD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6567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CC25569-0C54-4896-825F-DCC25448321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C4751F9-39DB-47EA-997B-12D3BEFCB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74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CC25569-0C54-4896-825F-DCC25448321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C4751F9-39DB-47EA-997B-12D3BEFCBAD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855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01" y="845639"/>
            <a:ext cx="2903706" cy="2617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DAEB79-8C72-5FE0-B864-7713A28B0C7D}"/>
              </a:ext>
            </a:extLst>
          </p:cNvPr>
          <p:cNvSpPr txBox="1"/>
          <p:nvPr/>
        </p:nvSpPr>
        <p:spPr>
          <a:xfrm>
            <a:off x="817124" y="4451448"/>
            <a:ext cx="227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accent1"/>
                </a:solidFill>
                <a:latin typeface="GOST type B" panose="020B0500000000000000" pitchFamily="34" charset="0"/>
              </a:rPr>
              <a:t>2025 год,</a:t>
            </a:r>
          </a:p>
          <a:p>
            <a:r>
              <a:rPr lang="ru-RU" i="1" dirty="0">
                <a:solidFill>
                  <a:schemeClr val="accent1"/>
                </a:solidFill>
                <a:latin typeface="GOST type B" panose="020B0500000000000000" pitchFamily="34" charset="0"/>
              </a:rPr>
              <a:t>группа ИУ1-21Б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24781-0B80-5EC3-72B7-E48F6F04B050}"/>
              </a:ext>
            </a:extLst>
          </p:cNvPr>
          <p:cNvSpPr txBox="1"/>
          <p:nvPr/>
        </p:nvSpPr>
        <p:spPr>
          <a:xfrm>
            <a:off x="817124" y="1712237"/>
            <a:ext cx="392997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dirty="0">
                <a:solidFill>
                  <a:schemeClr val="accent1"/>
                </a:solidFill>
                <a:latin typeface="GOST type B" panose="020B0500000000000000" pitchFamily="34" charset="0"/>
              </a:rPr>
              <a:t>Над проектом работали: </a:t>
            </a:r>
            <a:br>
              <a:rPr lang="ru-RU" sz="1800" i="1" dirty="0">
                <a:solidFill>
                  <a:schemeClr val="accent1"/>
                </a:solidFill>
                <a:latin typeface="GOST type B" panose="020B0500000000000000" pitchFamily="34" charset="0"/>
              </a:rPr>
            </a:br>
            <a:endParaRPr lang="ru-RU" sz="1800" i="1" dirty="0">
              <a:solidFill>
                <a:schemeClr val="accent1"/>
              </a:solidFill>
              <a:latin typeface="GOST type B" panose="020B0500000000000000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/>
                </a:solidFill>
                <a:latin typeface="GOST type B" panose="020B0500000000000000" pitchFamily="34" charset="0"/>
              </a:rPr>
              <a:t>Соин А.Д.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/>
                </a:solidFill>
                <a:latin typeface="GOST type B" panose="020B0500000000000000" pitchFamily="34" charset="0"/>
              </a:rPr>
              <a:t>Величко Ф.Т.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accent1"/>
                </a:solidFill>
                <a:latin typeface="GOST type B" panose="020B0500000000000000" pitchFamily="34" charset="0"/>
              </a:rPr>
              <a:t>Выбойченко</a:t>
            </a:r>
            <a:r>
              <a:rPr lang="ru-RU" sz="2400" dirty="0">
                <a:solidFill>
                  <a:schemeClr val="accent1"/>
                </a:solidFill>
                <a:latin typeface="GOST type B" panose="020B0500000000000000" pitchFamily="34" charset="0"/>
              </a:rPr>
              <a:t> К.О.</a:t>
            </a:r>
          </a:p>
          <a:p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9B7FF24-63B2-71A2-4879-46D914693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7552">
            <a:off x="7952577" y="3721435"/>
            <a:ext cx="4167187" cy="2743200"/>
          </a:xfrm>
          <a:prstGeom prst="rect">
            <a:avLst/>
          </a:prstGeom>
          <a:noFill/>
          <a:effectLst>
            <a:softEdge rad="812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76F4F9F0-5C92-8285-F998-26956953E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4738">
            <a:off x="8627570" y="704781"/>
            <a:ext cx="3728360" cy="2801596"/>
          </a:xfrm>
          <a:prstGeom prst="rect">
            <a:avLst/>
          </a:prstGeom>
          <a:noFill/>
          <a:effectLst>
            <a:softEdge rad="1193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CB0320-9218-B137-AB84-CB65ADD5E734}"/>
              </a:ext>
            </a:extLst>
          </p:cNvPr>
          <p:cNvSpPr txBox="1"/>
          <p:nvPr/>
        </p:nvSpPr>
        <p:spPr>
          <a:xfrm>
            <a:off x="4425274" y="3338709"/>
            <a:ext cx="3341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GOST type B" panose="020B0500000000000000" pitchFamily="34" charset="0"/>
                <a:cs typeface="Segoe UI Light" panose="020B0502040204020203" pitchFamily="34" charset="0"/>
              </a:rPr>
              <a:t>Приложение</a:t>
            </a:r>
            <a:b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GOST type B" panose="020B0500000000000000" pitchFamily="34" charset="0"/>
                <a:cs typeface="Segoe UI Light" panose="020B0502040204020203" pitchFamily="34" charset="0"/>
              </a:rPr>
            </a:br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GOST type B" panose="020B0500000000000000" pitchFamily="34" charset="0"/>
                <a:cs typeface="Segoe UI Light" panose="020B0502040204020203" pitchFamily="34" charset="0"/>
              </a:rPr>
              <a:t>для подготовки</a:t>
            </a:r>
            <a:b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GOST type B" panose="020B0500000000000000" pitchFamily="34" charset="0"/>
                <a:cs typeface="Segoe UI Light" panose="020B0502040204020203" pitchFamily="34" charset="0"/>
              </a:rPr>
            </a:br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GOST type B" panose="020B0500000000000000" pitchFamily="34" charset="0"/>
                <a:cs typeface="Segoe UI Light" panose="020B0502040204020203" pitchFamily="34" charset="0"/>
              </a:rPr>
              <a:t> к экзаменам</a:t>
            </a:r>
            <a:endParaRPr lang="ru-RU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45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A450-463C-BE2B-3A25-23AA1DE82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FA8715B7-2FE6-3065-6242-BBAFCCF1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201828">
            <a:off x="3891072" y="1054306"/>
            <a:ext cx="2792136" cy="1396068"/>
          </a:xfrm>
          <a:prstGeom prst="rect">
            <a:avLst/>
          </a:prstGeom>
          <a:noFill/>
          <a:effectLst>
            <a:outerShdw blurRad="50800" dist="50800" dir="5400000" sx="12000" sy="12000" algn="ctr" rotWithShape="0">
              <a:srgbClr val="000000">
                <a:alpha val="43137"/>
              </a:srgbClr>
            </a:outerShdw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Picture background">
            <a:extLst>
              <a:ext uri="{FF2B5EF4-FFF2-40B4-BE49-F238E27FC236}">
                <a16:creationId xmlns:a16="http://schemas.microsoft.com/office/drawing/2014/main" id="{01E4F90E-316A-3488-7220-D9EF21F58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9509">
            <a:off x="5275334" y="2214684"/>
            <a:ext cx="1481224" cy="1481224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Picture background">
            <a:extLst>
              <a:ext uri="{FF2B5EF4-FFF2-40B4-BE49-F238E27FC236}">
                <a16:creationId xmlns:a16="http://schemas.microsoft.com/office/drawing/2014/main" id="{899E0D95-38CF-21D4-919A-BE59544D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3841">
            <a:off x="6964239" y="2230406"/>
            <a:ext cx="1348654" cy="134865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icture background">
            <a:extLst>
              <a:ext uri="{FF2B5EF4-FFF2-40B4-BE49-F238E27FC236}">
                <a16:creationId xmlns:a16="http://schemas.microsoft.com/office/drawing/2014/main" id="{78A47170-4F15-9C21-C023-E80E8B353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9835">
            <a:off x="3102941" y="2971771"/>
            <a:ext cx="5070928" cy="3026085"/>
          </a:xfrm>
          <a:prstGeom prst="rect">
            <a:avLst/>
          </a:prstGeom>
          <a:noFill/>
          <a:effectLst>
            <a:softEdge rad="1130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 descr="Изображение выглядит как текст, снимок экрана, Шрифт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986FDBD-3629-9978-3DEC-392082B346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093652" cy="6857998"/>
          </a:xfrm>
          <a:prstGeom prst="rect">
            <a:avLst/>
          </a:prstGeom>
          <a:effectLst>
            <a:softEdge rad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4AE146-665E-2060-2288-749916416B2D}"/>
              </a:ext>
            </a:extLst>
          </p:cNvPr>
          <p:cNvSpPr txBox="1"/>
          <p:nvPr/>
        </p:nvSpPr>
        <p:spPr>
          <a:xfrm>
            <a:off x="8561096" y="49665"/>
            <a:ext cx="3785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ST type B" panose="020B0500000000000000" pitchFamily="34" charset="0"/>
              </a:rPr>
              <a:t>Структура</a:t>
            </a:r>
          </a:p>
          <a:p>
            <a:r>
              <a:rPr lang="ru-RU" sz="5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ST type B" panose="020B0500000000000000" pitchFamily="34" charset="0"/>
              </a:rPr>
              <a:t>		проекта</a:t>
            </a:r>
          </a:p>
        </p:txBody>
      </p:sp>
      <p:pic>
        <p:nvPicPr>
          <p:cNvPr id="14" name="Рисунок 13" descr="Изображение выглядит как текст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AC5EB77-2098-DA38-C048-9A367E1471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771" y="2242156"/>
            <a:ext cx="2477228" cy="461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108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6187" y="2280176"/>
            <a:ext cx="4537581" cy="3593591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/>
                </a:solidFill>
                <a:latin typeface="GOST type B" panose="020B0500000000000000" pitchFamily="34" charset="0"/>
              </a:rPr>
              <a:t>Главное меню</a:t>
            </a:r>
          </a:p>
          <a:p>
            <a:r>
              <a:rPr lang="ru-RU" sz="2800" dirty="0">
                <a:solidFill>
                  <a:schemeClr val="accent1"/>
                </a:solidFill>
                <a:latin typeface="GOST type B" panose="020B0500000000000000" pitchFamily="34" charset="0"/>
              </a:rPr>
              <a:t>Меню создания билетов </a:t>
            </a:r>
          </a:p>
          <a:p>
            <a:r>
              <a:rPr lang="ru-RU" sz="2800" dirty="0">
                <a:solidFill>
                  <a:schemeClr val="accent1"/>
                </a:solidFill>
                <a:latin typeface="GOST type B" panose="020B0500000000000000" pitchFamily="34" charset="0"/>
              </a:rPr>
              <a:t>Меню решения билетов</a:t>
            </a:r>
          </a:p>
          <a:p>
            <a:r>
              <a:rPr lang="ru-RU" sz="2800" dirty="0">
                <a:solidFill>
                  <a:schemeClr val="accent1"/>
                </a:solidFill>
                <a:latin typeface="GOST type B" panose="020B0500000000000000" pitchFamily="34" charset="0"/>
              </a:rPr>
              <a:t>Просмотр статистики</a:t>
            </a:r>
          </a:p>
          <a:p>
            <a:r>
              <a:rPr lang="ru-RU" sz="2800" dirty="0">
                <a:solidFill>
                  <a:schemeClr val="accent1"/>
                </a:solidFill>
                <a:latin typeface="GOST type B" panose="020B0500000000000000" pitchFamily="34" charset="0"/>
              </a:rPr>
              <a:t>Импорт/экспорт билетов</a:t>
            </a:r>
          </a:p>
          <a:p>
            <a:endParaRPr lang="ru-RU" dirty="0"/>
          </a:p>
          <a:p>
            <a:pPr marL="3657600" lvl="8" indent="0" algn="r">
              <a:buNone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BF005-F63C-AAD5-3AFB-2A40073F207A}"/>
              </a:ext>
            </a:extLst>
          </p:cNvPr>
          <p:cNvSpPr txBox="1"/>
          <p:nvPr/>
        </p:nvSpPr>
        <p:spPr>
          <a:xfrm>
            <a:off x="2342299" y="646488"/>
            <a:ext cx="3232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ST type B" panose="020B0500000000000000" pitchFamily="34" charset="0"/>
              </a:rPr>
              <a:t>Функционал</a:t>
            </a:r>
            <a:endParaRPr lang="ru-RU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ST type B" panose="020B0500000000000000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DD57C7-0319-09C6-3FDC-48E12C17CF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0"/>
          <a:stretch/>
        </p:blipFill>
        <p:spPr>
          <a:xfrm>
            <a:off x="7314908" y="0"/>
            <a:ext cx="4877092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75417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8680" y="1915887"/>
            <a:ext cx="10178322" cy="3593591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/>
                </a:solidFill>
                <a:latin typeface="GOST type B" panose="020B0500000000000000" pitchFamily="34" charset="0"/>
              </a:rPr>
              <a:t> Стилизация кнопок, текста, полей ввода и выпадающих списков, стиль шрифта </a:t>
            </a:r>
            <a:r>
              <a:rPr lang="en-US" sz="2800" dirty="0" err="1">
                <a:solidFill>
                  <a:schemeClr val="accent1"/>
                </a:solidFill>
                <a:latin typeface="GOST type B" panose="020B0500000000000000" pitchFamily="34" charset="0"/>
              </a:rPr>
              <a:t>Baumans</a:t>
            </a:r>
            <a:endParaRPr lang="ru-RU" sz="2800" dirty="0">
              <a:solidFill>
                <a:schemeClr val="accent1"/>
              </a:solidFill>
              <a:latin typeface="GOST type B" panose="020B0500000000000000" pitchFamily="34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accent1"/>
                </a:solidFill>
                <a:latin typeface="GOST type B" panose="020B0500000000000000" pitchFamily="34" charset="0"/>
              </a:rPr>
              <a:t> </a:t>
            </a:r>
            <a:endParaRPr lang="en-US" sz="2800" dirty="0">
              <a:solidFill>
                <a:schemeClr val="accent1"/>
              </a:solidFill>
              <a:latin typeface="GOST type B" panose="020B0500000000000000" pitchFamily="34" charset="0"/>
            </a:endParaRPr>
          </a:p>
          <a:p>
            <a:r>
              <a:rPr lang="ru-RU" sz="2800" dirty="0">
                <a:solidFill>
                  <a:schemeClr val="accent1"/>
                </a:solidFill>
                <a:latin typeface="GOST type B" panose="020B0500000000000000" pitchFamily="34" charset="0"/>
              </a:rPr>
              <a:t>Переключатель темы  </a:t>
            </a:r>
            <a:endParaRPr lang="en-US" sz="2800" dirty="0">
              <a:solidFill>
                <a:schemeClr val="accent1"/>
              </a:solidFill>
              <a:latin typeface="GOST type B" panose="020B0500000000000000" pitchFamily="34" charset="0"/>
            </a:endParaRPr>
          </a:p>
          <a:p>
            <a:pPr marL="0" indent="0">
              <a:buNone/>
            </a:pPr>
            <a:endParaRPr lang="ru-RU" sz="2800" dirty="0">
              <a:solidFill>
                <a:schemeClr val="accent1"/>
              </a:solidFill>
              <a:latin typeface="GOST type B" panose="020B0500000000000000" pitchFamily="34" charset="0"/>
            </a:endParaRPr>
          </a:p>
          <a:p>
            <a:r>
              <a:rPr lang="ru-RU" sz="2800" dirty="0">
                <a:solidFill>
                  <a:schemeClr val="accent1"/>
                </a:solidFill>
                <a:latin typeface="GOST type B" panose="020B0500000000000000" pitchFamily="34" charset="0"/>
              </a:rPr>
              <a:t>Логотип приложения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C5C5D46-E41F-3AE6-2944-EA69635EACF4}"/>
              </a:ext>
            </a:extLst>
          </p:cNvPr>
          <p:cNvGrpSpPr/>
          <p:nvPr/>
        </p:nvGrpSpPr>
        <p:grpSpPr>
          <a:xfrm rot="349336">
            <a:off x="5082230" y="3631244"/>
            <a:ext cx="2027540" cy="838899"/>
            <a:chOff x="5177453" y="3068950"/>
            <a:chExt cx="2027540" cy="838899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23" y="3068950"/>
              <a:ext cx="506885" cy="838234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108" y="3068950"/>
              <a:ext cx="506885" cy="838234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4338" y="3068950"/>
              <a:ext cx="507287" cy="838899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453" y="3068950"/>
              <a:ext cx="506885" cy="83823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674BAF4-517F-B4A8-FF48-3C8734177938}"/>
              </a:ext>
            </a:extLst>
          </p:cNvPr>
          <p:cNvSpPr txBox="1"/>
          <p:nvPr/>
        </p:nvSpPr>
        <p:spPr>
          <a:xfrm>
            <a:off x="3524614" y="390221"/>
            <a:ext cx="5142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ST type B" panose="020B0500000000000000" pitchFamily="34" charset="0"/>
              </a:rPr>
              <a:t>Дизайн приложения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37B8FAA-C665-BD2A-AFAA-AB2CC688D89B}"/>
              </a:ext>
            </a:extLst>
          </p:cNvPr>
          <p:cNvGrpSpPr/>
          <p:nvPr/>
        </p:nvGrpSpPr>
        <p:grpSpPr>
          <a:xfrm rot="21335405">
            <a:off x="6769162" y="2634213"/>
            <a:ext cx="3796446" cy="515061"/>
            <a:chOff x="6785845" y="2975624"/>
            <a:chExt cx="4674561" cy="619855"/>
          </a:xfrm>
          <a:effectLst>
            <a:outerShdw sx="1000" sy="1000" algn="ctr" rotWithShape="0">
              <a:schemeClr val="bg2"/>
            </a:outerShdw>
          </a:effectLst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9A28D264-9E86-A41D-56D0-143757E93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85845" y="2975626"/>
              <a:ext cx="1703030" cy="619853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65719B6A-4931-D019-AADE-F1194A895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88875" y="2975625"/>
              <a:ext cx="2163027" cy="619853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427E101D-5B65-D602-1AB0-130C46015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51902" y="2975624"/>
              <a:ext cx="808504" cy="619854"/>
            </a:xfrm>
            <a:prstGeom prst="rect">
              <a:avLst/>
            </a:prstGeom>
          </p:spPr>
        </p:pic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48526AA-01A3-ABB5-F1EA-41CE903EE8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984">
            <a:off x="6573280" y="3684364"/>
            <a:ext cx="2903706" cy="26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042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/>
                </a:solidFill>
                <a:latin typeface="GOST type B" panose="020B0500000000000000" pitchFamily="34" charset="0"/>
              </a:rPr>
              <a:t>Конвертация билетов в PDF-формат для печати  </a:t>
            </a:r>
          </a:p>
          <a:p>
            <a:r>
              <a:rPr lang="ru-RU" sz="2800" dirty="0">
                <a:solidFill>
                  <a:schemeClr val="accent1"/>
                </a:solidFill>
                <a:latin typeface="GOST type B" panose="020B0500000000000000" pitchFamily="34" charset="0"/>
              </a:rPr>
              <a:t>Подсказки</a:t>
            </a:r>
            <a:r>
              <a:rPr lang="en-US" sz="2800" dirty="0">
                <a:solidFill>
                  <a:schemeClr val="accent1"/>
                </a:solidFill>
                <a:latin typeface="GOST type B" panose="020B0500000000000000" pitchFamily="34" charset="0"/>
              </a:rPr>
              <a:t> </a:t>
            </a:r>
            <a:r>
              <a:rPr lang="ru-RU" sz="2800" dirty="0">
                <a:solidFill>
                  <a:schemeClr val="accent1"/>
                </a:solidFill>
                <a:latin typeface="GOST type B" panose="020B0500000000000000" pitchFamily="34" charset="0"/>
              </a:rPr>
              <a:t>для ответов на вопросы</a:t>
            </a:r>
          </a:p>
          <a:p>
            <a:r>
              <a:rPr lang="ru-RU" sz="2800" dirty="0">
                <a:solidFill>
                  <a:schemeClr val="accent1"/>
                </a:solidFill>
                <a:latin typeface="GOST type B" panose="020B0500000000000000" pitchFamily="34" charset="0"/>
              </a:rPr>
              <a:t>Развитие проекта путём рекламной кампании на территории университета с поддержкой обратной связи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BBC2E-B7AE-72A9-9648-ED4B3097535C}"/>
              </a:ext>
            </a:extLst>
          </p:cNvPr>
          <p:cNvSpPr txBox="1"/>
          <p:nvPr/>
        </p:nvSpPr>
        <p:spPr>
          <a:xfrm>
            <a:off x="1536610" y="593687"/>
            <a:ext cx="9608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ST type B" panose="020B0500000000000000" pitchFamily="34" charset="0"/>
              </a:rPr>
              <a:t>Перспективы дальнейшей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2118026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16" y="2281238"/>
            <a:ext cx="2631279" cy="43513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3D5B84-5E64-6A2B-54EE-06C7B62175B2}"/>
              </a:ext>
            </a:extLst>
          </p:cNvPr>
          <p:cNvSpPr txBox="1"/>
          <p:nvPr/>
        </p:nvSpPr>
        <p:spPr>
          <a:xfrm>
            <a:off x="3839029" y="1393373"/>
            <a:ext cx="7336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7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ST type B" panose="020B0500000000000000" pitchFamily="34" charset="0"/>
              </a:rPr>
              <a:t>Приступаем</a:t>
            </a:r>
          </a:p>
          <a:p>
            <a:pPr algn="r"/>
            <a:r>
              <a:rPr lang="ru-RU" sz="7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ST type B" panose="020B0500000000000000" pitchFamily="34" charset="0"/>
              </a:rPr>
              <a:t>к демонстрации?</a:t>
            </a:r>
          </a:p>
        </p:txBody>
      </p:sp>
      <p:pic>
        <p:nvPicPr>
          <p:cNvPr id="8" name="Рисунок 7" descr="Изображение выглядит как логотип, Графика, графическая вставка, символ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AB67D59-6CCE-4B62-2429-D341501B26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027" y="3128106"/>
            <a:ext cx="1715070" cy="17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740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Эмблема">
  <a:themeElements>
    <a:clrScheme name="Другая 2">
      <a:dk1>
        <a:sysClr val="windowText" lastClr="000000"/>
      </a:dk1>
      <a:lt1>
        <a:srgbClr val="262626"/>
      </a:lt1>
      <a:dk2>
        <a:srgbClr val="000000"/>
      </a:dk2>
      <a:lt2>
        <a:srgbClr val="7F7F7F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196</TotalTime>
  <Words>104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Corbel</vt:lpstr>
      <vt:lpstr>Gill Sans MT</vt:lpstr>
      <vt:lpstr>GOST type B</vt:lpstr>
      <vt:lpstr>Impact</vt:lpstr>
      <vt:lpstr>Эмблема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БотянЯ приложение для подготовки к экзаменам</dc:title>
  <dc:creator>Acer</dc:creator>
  <cp:lastModifiedBy>Фёдор Величко</cp:lastModifiedBy>
  <cp:revision>11</cp:revision>
  <dcterms:created xsi:type="dcterms:W3CDTF">2025-05-25T20:25:01Z</dcterms:created>
  <dcterms:modified xsi:type="dcterms:W3CDTF">2025-05-26T07:59:05Z</dcterms:modified>
</cp:coreProperties>
</file>