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02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444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5975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29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660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843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43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16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408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47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24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04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632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29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97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57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39899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2137-39FE-4343-87FD-2F3619CC90BB}"/>
              </a:ext>
            </a:extLst>
          </p:cNvPr>
          <p:cNvSpPr>
            <a:spLocks noGrp="1"/>
          </p:cNvSpPr>
          <p:nvPr>
            <p:ph type="ctrTitle"/>
          </p:nvPr>
        </p:nvSpPr>
        <p:spPr/>
        <p:txBody>
          <a:bodyPr/>
          <a:lstStyle/>
          <a:p>
            <a:r>
              <a:rPr lang="es-MX" dirty="0"/>
              <a:t>Marcas Temporales</a:t>
            </a:r>
          </a:p>
        </p:txBody>
      </p:sp>
      <p:sp>
        <p:nvSpPr>
          <p:cNvPr id="3" name="Subtitle 2">
            <a:extLst>
              <a:ext uri="{FF2B5EF4-FFF2-40B4-BE49-F238E27FC236}">
                <a16:creationId xmlns:a16="http://schemas.microsoft.com/office/drawing/2014/main" id="{86952C3F-1563-47F4-B30F-A8287C3D473D}"/>
              </a:ext>
            </a:extLst>
          </p:cNvPr>
          <p:cNvSpPr>
            <a:spLocks noGrp="1"/>
          </p:cNvSpPr>
          <p:nvPr>
            <p:ph type="subTitle" idx="1"/>
          </p:nvPr>
        </p:nvSpPr>
        <p:spPr/>
        <p:txBody>
          <a:bodyPr/>
          <a:lstStyle/>
          <a:p>
            <a:r>
              <a:rPr lang="es-MX" dirty="0"/>
              <a:t>Rosas Del Valle Karla Stephania</a:t>
            </a:r>
          </a:p>
          <a:p>
            <a:r>
              <a:rPr lang="es-MX" dirty="0"/>
              <a:t>Quistiano Hernández Jonathan Eduardo</a:t>
            </a:r>
          </a:p>
        </p:txBody>
      </p:sp>
    </p:spTree>
    <p:extLst>
      <p:ext uri="{BB962C8B-B14F-4D97-AF65-F5344CB8AC3E}">
        <p14:creationId xmlns:p14="http://schemas.microsoft.com/office/powerpoint/2010/main" val="15212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99EE-C693-4492-8BB0-2DD0C71B676A}"/>
              </a:ext>
            </a:extLst>
          </p:cNvPr>
          <p:cNvSpPr>
            <a:spLocks noGrp="1"/>
          </p:cNvSpPr>
          <p:nvPr>
            <p:ph type="title"/>
          </p:nvPr>
        </p:nvSpPr>
        <p:spPr/>
        <p:txBody>
          <a:bodyPr/>
          <a:lstStyle/>
          <a:p>
            <a:r>
              <a:rPr lang="es-MX" dirty="0"/>
              <a:t>Marcas Temporales</a:t>
            </a:r>
          </a:p>
        </p:txBody>
      </p:sp>
      <p:sp>
        <p:nvSpPr>
          <p:cNvPr id="3" name="Content Placeholder 2">
            <a:extLst>
              <a:ext uri="{FF2B5EF4-FFF2-40B4-BE49-F238E27FC236}">
                <a16:creationId xmlns:a16="http://schemas.microsoft.com/office/drawing/2014/main" id="{07B96C86-2ADF-49C0-8557-2AC85F67E9A6}"/>
              </a:ext>
            </a:extLst>
          </p:cNvPr>
          <p:cNvSpPr>
            <a:spLocks noGrp="1"/>
          </p:cNvSpPr>
          <p:nvPr>
            <p:ph idx="1"/>
          </p:nvPr>
        </p:nvSpPr>
        <p:spPr>
          <a:xfrm>
            <a:off x="677334" y="1786597"/>
            <a:ext cx="8596668" cy="4254765"/>
          </a:xfrm>
        </p:spPr>
        <p:txBody>
          <a:bodyPr/>
          <a:lstStyle/>
          <a:p>
            <a:r>
              <a:rPr lang="es-MX" dirty="0"/>
              <a:t>Son un identificador único de una transacción denotada por MT(T</a:t>
            </a:r>
            <a:r>
              <a:rPr lang="es-MX" baseline="-25000" dirty="0"/>
              <a:t>i</a:t>
            </a:r>
            <a:r>
              <a:rPr lang="es-MX" dirty="0"/>
              <a:t>)</a:t>
            </a:r>
          </a:p>
          <a:p>
            <a:r>
              <a:rPr lang="es-MX" dirty="0"/>
              <a:t>El sistema asigna las marcas temporales a cada transacción antes de que comience la ejecución de T</a:t>
            </a:r>
            <a:r>
              <a:rPr lang="es-MX" baseline="-25000" dirty="0"/>
              <a:t>i</a:t>
            </a:r>
          </a:p>
          <a:p>
            <a:r>
              <a:rPr lang="es-MX" dirty="0"/>
              <a:t>Determinan el orden de secuencia de las transacciones.</a:t>
            </a:r>
          </a:p>
          <a:p>
            <a:r>
              <a:rPr lang="es-MX" dirty="0"/>
              <a:t>Existen dos formas de asigna las marcas temporales.</a:t>
            </a:r>
          </a:p>
          <a:p>
            <a:pPr lvl="1"/>
            <a:r>
              <a:rPr lang="es-MX" sz="1800" dirty="0"/>
              <a:t>Usando el valor del reloj del sistema, es decir la marca temporal de la transacción es igual al valor del reloj en el momento en el que la transacción entra en el sistema.</a:t>
            </a:r>
          </a:p>
          <a:p>
            <a:pPr lvl="1"/>
            <a:r>
              <a:rPr lang="es-MX" sz="1800" dirty="0"/>
              <a:t>Usando un contador lógico que se incrementa cada vez que se asigna una nueva marca temporal, es decir es igual al valor del contador en el momento en el cual la transacción entra en el sistema.</a:t>
            </a:r>
          </a:p>
          <a:p>
            <a:endParaRPr lang="es-MX" dirty="0"/>
          </a:p>
        </p:txBody>
      </p:sp>
    </p:spTree>
    <p:extLst>
      <p:ext uri="{BB962C8B-B14F-4D97-AF65-F5344CB8AC3E}">
        <p14:creationId xmlns:p14="http://schemas.microsoft.com/office/powerpoint/2010/main" val="145424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01EA-4BBD-4777-8ACA-CABAC66B91F0}"/>
              </a:ext>
            </a:extLst>
          </p:cNvPr>
          <p:cNvSpPr>
            <a:spLocks noGrp="1"/>
          </p:cNvSpPr>
          <p:nvPr>
            <p:ph type="title"/>
          </p:nvPr>
        </p:nvSpPr>
        <p:spPr/>
        <p:txBody>
          <a:bodyPr/>
          <a:lstStyle/>
          <a:p>
            <a:r>
              <a:rPr lang="es-MX" dirty="0"/>
              <a:t>Marcas Temporales</a:t>
            </a:r>
          </a:p>
        </p:txBody>
      </p:sp>
      <p:sp>
        <p:nvSpPr>
          <p:cNvPr id="3" name="Content Placeholder 2">
            <a:extLst>
              <a:ext uri="{FF2B5EF4-FFF2-40B4-BE49-F238E27FC236}">
                <a16:creationId xmlns:a16="http://schemas.microsoft.com/office/drawing/2014/main" id="{141569B8-3CB6-40FC-A7EF-053DDB4B6055}"/>
              </a:ext>
            </a:extLst>
          </p:cNvPr>
          <p:cNvSpPr>
            <a:spLocks noGrp="1"/>
          </p:cNvSpPr>
          <p:nvPr>
            <p:ph idx="1"/>
          </p:nvPr>
        </p:nvSpPr>
        <p:spPr>
          <a:xfrm>
            <a:off x="677333" y="2039815"/>
            <a:ext cx="8987171" cy="4001547"/>
          </a:xfrm>
        </p:spPr>
        <p:txBody>
          <a:bodyPr>
            <a:normAutofit/>
          </a:bodyPr>
          <a:lstStyle/>
          <a:p>
            <a:pPr algn="just"/>
            <a:r>
              <a:rPr lang="es-MX" dirty="0"/>
              <a:t>Si a la transacción T</a:t>
            </a:r>
            <a:r>
              <a:rPr lang="es-MX" baseline="-25000" dirty="0"/>
              <a:t>i </a:t>
            </a:r>
            <a:r>
              <a:rPr lang="es-MX" dirty="0"/>
              <a:t> se le ha asignado una marca temporal y una nueva transacción T</a:t>
            </a:r>
            <a:r>
              <a:rPr lang="es-MX" baseline="-25000" dirty="0"/>
              <a:t>j </a:t>
            </a:r>
            <a:r>
              <a:rPr lang="es-MX" dirty="0"/>
              <a:t>entra en el sistema, entonces  se cumple que MT(T</a:t>
            </a:r>
            <a:r>
              <a:rPr lang="es-MX" baseline="-25000" dirty="0"/>
              <a:t>i</a:t>
            </a:r>
            <a:r>
              <a:rPr lang="es-MX" dirty="0"/>
              <a:t>) &lt; MT(T</a:t>
            </a:r>
            <a:r>
              <a:rPr lang="es-MX" baseline="-25000" dirty="0"/>
              <a:t>j</a:t>
            </a:r>
            <a:r>
              <a:rPr lang="es-MX" dirty="0"/>
              <a:t>)</a:t>
            </a:r>
          </a:p>
          <a:p>
            <a:pPr algn="just"/>
            <a:r>
              <a:rPr lang="es-MX" dirty="0"/>
              <a:t>El sistema debe asegurar que toda planificación que produzca sea equivalente a una planificación secuencial en la cual la transacción </a:t>
            </a:r>
            <a:r>
              <a:rPr lang="es-MX" i="1" dirty="0"/>
              <a:t>Ti </a:t>
            </a:r>
            <a:r>
              <a:rPr lang="es-MX" dirty="0"/>
              <a:t>aparezca antes que la transacción </a:t>
            </a:r>
            <a:r>
              <a:rPr lang="es-MX" i="1" dirty="0"/>
              <a:t>Tj</a:t>
            </a:r>
            <a:r>
              <a:rPr lang="es-MX" dirty="0"/>
              <a:t>.</a:t>
            </a:r>
          </a:p>
          <a:p>
            <a:pPr algn="just"/>
            <a:r>
              <a:rPr lang="es-MX" dirty="0"/>
              <a:t>Para implementar esto se asocia a cada elemento de datos </a:t>
            </a:r>
            <a:r>
              <a:rPr lang="es-MX" i="1" dirty="0"/>
              <a:t>Q </a:t>
            </a:r>
            <a:r>
              <a:rPr lang="es-MX" dirty="0"/>
              <a:t>dos valores de marca temporal:</a:t>
            </a:r>
          </a:p>
          <a:p>
            <a:pPr algn="just"/>
            <a:r>
              <a:rPr lang="es-MX" b="1" dirty="0"/>
              <a:t>MT-E</a:t>
            </a:r>
            <a:r>
              <a:rPr lang="es-MX" dirty="0"/>
              <a:t>(</a:t>
            </a:r>
            <a:r>
              <a:rPr lang="es-MX" i="1" dirty="0"/>
              <a:t>Q</a:t>
            </a:r>
            <a:r>
              <a:rPr lang="es-MX" dirty="0"/>
              <a:t>) es igual a la marca temporal ultima transacción que ejecuta con éxito escribir(</a:t>
            </a:r>
            <a:r>
              <a:rPr lang="es-MX" i="1" dirty="0"/>
              <a:t>Q</a:t>
            </a:r>
            <a:r>
              <a:rPr lang="es-MX" dirty="0"/>
              <a:t>).</a:t>
            </a:r>
          </a:p>
          <a:p>
            <a:pPr algn="just"/>
            <a:r>
              <a:rPr lang="es-MX" b="1" dirty="0"/>
              <a:t>MT-L</a:t>
            </a:r>
            <a:r>
              <a:rPr lang="es-MX" dirty="0"/>
              <a:t>(</a:t>
            </a:r>
            <a:r>
              <a:rPr lang="es-MX" i="1" dirty="0"/>
              <a:t>Q</a:t>
            </a:r>
            <a:r>
              <a:rPr lang="es-MX" dirty="0"/>
              <a:t>) es igual a la marca temporal de la ultima transacción que ejecutan con éxito leer(</a:t>
            </a:r>
            <a:r>
              <a:rPr lang="es-MX" i="1" dirty="0"/>
              <a:t>Q</a:t>
            </a:r>
            <a:r>
              <a:rPr lang="es-MX" dirty="0"/>
              <a:t>).</a:t>
            </a:r>
          </a:p>
          <a:p>
            <a:pPr marL="0" indent="0">
              <a:buNone/>
            </a:pPr>
            <a:endParaRPr lang="es-MX" dirty="0"/>
          </a:p>
          <a:p>
            <a:endParaRPr lang="es-MX" dirty="0"/>
          </a:p>
          <a:p>
            <a:endParaRPr lang="es-MX" dirty="0"/>
          </a:p>
        </p:txBody>
      </p:sp>
    </p:spTree>
    <p:extLst>
      <p:ext uri="{BB962C8B-B14F-4D97-AF65-F5344CB8AC3E}">
        <p14:creationId xmlns:p14="http://schemas.microsoft.com/office/powerpoint/2010/main" val="357071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A671-CBCE-4326-8634-5632703DCDCF}"/>
              </a:ext>
            </a:extLst>
          </p:cNvPr>
          <p:cNvSpPr>
            <a:spLocks noGrp="1"/>
          </p:cNvSpPr>
          <p:nvPr>
            <p:ph type="title"/>
          </p:nvPr>
        </p:nvSpPr>
        <p:spPr>
          <a:xfrm>
            <a:off x="677334" y="156237"/>
            <a:ext cx="8596668" cy="1320800"/>
          </a:xfrm>
        </p:spPr>
        <p:txBody>
          <a:bodyPr/>
          <a:lstStyle/>
          <a:p>
            <a:r>
              <a:rPr lang="es-MX" dirty="0"/>
              <a:t>Protocolo de ordenación por marcas temporales</a:t>
            </a:r>
          </a:p>
        </p:txBody>
      </p:sp>
      <p:sp>
        <p:nvSpPr>
          <p:cNvPr id="3" name="Content Placeholder 2">
            <a:extLst>
              <a:ext uri="{FF2B5EF4-FFF2-40B4-BE49-F238E27FC236}">
                <a16:creationId xmlns:a16="http://schemas.microsoft.com/office/drawing/2014/main" id="{B4EA8F20-8D39-4888-A258-5E6D684A4802}"/>
              </a:ext>
            </a:extLst>
          </p:cNvPr>
          <p:cNvSpPr>
            <a:spLocks noGrp="1"/>
          </p:cNvSpPr>
          <p:nvPr>
            <p:ph idx="1"/>
          </p:nvPr>
        </p:nvSpPr>
        <p:spPr>
          <a:xfrm>
            <a:off x="677334" y="1373519"/>
            <a:ext cx="11139528" cy="4110962"/>
          </a:xfrm>
        </p:spPr>
        <p:txBody>
          <a:bodyPr>
            <a:noAutofit/>
          </a:bodyPr>
          <a:lstStyle/>
          <a:p>
            <a:r>
              <a:rPr lang="es-MX" dirty="0"/>
              <a:t>Este protocolo asegura que todas las operaciones de </a:t>
            </a:r>
            <a:r>
              <a:rPr lang="es-MX" b="1" dirty="0"/>
              <a:t>leer</a:t>
            </a:r>
            <a:r>
              <a:rPr lang="es-MX" dirty="0"/>
              <a:t> y </a:t>
            </a:r>
            <a:r>
              <a:rPr lang="es-MX" b="1" dirty="0"/>
              <a:t>escribir </a:t>
            </a:r>
            <a:r>
              <a:rPr lang="es-MX" dirty="0"/>
              <a:t>conflictivas se ejecuten en el orden de las marcas temporales.</a:t>
            </a:r>
          </a:p>
          <a:p>
            <a:r>
              <a:rPr lang="es-MX" dirty="0"/>
              <a:t>Suponiendo que la transacción </a:t>
            </a:r>
            <a:r>
              <a:rPr lang="es-MX" i="1" dirty="0"/>
              <a:t>Ti </a:t>
            </a:r>
            <a:r>
              <a:rPr lang="es-MX" dirty="0"/>
              <a:t>ejecuta leer(</a:t>
            </a:r>
            <a:r>
              <a:rPr lang="es-MX" i="1" dirty="0"/>
              <a:t>Q</a:t>
            </a:r>
            <a:r>
              <a:rPr lang="es-MX" dirty="0"/>
              <a:t>).</a:t>
            </a:r>
          </a:p>
          <a:p>
            <a:pPr lvl="1"/>
            <a:r>
              <a:rPr lang="es-MX" sz="1800" b="1" dirty="0"/>
              <a:t>a. </a:t>
            </a:r>
            <a:r>
              <a:rPr lang="es-MX" sz="1800" dirty="0"/>
              <a:t>Si MT(</a:t>
            </a:r>
            <a:r>
              <a:rPr lang="es-MX" sz="1800" i="1" dirty="0"/>
              <a:t>Ti</a:t>
            </a:r>
            <a:r>
              <a:rPr lang="es-MX" sz="1800" dirty="0"/>
              <a:t>) &lt;MT-E(</a:t>
            </a:r>
            <a:r>
              <a:rPr lang="es-MX" sz="1800" i="1" dirty="0"/>
              <a:t>Q</a:t>
            </a:r>
            <a:r>
              <a:rPr lang="es-MX" sz="1800" dirty="0"/>
              <a:t>) entonces </a:t>
            </a:r>
            <a:r>
              <a:rPr lang="es-MX" sz="1800" i="1" dirty="0"/>
              <a:t>Ti </a:t>
            </a:r>
            <a:r>
              <a:rPr lang="es-MX" sz="1800" dirty="0"/>
              <a:t>necesita leer un valor de </a:t>
            </a:r>
            <a:r>
              <a:rPr lang="es-MX" sz="1800" i="1" dirty="0"/>
              <a:t>Q </a:t>
            </a:r>
            <a:r>
              <a:rPr lang="es-MX" sz="1800" dirty="0"/>
              <a:t>que ya se ha sobrescrito. Por lo tanto se rechaza la operación leer y </a:t>
            </a:r>
            <a:r>
              <a:rPr lang="es-MX" sz="1800" i="1" dirty="0"/>
              <a:t>Ti </a:t>
            </a:r>
            <a:r>
              <a:rPr lang="es-MX" sz="1800" dirty="0"/>
              <a:t>retrocede.</a:t>
            </a:r>
          </a:p>
          <a:p>
            <a:pPr lvl="1"/>
            <a:r>
              <a:rPr lang="es-MX" sz="1800" b="1" dirty="0"/>
              <a:t>b. </a:t>
            </a:r>
            <a:r>
              <a:rPr lang="es-MX" sz="1800" dirty="0"/>
              <a:t>Si MT(</a:t>
            </a:r>
            <a:r>
              <a:rPr lang="es-MX" sz="1800" i="1" dirty="0"/>
              <a:t>Ti</a:t>
            </a:r>
            <a:r>
              <a:rPr lang="es-MX" sz="1800" dirty="0"/>
              <a:t>) </a:t>
            </a:r>
            <a:r>
              <a:rPr lang="es-MX" sz="1800" i="1" dirty="0"/>
              <a:t>&gt;= </a:t>
            </a:r>
            <a:r>
              <a:rPr lang="es-MX" sz="1800" dirty="0"/>
              <a:t>MT-E(</a:t>
            </a:r>
            <a:r>
              <a:rPr lang="es-MX" sz="1800" i="1" dirty="0"/>
              <a:t>Q</a:t>
            </a:r>
            <a:r>
              <a:rPr lang="es-MX" sz="1800" dirty="0"/>
              <a:t>) entonces se ejecuta la operación leer y MT-L(</a:t>
            </a:r>
            <a:r>
              <a:rPr lang="es-MX" sz="1800" i="1" dirty="0"/>
              <a:t>Q</a:t>
            </a:r>
            <a:r>
              <a:rPr lang="es-MX" sz="1800" dirty="0"/>
              <a:t>) se asigna al máximo de MT-L(</a:t>
            </a:r>
            <a:r>
              <a:rPr lang="es-MX" sz="1800" i="1" dirty="0"/>
              <a:t>Q</a:t>
            </a:r>
            <a:r>
              <a:rPr lang="es-MX" sz="1800" dirty="0"/>
              <a:t>) y de MT(</a:t>
            </a:r>
            <a:r>
              <a:rPr lang="es-MX" sz="1800" i="1" dirty="0"/>
              <a:t>Ti</a:t>
            </a:r>
            <a:r>
              <a:rPr lang="es-MX" sz="1800" dirty="0"/>
              <a:t>).</a:t>
            </a:r>
          </a:p>
          <a:p>
            <a:r>
              <a:rPr lang="es-MX" dirty="0"/>
              <a:t>Suponiendo que la transacción </a:t>
            </a:r>
            <a:r>
              <a:rPr lang="es-MX" i="1" dirty="0"/>
              <a:t>Ti </a:t>
            </a:r>
            <a:r>
              <a:rPr lang="es-MX" dirty="0"/>
              <a:t>ejecuta escribir(</a:t>
            </a:r>
            <a:r>
              <a:rPr lang="es-MX" i="1" dirty="0"/>
              <a:t>Q</a:t>
            </a:r>
            <a:r>
              <a:rPr lang="es-MX" dirty="0"/>
              <a:t>).</a:t>
            </a:r>
          </a:p>
          <a:p>
            <a:pPr lvl="1"/>
            <a:r>
              <a:rPr lang="es-MX" sz="1800" b="1" dirty="0"/>
              <a:t>a. </a:t>
            </a:r>
            <a:r>
              <a:rPr lang="es-MX" sz="1800" dirty="0"/>
              <a:t>Si MT(</a:t>
            </a:r>
            <a:r>
              <a:rPr lang="es-MX" sz="1800" i="1" dirty="0"/>
              <a:t>Ti</a:t>
            </a:r>
            <a:r>
              <a:rPr lang="es-MX" sz="1800" dirty="0"/>
              <a:t>) </a:t>
            </a:r>
            <a:r>
              <a:rPr lang="es-MX" sz="1800" i="1" dirty="0"/>
              <a:t>&lt; </a:t>
            </a:r>
            <a:r>
              <a:rPr lang="es-MX" sz="1800" dirty="0"/>
              <a:t>MT-L(</a:t>
            </a:r>
            <a:r>
              <a:rPr lang="es-MX" sz="1800" i="1" dirty="0"/>
              <a:t>Q</a:t>
            </a:r>
            <a:r>
              <a:rPr lang="es-MX" sz="1800" dirty="0"/>
              <a:t>) entonces el valor de </a:t>
            </a:r>
            <a:r>
              <a:rPr lang="es-MX" sz="1800" i="1" dirty="0"/>
              <a:t>Q </a:t>
            </a:r>
            <a:r>
              <a:rPr lang="es-MX" sz="1800" dirty="0"/>
              <a:t>que produce </a:t>
            </a:r>
            <a:r>
              <a:rPr lang="es-MX" sz="1800" i="1" dirty="0"/>
              <a:t>Ti </a:t>
            </a:r>
            <a:r>
              <a:rPr lang="es-MX" sz="1800" dirty="0"/>
              <a:t>se necesita previamente y el sistema asume que dicho valor no se puede producir nunca. Por tanto, se rechaza la operación escribir y </a:t>
            </a:r>
            <a:r>
              <a:rPr lang="es-MX" sz="1800" i="1" dirty="0"/>
              <a:t>Ti </a:t>
            </a:r>
            <a:r>
              <a:rPr lang="es-MX" sz="1800" dirty="0"/>
              <a:t>retrocede.</a:t>
            </a:r>
          </a:p>
          <a:p>
            <a:pPr lvl="1"/>
            <a:r>
              <a:rPr lang="es-MX" sz="1800" b="1" dirty="0"/>
              <a:t>b. </a:t>
            </a:r>
            <a:r>
              <a:rPr lang="es-MX" sz="1800" dirty="0"/>
              <a:t>Si MT(</a:t>
            </a:r>
            <a:r>
              <a:rPr lang="es-MX" sz="1800" i="1" dirty="0"/>
              <a:t>Ti</a:t>
            </a:r>
            <a:r>
              <a:rPr lang="es-MX" sz="1800" dirty="0"/>
              <a:t>)</a:t>
            </a:r>
            <a:r>
              <a:rPr lang="es-MX" sz="1800" i="1" dirty="0"/>
              <a:t>&lt;</a:t>
            </a:r>
            <a:r>
              <a:rPr lang="es-MX" sz="1800" dirty="0"/>
              <a:t> MT-E(</a:t>
            </a:r>
            <a:r>
              <a:rPr lang="es-MX" sz="1800" i="1" dirty="0"/>
              <a:t>Q</a:t>
            </a:r>
            <a:r>
              <a:rPr lang="es-MX" sz="1800" dirty="0"/>
              <a:t>) entonces </a:t>
            </a:r>
            <a:r>
              <a:rPr lang="es-MX" sz="1800" i="1" dirty="0"/>
              <a:t>Ti </a:t>
            </a:r>
            <a:r>
              <a:rPr lang="es-MX" sz="1800" dirty="0"/>
              <a:t>está intentando escribir un valor de </a:t>
            </a:r>
            <a:r>
              <a:rPr lang="es-MX" sz="1800" i="1" dirty="0"/>
              <a:t>Q </a:t>
            </a:r>
            <a:r>
              <a:rPr lang="es-MX" sz="1800" dirty="0"/>
              <a:t>obsoleto. Por tanto, se rechaza la operación escribir y </a:t>
            </a:r>
            <a:r>
              <a:rPr lang="es-MX" sz="1800" i="1" dirty="0"/>
              <a:t>Ti </a:t>
            </a:r>
            <a:r>
              <a:rPr lang="es-MX" sz="1800" dirty="0"/>
              <a:t>retrocede.</a:t>
            </a:r>
          </a:p>
          <a:p>
            <a:pPr lvl="1"/>
            <a:r>
              <a:rPr lang="es-MX" sz="1800" b="1" dirty="0"/>
              <a:t>c. </a:t>
            </a:r>
            <a:r>
              <a:rPr lang="es-MX" sz="1800" dirty="0"/>
              <a:t>En otro caso se ejecuta la operación escribir y MT(</a:t>
            </a:r>
            <a:r>
              <a:rPr lang="es-MX" sz="1800" i="1" dirty="0"/>
              <a:t>Ti</a:t>
            </a:r>
            <a:r>
              <a:rPr lang="es-MX" sz="1800" dirty="0"/>
              <a:t>) se asigna a la MT-E(</a:t>
            </a:r>
            <a:r>
              <a:rPr lang="es-MX" sz="1800" i="1" dirty="0"/>
              <a:t>Q</a:t>
            </a:r>
            <a:r>
              <a:rPr lang="es-MX" sz="1800" dirty="0"/>
              <a:t>).</a:t>
            </a:r>
            <a:endParaRPr lang="es-MX" sz="1800" b="1" dirty="0"/>
          </a:p>
        </p:txBody>
      </p:sp>
    </p:spTree>
    <p:extLst>
      <p:ext uri="{BB962C8B-B14F-4D97-AF65-F5344CB8AC3E}">
        <p14:creationId xmlns:p14="http://schemas.microsoft.com/office/powerpoint/2010/main" val="321927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CA7A26-CB73-461C-BA19-80B74BD039EB}"/>
              </a:ext>
            </a:extLst>
          </p:cNvPr>
          <p:cNvSpPr>
            <a:spLocks noGrp="1"/>
          </p:cNvSpPr>
          <p:nvPr>
            <p:ph type="title"/>
          </p:nvPr>
        </p:nvSpPr>
        <p:spPr/>
        <p:txBody>
          <a:bodyPr/>
          <a:lstStyle/>
          <a:p>
            <a:r>
              <a:rPr lang="es-MX" dirty="0"/>
              <a:t>Pseudocódigo </a:t>
            </a:r>
          </a:p>
        </p:txBody>
      </p:sp>
      <p:sp>
        <p:nvSpPr>
          <p:cNvPr id="5" name="Text Placeholder 4">
            <a:extLst>
              <a:ext uri="{FF2B5EF4-FFF2-40B4-BE49-F238E27FC236}">
                <a16:creationId xmlns:a16="http://schemas.microsoft.com/office/drawing/2014/main" id="{F50CE953-3EA8-453C-836E-EC9279FC6123}"/>
              </a:ext>
            </a:extLst>
          </p:cNvPr>
          <p:cNvSpPr>
            <a:spLocks noGrp="1"/>
          </p:cNvSpPr>
          <p:nvPr>
            <p:ph type="body" idx="1"/>
          </p:nvPr>
        </p:nvSpPr>
        <p:spPr>
          <a:xfrm>
            <a:off x="675744" y="1757561"/>
            <a:ext cx="4185623" cy="576262"/>
          </a:xfrm>
        </p:spPr>
        <p:txBody>
          <a:bodyPr/>
          <a:lstStyle/>
          <a:p>
            <a:r>
              <a:rPr lang="es-MX" i="1" dirty="0"/>
              <a:t>Ti </a:t>
            </a:r>
            <a:r>
              <a:rPr lang="es-MX" dirty="0"/>
              <a:t>ejecuta leer(</a:t>
            </a:r>
            <a:r>
              <a:rPr lang="es-MX" i="1" dirty="0"/>
              <a:t>Q</a:t>
            </a:r>
            <a:r>
              <a:rPr lang="es-MX" dirty="0"/>
              <a:t>).</a:t>
            </a:r>
          </a:p>
        </p:txBody>
      </p:sp>
      <p:sp>
        <p:nvSpPr>
          <p:cNvPr id="3" name="Content Placeholder 2">
            <a:extLst>
              <a:ext uri="{FF2B5EF4-FFF2-40B4-BE49-F238E27FC236}">
                <a16:creationId xmlns:a16="http://schemas.microsoft.com/office/drawing/2014/main" id="{850558F1-DD4D-46F7-8353-B60F58F60D07}"/>
              </a:ext>
            </a:extLst>
          </p:cNvPr>
          <p:cNvSpPr>
            <a:spLocks noGrp="1"/>
          </p:cNvSpPr>
          <p:nvPr>
            <p:ph sz="half" idx="2"/>
          </p:nvPr>
        </p:nvSpPr>
        <p:spPr/>
        <p:txBody>
          <a:bodyPr>
            <a:normAutofit/>
          </a:bodyPr>
          <a:lstStyle/>
          <a:p>
            <a:pPr marL="400050" lvl="1" indent="0">
              <a:buNone/>
            </a:pPr>
            <a:r>
              <a:rPr lang="es-MX" sz="1800" dirty="0" err="1"/>
              <a:t>If</a:t>
            </a:r>
            <a:r>
              <a:rPr lang="es-MX" sz="1800" dirty="0"/>
              <a:t>(MT-L(Q) &gt; MT(Ti))</a:t>
            </a:r>
          </a:p>
          <a:p>
            <a:pPr marL="857250" lvl="2" indent="0">
              <a:buNone/>
            </a:pPr>
            <a:r>
              <a:rPr lang="es-MX" sz="1800" dirty="0"/>
              <a:t>Se rechaza la operación y Ti retrocede;</a:t>
            </a:r>
          </a:p>
          <a:p>
            <a:pPr marL="400050" lvl="1" indent="0">
              <a:buNone/>
            </a:pPr>
            <a:r>
              <a:rPr lang="es-MX" sz="1800" dirty="0" err="1"/>
              <a:t>else</a:t>
            </a:r>
            <a:endParaRPr lang="es-MX" sz="1800" dirty="0"/>
          </a:p>
          <a:p>
            <a:pPr marL="400050" lvl="1" indent="0">
              <a:buNone/>
            </a:pPr>
            <a:r>
              <a:rPr lang="es-MX" sz="1800" dirty="0"/>
              <a:t>{</a:t>
            </a:r>
          </a:p>
          <a:p>
            <a:pPr marL="857250" lvl="2" indent="0">
              <a:buNone/>
            </a:pPr>
            <a:r>
              <a:rPr lang="es-MX" sz="1800" dirty="0"/>
              <a:t>Leer(Q);</a:t>
            </a:r>
          </a:p>
          <a:p>
            <a:pPr marL="857250" lvl="2" indent="0">
              <a:buNone/>
            </a:pPr>
            <a:r>
              <a:rPr lang="es-MX" sz="1800" dirty="0"/>
              <a:t>MT-L(Q) = MT(Ti);</a:t>
            </a:r>
          </a:p>
          <a:p>
            <a:pPr marL="400050" lvl="1" indent="0">
              <a:buNone/>
            </a:pPr>
            <a:r>
              <a:rPr lang="es-MX" sz="1800" dirty="0"/>
              <a:t>}</a:t>
            </a:r>
          </a:p>
        </p:txBody>
      </p:sp>
      <p:sp>
        <p:nvSpPr>
          <p:cNvPr id="6" name="Text Placeholder 5">
            <a:extLst>
              <a:ext uri="{FF2B5EF4-FFF2-40B4-BE49-F238E27FC236}">
                <a16:creationId xmlns:a16="http://schemas.microsoft.com/office/drawing/2014/main" id="{6417F8C1-ABC0-4900-A4D0-0108B9AFDB50}"/>
              </a:ext>
            </a:extLst>
          </p:cNvPr>
          <p:cNvSpPr>
            <a:spLocks noGrp="1"/>
          </p:cNvSpPr>
          <p:nvPr>
            <p:ph type="body" sz="quarter" idx="3"/>
          </p:nvPr>
        </p:nvSpPr>
        <p:spPr>
          <a:xfrm>
            <a:off x="5088384" y="1757560"/>
            <a:ext cx="4185618" cy="576262"/>
          </a:xfrm>
        </p:spPr>
        <p:txBody>
          <a:bodyPr/>
          <a:lstStyle/>
          <a:p>
            <a:r>
              <a:rPr lang="es-MX" dirty="0"/>
              <a:t>Ti ejecuta escribir(Q)</a:t>
            </a:r>
          </a:p>
        </p:txBody>
      </p:sp>
      <p:sp>
        <p:nvSpPr>
          <p:cNvPr id="7" name="Content Placeholder 6">
            <a:extLst>
              <a:ext uri="{FF2B5EF4-FFF2-40B4-BE49-F238E27FC236}">
                <a16:creationId xmlns:a16="http://schemas.microsoft.com/office/drawing/2014/main" id="{AAE3C69F-51DF-4485-A2B1-CD14CA5D6F15}"/>
              </a:ext>
            </a:extLst>
          </p:cNvPr>
          <p:cNvSpPr>
            <a:spLocks noGrp="1"/>
          </p:cNvSpPr>
          <p:nvPr>
            <p:ph sz="quarter" idx="4"/>
          </p:nvPr>
        </p:nvSpPr>
        <p:spPr>
          <a:xfrm>
            <a:off x="5088384" y="2737245"/>
            <a:ext cx="4773068" cy="3304117"/>
          </a:xfrm>
        </p:spPr>
        <p:txBody>
          <a:bodyPr>
            <a:normAutofit/>
          </a:bodyPr>
          <a:lstStyle/>
          <a:p>
            <a:pPr marL="400050" lvl="1" indent="0">
              <a:buNone/>
            </a:pPr>
            <a:r>
              <a:rPr lang="es-MX" sz="1800" dirty="0" err="1"/>
              <a:t>If</a:t>
            </a:r>
            <a:r>
              <a:rPr lang="es-MX" sz="1800" dirty="0"/>
              <a:t>(MT-L(Q) &gt; MT(Ti) || MT-E(Q) &gt; MT(Ti))</a:t>
            </a:r>
          </a:p>
          <a:p>
            <a:pPr marL="857250" lvl="2" indent="0">
              <a:buNone/>
            </a:pPr>
            <a:r>
              <a:rPr lang="es-MX" sz="1800" dirty="0"/>
              <a:t>Se rechaza la operación y Ti retrocede;</a:t>
            </a:r>
          </a:p>
          <a:p>
            <a:pPr marL="400050" lvl="1" indent="0">
              <a:buNone/>
            </a:pPr>
            <a:r>
              <a:rPr lang="es-MX" sz="1800" dirty="0" err="1"/>
              <a:t>else</a:t>
            </a:r>
            <a:endParaRPr lang="es-MX" sz="1800" dirty="0"/>
          </a:p>
          <a:p>
            <a:pPr marL="400050" lvl="1" indent="0">
              <a:buNone/>
            </a:pPr>
            <a:r>
              <a:rPr lang="es-MX" sz="1800" dirty="0"/>
              <a:t>{</a:t>
            </a:r>
          </a:p>
          <a:p>
            <a:pPr marL="857250" lvl="2" indent="0">
              <a:buNone/>
            </a:pPr>
            <a:r>
              <a:rPr lang="es-MX" sz="1800" dirty="0"/>
              <a:t>Escribe(Q);</a:t>
            </a:r>
          </a:p>
          <a:p>
            <a:pPr marL="857250" lvl="2" indent="0">
              <a:buNone/>
            </a:pPr>
            <a:r>
              <a:rPr lang="es-MX" sz="1800" dirty="0"/>
              <a:t>MT-E(Q) = MT(Ti);</a:t>
            </a:r>
          </a:p>
          <a:p>
            <a:pPr marL="400050" lvl="1" indent="0">
              <a:buNone/>
            </a:pPr>
            <a:r>
              <a:rPr lang="es-MX" sz="1800" dirty="0"/>
              <a:t>}</a:t>
            </a:r>
          </a:p>
          <a:p>
            <a:pPr marL="0" indent="0">
              <a:buNone/>
            </a:pPr>
            <a:endParaRPr lang="es-MX" dirty="0"/>
          </a:p>
        </p:txBody>
      </p:sp>
    </p:spTree>
    <p:extLst>
      <p:ext uri="{BB962C8B-B14F-4D97-AF65-F5344CB8AC3E}">
        <p14:creationId xmlns:p14="http://schemas.microsoft.com/office/powerpoint/2010/main" val="146023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426B37-DA05-4327-A176-AA8D876FFCDB}"/>
              </a:ext>
            </a:extLst>
          </p:cNvPr>
          <p:cNvSpPr>
            <a:spLocks noGrp="1"/>
          </p:cNvSpPr>
          <p:nvPr>
            <p:ph type="title"/>
          </p:nvPr>
        </p:nvSpPr>
        <p:spPr/>
        <p:txBody>
          <a:bodyPr/>
          <a:lstStyle/>
          <a:p>
            <a:r>
              <a:rPr lang="es-MX" dirty="0"/>
              <a:t>Ventajas y Desventajas</a:t>
            </a:r>
          </a:p>
        </p:txBody>
      </p:sp>
      <p:sp>
        <p:nvSpPr>
          <p:cNvPr id="8" name="Content Placeholder 7">
            <a:extLst>
              <a:ext uri="{FF2B5EF4-FFF2-40B4-BE49-F238E27FC236}">
                <a16:creationId xmlns:a16="http://schemas.microsoft.com/office/drawing/2014/main" id="{6E46224D-C92E-4D29-87F0-8E12E0C6FFAF}"/>
              </a:ext>
            </a:extLst>
          </p:cNvPr>
          <p:cNvSpPr>
            <a:spLocks noGrp="1"/>
          </p:cNvSpPr>
          <p:nvPr>
            <p:ph idx="1"/>
          </p:nvPr>
        </p:nvSpPr>
        <p:spPr/>
        <p:txBody>
          <a:bodyPr/>
          <a:lstStyle/>
          <a:p>
            <a:r>
              <a:rPr lang="es-MX" dirty="0"/>
              <a:t>Ventajas:</a:t>
            </a:r>
          </a:p>
          <a:p>
            <a:pPr lvl="1"/>
            <a:r>
              <a:rPr lang="es-MX" dirty="0"/>
              <a:t>Asegura que las operaciones conflictivas se ejecuten en orden secuencial</a:t>
            </a:r>
          </a:p>
          <a:p>
            <a:pPr lvl="1"/>
            <a:r>
              <a:rPr lang="es-MX" dirty="0"/>
              <a:t>Asegura la ausencia de interbloqueos</a:t>
            </a:r>
          </a:p>
          <a:p>
            <a:r>
              <a:rPr lang="es-MX" dirty="0"/>
              <a:t>Desventajas:</a:t>
            </a:r>
          </a:p>
          <a:p>
            <a:pPr lvl="1"/>
            <a:r>
              <a:rPr lang="es-MX" dirty="0"/>
              <a:t>Puede generar planificaciones no recuperables</a:t>
            </a:r>
          </a:p>
          <a:p>
            <a:pPr lvl="1"/>
            <a:r>
              <a:rPr lang="es-MX" dirty="0"/>
              <a:t>Puede generar retrocesos en cascada</a:t>
            </a:r>
          </a:p>
          <a:p>
            <a:pPr lvl="2"/>
            <a:endParaRPr lang="es-MX" dirty="0"/>
          </a:p>
        </p:txBody>
      </p:sp>
    </p:spTree>
    <p:extLst>
      <p:ext uri="{BB962C8B-B14F-4D97-AF65-F5344CB8AC3E}">
        <p14:creationId xmlns:p14="http://schemas.microsoft.com/office/powerpoint/2010/main" val="195419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AA4720-6CAA-417B-B475-09E02C87973B}"/>
              </a:ext>
            </a:extLst>
          </p:cNvPr>
          <p:cNvSpPr>
            <a:spLocks noGrp="1"/>
          </p:cNvSpPr>
          <p:nvPr>
            <p:ph type="title"/>
          </p:nvPr>
        </p:nvSpPr>
        <p:spPr/>
        <p:txBody>
          <a:bodyPr/>
          <a:lstStyle/>
          <a:p>
            <a:r>
              <a:rPr lang="es-MX" dirty="0"/>
              <a:t>Referencias </a:t>
            </a:r>
          </a:p>
        </p:txBody>
      </p:sp>
      <p:sp>
        <p:nvSpPr>
          <p:cNvPr id="8" name="Content Placeholder 7">
            <a:extLst>
              <a:ext uri="{FF2B5EF4-FFF2-40B4-BE49-F238E27FC236}">
                <a16:creationId xmlns:a16="http://schemas.microsoft.com/office/drawing/2014/main" id="{C2AD087D-F7B0-43B5-8CC3-C8AD37BA83E9}"/>
              </a:ext>
            </a:extLst>
          </p:cNvPr>
          <p:cNvSpPr>
            <a:spLocks noGrp="1"/>
          </p:cNvSpPr>
          <p:nvPr>
            <p:ph idx="1"/>
          </p:nvPr>
        </p:nvSpPr>
        <p:spPr/>
        <p:txBody>
          <a:bodyPr/>
          <a:lstStyle/>
          <a:p>
            <a:pPr marL="0" indent="0">
              <a:buNone/>
            </a:pPr>
            <a:r>
              <a:rPr lang="es-MX" dirty="0"/>
              <a:t>Fundamentos de Bases de Datos 5ta </a:t>
            </a:r>
            <a:r>
              <a:rPr lang="es-MX" dirty="0" err="1"/>
              <a:t>Edicion</a:t>
            </a:r>
            <a:endParaRPr lang="es-MX" dirty="0"/>
          </a:p>
          <a:p>
            <a:pPr marL="0" indent="0">
              <a:buNone/>
            </a:pPr>
            <a:r>
              <a:rPr lang="es-MX" dirty="0" err="1"/>
              <a:t>Korth</a:t>
            </a:r>
            <a:r>
              <a:rPr lang="es-MX" dirty="0"/>
              <a:t>, Henry F. </a:t>
            </a:r>
            <a:r>
              <a:rPr lang="es-MX" dirty="0" err="1"/>
              <a:t>Silberschatz</a:t>
            </a:r>
            <a:r>
              <a:rPr lang="es-MX" dirty="0"/>
              <a:t>, Abraham</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1480154207"/>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628</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Marcas Temporales</vt:lpstr>
      <vt:lpstr>Marcas Temporales</vt:lpstr>
      <vt:lpstr>Marcas Temporales</vt:lpstr>
      <vt:lpstr>Protocolo de ordenación por marcas temporales</vt:lpstr>
      <vt:lpstr>Pseudocódigo </vt:lpstr>
      <vt:lpstr>Ventajas y Desventajas</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Marcas Temporales</dc:title>
  <dc:creator>Karla Rosas</dc:creator>
  <cp:lastModifiedBy>Karla Rosas</cp:lastModifiedBy>
  <cp:revision>9</cp:revision>
  <dcterms:created xsi:type="dcterms:W3CDTF">2019-05-09T04:15:06Z</dcterms:created>
  <dcterms:modified xsi:type="dcterms:W3CDTF">2019-05-16T13:42:24Z</dcterms:modified>
</cp:coreProperties>
</file>