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i.ucm.es/profesor/fernan/DBD/apuntestema07.pdf" TargetMode="External"/><Relationship Id="rId2" Type="http://schemas.openxmlformats.org/officeDocument/2006/relationships/hyperlink" Target="https://cs.uns.edu.ar/~wmg/ebd15/downloads/ClasesPracticas/Clase%20Practica%20EBD%202015%20-%20Protocolos%20basados%20en%20grafos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aradigmadigital.com/dev/neo4j-trabajando-graf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Protocolo de grafos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95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/>
          </p:cNvSpPr>
          <p:nvPr/>
        </p:nvSpPr>
        <p:spPr>
          <a:xfrm>
            <a:off x="1371600" y="498763"/>
            <a:ext cx="9601200" cy="5839691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/>
              <a:t>Base de datos orientada en grafos (BDOG):</a:t>
            </a:r>
          </a:p>
          <a:p>
            <a:r>
              <a:rPr lang="es-ES" sz="2800" dirty="0"/>
              <a:t>A menudo es útil observar el conjunto de elementos de datos de la base de datos como una estructura de grafo</a:t>
            </a:r>
            <a:endParaRPr lang="es-ES" sz="2800" dirty="0" smtClean="0"/>
          </a:p>
          <a:p>
            <a:pPr fontAlgn="base"/>
            <a:r>
              <a:rPr lang="es-MX" sz="2800" dirty="0"/>
              <a:t>Un grafo se compone de dos elementos: un nodo y una relación. Un nodo representa una entidad(una persona, cosa, categoría o similar) y cada relación representa cómo están asociados dos nodos.</a:t>
            </a:r>
          </a:p>
          <a:p>
            <a:pPr fontAlgn="base"/>
            <a:r>
              <a:rPr lang="es-MX" sz="2800" dirty="0"/>
              <a:t>Por ejemplo, el nodo “Persona 1” tiene una relación con el nodo “Persona 2” de tipo amistad. Además, a  “Persona 1” le gustan las películas y a “Persona 2” los libros.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7365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aradigmadigital.com/wp-content/uploads/2018/02/neo4j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29" y="608638"/>
            <a:ext cx="55245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1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2963" y="1541952"/>
            <a:ext cx="9601200" cy="5839691"/>
          </a:xfrm>
        </p:spPr>
        <p:txBody>
          <a:bodyPr>
            <a:normAutofit/>
          </a:bodyPr>
          <a:lstStyle/>
          <a:p>
            <a:r>
              <a:rPr lang="es-MX" sz="2800" dirty="0"/>
              <a:t>REGLAS </a:t>
            </a:r>
            <a:endParaRPr lang="es-MX" sz="2800" dirty="0" smtClean="0"/>
          </a:p>
          <a:p>
            <a:r>
              <a:rPr lang="es-MX" sz="2800" dirty="0" smtClean="0"/>
              <a:t>El </a:t>
            </a:r>
            <a:r>
              <a:rPr lang="es-MX" sz="2800" dirty="0"/>
              <a:t>único tipo de bloqueo permitido es </a:t>
            </a:r>
            <a:r>
              <a:rPr lang="es-MX" sz="2800" dirty="0" err="1"/>
              <a:t>lock</a:t>
            </a:r>
            <a:r>
              <a:rPr lang="es-MX" sz="2800" dirty="0"/>
              <a:t>-X. </a:t>
            </a:r>
            <a:r>
              <a:rPr lang="es-MX" sz="2800" dirty="0" smtClean="0"/>
              <a:t>•</a:t>
            </a:r>
          </a:p>
          <a:p>
            <a:r>
              <a:rPr lang="es-MX" sz="2800" dirty="0" smtClean="0"/>
              <a:t>Dada </a:t>
            </a:r>
            <a:r>
              <a:rPr lang="es-MX" sz="2800" dirty="0"/>
              <a:t>una transacción Ti , su primer bloqueo puede ser sobre cualquier dato. </a:t>
            </a:r>
            <a:endParaRPr lang="es-MX" sz="2800" dirty="0" smtClean="0"/>
          </a:p>
          <a:p>
            <a:r>
              <a:rPr lang="es-MX" sz="2800" dirty="0" smtClean="0"/>
              <a:t> </a:t>
            </a:r>
            <a:r>
              <a:rPr lang="es-MX" sz="2800" dirty="0"/>
              <a:t>Después del primer bloqueo, Ti puede bloquear un dato Q sólo si Ti bloquea actualmente al padre de Q. </a:t>
            </a:r>
            <a:endParaRPr lang="es-MX" sz="2800" dirty="0" smtClean="0"/>
          </a:p>
          <a:p>
            <a:r>
              <a:rPr lang="es-MX" sz="2800" dirty="0" smtClean="0"/>
              <a:t>Los </a:t>
            </a:r>
            <a:r>
              <a:rPr lang="es-MX" sz="2800" dirty="0"/>
              <a:t>datos pueden desbloquearse en cualquier momento. </a:t>
            </a:r>
          </a:p>
          <a:p>
            <a:r>
              <a:rPr lang="es-MX" sz="2800" dirty="0" smtClean="0"/>
              <a:t>Si </a:t>
            </a:r>
            <a:r>
              <a:rPr lang="es-MX" sz="2800" dirty="0"/>
              <a:t>Ti bloqueó y desbloqueó un dato Q, no puede volver a bloquearlo.</a:t>
            </a:r>
            <a:endParaRPr lang="es-ES" sz="280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654021" y="475376"/>
            <a:ext cx="3007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/>
              <a:t>Protocolo del árbol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84170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29555" y="285156"/>
            <a:ext cx="93629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Ventajas </a:t>
            </a:r>
            <a:endParaRPr lang="es-MX" sz="2800" b="1" dirty="0" smtClean="0">
              <a:solidFill>
                <a:srgbClr val="FF0000"/>
              </a:solidFill>
            </a:endParaRPr>
          </a:p>
          <a:p>
            <a:r>
              <a:rPr lang="es-MX" sz="2800" dirty="0" smtClean="0"/>
              <a:t>• </a:t>
            </a:r>
            <a:r>
              <a:rPr lang="es-MX" sz="2800" dirty="0"/>
              <a:t>Asegura serializabilidad en conflictos y está libre de deadlocks. </a:t>
            </a:r>
            <a:endParaRPr lang="es-MX" sz="2800" dirty="0" smtClean="0"/>
          </a:p>
          <a:p>
            <a:r>
              <a:rPr lang="es-MX" sz="2800" dirty="0" smtClean="0"/>
              <a:t>• </a:t>
            </a:r>
            <a:r>
              <a:rPr lang="es-MX" sz="2800" dirty="0"/>
              <a:t>Combina secuencias de bloqueos y desbloqueos, “aumentando la concurrencia”. </a:t>
            </a:r>
            <a:endParaRPr lang="es-MX" sz="2800" dirty="0" smtClean="0"/>
          </a:p>
          <a:p>
            <a:r>
              <a:rPr lang="es-MX" sz="2800" b="1" dirty="0" smtClean="0">
                <a:solidFill>
                  <a:srgbClr val="FF0000"/>
                </a:solidFill>
              </a:rPr>
              <a:t>Desventajas </a:t>
            </a:r>
          </a:p>
          <a:p>
            <a:r>
              <a:rPr lang="es-MX" sz="2800" dirty="0" smtClean="0"/>
              <a:t>• </a:t>
            </a:r>
            <a:r>
              <a:rPr lang="es-MX" sz="2800" dirty="0"/>
              <a:t>No está libre de retrocesos en cascada y planificaciones no recuperables. </a:t>
            </a:r>
            <a:endParaRPr lang="es-MX" sz="2800" dirty="0" smtClean="0"/>
          </a:p>
          <a:p>
            <a:r>
              <a:rPr lang="es-MX" sz="2800" dirty="0" smtClean="0"/>
              <a:t>• </a:t>
            </a:r>
            <a:r>
              <a:rPr lang="es-MX" sz="2800" dirty="0"/>
              <a:t>Requiere que se bloqueen datos que no se necesitan, “disminuye la concurrencia”.</a:t>
            </a:r>
          </a:p>
        </p:txBody>
      </p:sp>
    </p:spTree>
    <p:extLst>
      <p:ext uri="{BB962C8B-B14F-4D97-AF65-F5344CB8AC3E}">
        <p14:creationId xmlns:p14="http://schemas.microsoft.com/office/powerpoint/2010/main" val="1343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83123"/>
              </p:ext>
            </p:extLst>
          </p:nvPr>
        </p:nvGraphicFramePr>
        <p:xfrm>
          <a:off x="706120" y="0"/>
          <a:ext cx="738632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64"/>
                <a:gridCol w="1477264"/>
                <a:gridCol w="1477264"/>
                <a:gridCol w="1477264"/>
                <a:gridCol w="1477264"/>
              </a:tblGrid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Tiempo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T4</a:t>
                      </a:r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Lock_z</a:t>
                      </a:r>
                      <a:r>
                        <a:rPr lang="es-MX" dirty="0" smtClean="0"/>
                        <a:t>(b)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Lock_z</a:t>
                      </a:r>
                      <a:r>
                        <a:rPr lang="es-MX" dirty="0" smtClean="0"/>
                        <a:t>(d)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Write</a:t>
                      </a:r>
                      <a:r>
                        <a:rPr lang="es-MX" dirty="0" smtClean="0"/>
                        <a:t>(d)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Lock_z</a:t>
                      </a:r>
                      <a:r>
                        <a:rPr lang="es-MX" dirty="0" smtClean="0"/>
                        <a:t>(e)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Write</a:t>
                      </a:r>
                      <a:r>
                        <a:rPr lang="es-MX" dirty="0" smtClean="0"/>
                        <a:t>(e)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Lock_z</a:t>
                      </a:r>
                      <a:r>
                        <a:rPr lang="es-MX" dirty="0" smtClean="0"/>
                        <a:t>(a)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Lock_z</a:t>
                      </a:r>
                      <a:r>
                        <a:rPr lang="es-MX" dirty="0" smtClean="0"/>
                        <a:t>(c)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Lock_z</a:t>
                      </a:r>
                      <a:r>
                        <a:rPr lang="es-MX" dirty="0" smtClean="0"/>
                        <a:t>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u="sng" dirty="0" smtClean="0">
                          <a:solidFill>
                            <a:schemeClr val="tx1"/>
                          </a:solidFill>
                        </a:rPr>
                        <a:t>READ©</a:t>
                      </a:r>
                      <a:endParaRPr lang="es-MX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Unlock</a:t>
                      </a:r>
                      <a:r>
                        <a:rPr lang="es-MX" dirty="0" smtClean="0"/>
                        <a:t>(e)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Lock_z</a:t>
                      </a:r>
                      <a:r>
                        <a:rPr lang="es-MX" dirty="0" smtClean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Unlock</a:t>
                      </a:r>
                      <a:r>
                        <a:rPr lang="es-MX" dirty="0" smtClean="0"/>
                        <a:t>(d)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u="sng" dirty="0" err="1" smtClean="0"/>
                        <a:t>Write</a:t>
                      </a:r>
                      <a:r>
                        <a:rPr lang="es-MX" u="sng" dirty="0" smtClean="0"/>
                        <a:t>(f)</a:t>
                      </a:r>
                      <a:endParaRPr lang="es-MX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Lock_z</a:t>
                      </a:r>
                      <a:r>
                        <a:rPr lang="es-MX" dirty="0" smtClean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Lock_z</a:t>
                      </a:r>
                      <a:r>
                        <a:rPr lang="es-MX" dirty="0" smtClean="0"/>
                        <a:t>(d)</a:t>
                      </a:r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u="sng" dirty="0" err="1" smtClean="0"/>
                        <a:t>WRItE</a:t>
                      </a:r>
                      <a:r>
                        <a:rPr lang="es-MX" u="sng" dirty="0" smtClean="0"/>
                        <a:t>(d)</a:t>
                      </a:r>
                      <a:endParaRPr lang="es-MX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Unlock</a:t>
                      </a:r>
                      <a:r>
                        <a:rPr lang="es-MX" dirty="0" smtClean="0"/>
                        <a:t>(f)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READ(d)</a:t>
                      </a:r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Unlock</a:t>
                      </a:r>
                      <a:r>
                        <a:rPr lang="es-MX" dirty="0" smtClean="0"/>
                        <a:t>(d)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Write</a:t>
                      </a:r>
                      <a:r>
                        <a:rPr lang="es-MX" dirty="0" smtClean="0"/>
                        <a:t>(d)</a:t>
                      </a:r>
                      <a:endParaRPr lang="es-MX" dirty="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Unlock</a:t>
                      </a:r>
                      <a:r>
                        <a:rPr lang="es-MX" dirty="0" smtClean="0"/>
                        <a:t>(a)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Unlock</a:t>
                      </a:r>
                      <a:r>
                        <a:rPr lang="es-MX" dirty="0" smtClean="0"/>
                        <a:t>(d)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>
            <a:off x="9841230" y="251456"/>
            <a:ext cx="982980" cy="845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</a:rPr>
              <a:t>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8498205" y="1184909"/>
            <a:ext cx="982980" cy="845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</a:rPr>
              <a:t>b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11029950" y="1314448"/>
            <a:ext cx="982980" cy="845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</a:rPr>
              <a:t>c</a:t>
            </a:r>
            <a:endParaRPr lang="es-MX" sz="36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8212455" y="2785109"/>
            <a:ext cx="982980" cy="845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</a:rPr>
              <a:t>d</a:t>
            </a:r>
            <a:endParaRPr lang="es-MX" sz="3600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9515475" y="4472942"/>
            <a:ext cx="982980" cy="845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</a:rPr>
              <a:t>f</a:t>
            </a:r>
            <a:endParaRPr lang="es-MX" sz="3600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9532620" y="2785109"/>
            <a:ext cx="982980" cy="845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</a:rPr>
              <a:t>e</a:t>
            </a:r>
            <a:endParaRPr lang="es-MX" sz="36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5" idx="3"/>
            <a:endCxn id="6" idx="7"/>
          </p:cNvCxnSpPr>
          <p:nvPr/>
        </p:nvCxnSpPr>
        <p:spPr>
          <a:xfrm flipH="1">
            <a:off x="9337231" y="973409"/>
            <a:ext cx="647953" cy="33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4"/>
            <a:endCxn id="8" idx="0"/>
          </p:cNvCxnSpPr>
          <p:nvPr/>
        </p:nvCxnSpPr>
        <p:spPr>
          <a:xfrm flipH="1">
            <a:off x="8703945" y="2030729"/>
            <a:ext cx="285750" cy="75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6" idx="4"/>
          </p:cNvCxnSpPr>
          <p:nvPr/>
        </p:nvCxnSpPr>
        <p:spPr>
          <a:xfrm>
            <a:off x="8989695" y="2030729"/>
            <a:ext cx="1017270" cy="75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5" idx="5"/>
            <a:endCxn id="7" idx="1"/>
          </p:cNvCxnSpPr>
          <p:nvPr/>
        </p:nvCxnSpPr>
        <p:spPr>
          <a:xfrm>
            <a:off x="10680256" y="973409"/>
            <a:ext cx="493648" cy="46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0" idx="4"/>
            <a:endCxn id="9" idx="0"/>
          </p:cNvCxnSpPr>
          <p:nvPr/>
        </p:nvCxnSpPr>
        <p:spPr>
          <a:xfrm flipH="1">
            <a:off x="10006965" y="3630929"/>
            <a:ext cx="17145" cy="84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9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51560" y="1997839"/>
            <a:ext cx="10812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BIBLIOGRAFIA</a:t>
            </a:r>
          </a:p>
          <a:p>
            <a:r>
              <a:rPr lang="es-MX" sz="2800" dirty="0">
                <a:hlinkClick r:id="rId2"/>
              </a:rPr>
              <a:t>https://cs.uns.edu.ar/~wmg/ebd15/downloads/ClasesPracticas/Clase%20Practica%20EBD%202015%20-%</a:t>
            </a:r>
            <a:r>
              <a:rPr lang="es-MX" sz="2800" dirty="0" smtClean="0">
                <a:hlinkClick r:id="rId2"/>
              </a:rPr>
              <a:t>20Protocolos%20basados%20en%20grafos.pdf</a:t>
            </a:r>
            <a:endParaRPr lang="es-MX" sz="2800" dirty="0" smtClean="0"/>
          </a:p>
          <a:p>
            <a:endParaRPr lang="es-MX" sz="2800" dirty="0"/>
          </a:p>
          <a:p>
            <a:r>
              <a:rPr lang="es-MX" sz="2800" dirty="0">
                <a:hlinkClick r:id="rId3"/>
              </a:rPr>
              <a:t>https://</a:t>
            </a:r>
            <a:r>
              <a:rPr lang="es-MX" sz="2800" dirty="0" smtClean="0">
                <a:hlinkClick r:id="rId3"/>
              </a:rPr>
              <a:t>www.fdi.ucm.es/profesor/fernan/DBD/apuntestema07.pdf</a:t>
            </a:r>
            <a:endParaRPr lang="es-MX" sz="2800" dirty="0" smtClean="0"/>
          </a:p>
          <a:p>
            <a:endParaRPr lang="es-MX" sz="2800" dirty="0"/>
          </a:p>
          <a:p>
            <a:r>
              <a:rPr lang="es-MX" sz="2800" dirty="0">
                <a:hlinkClick r:id="rId4"/>
              </a:rPr>
              <a:t>https://www.paradigmadigital.com/dev/neo4j-trabajando-grafos/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4321691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47</TotalTime>
  <Words>258</Words>
  <Application>Microsoft Office PowerPoint</Application>
  <PresentationFormat>Panorámica</PresentationFormat>
  <Paragraphs>70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Protocolo de grafos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de grafos</dc:title>
  <dc:creator>Hilario Ojeda</dc:creator>
  <cp:lastModifiedBy>Diego Pilar Carmona</cp:lastModifiedBy>
  <cp:revision>6</cp:revision>
  <dcterms:created xsi:type="dcterms:W3CDTF">2019-05-08T00:47:46Z</dcterms:created>
  <dcterms:modified xsi:type="dcterms:W3CDTF">2019-05-09T04:12:15Z</dcterms:modified>
</cp:coreProperties>
</file>