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84" r:id="rId4"/>
    <p:sldId id="290" r:id="rId5"/>
    <p:sldId id="286" r:id="rId6"/>
    <p:sldId id="287" r:id="rId7"/>
    <p:sldId id="288" r:id="rId8"/>
    <p:sldId id="289" r:id="rId9"/>
  </p:sldIdLst>
  <p:sldSz cx="9144000" cy="5143500" type="screen16x9"/>
  <p:notesSz cx="6858000" cy="9144000"/>
  <p:embeddedFontLst>
    <p:embeddedFont>
      <p:font typeface="Arvo" panose="020B0604020202020204" charset="0"/>
      <p:regular r:id="rId11"/>
      <p:bold r:id="rId12"/>
      <p:italic r:id="rId13"/>
      <p:boldItalic r:id="rId14"/>
    </p:embeddedFont>
    <p:embeddedFont>
      <p:font typeface="Roboto Condensed" panose="020B0604020202020204" charset="0"/>
      <p:regular r:id="rId15"/>
      <p:bold r:id="rId16"/>
      <p:italic r:id="rId17"/>
      <p:boldItalic r:id="rId18"/>
    </p:embeddedFont>
    <p:embeddedFont>
      <p:font typeface="Roboto Condensed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A63DC-5A9B-4DAB-A3A7-A95A5802EC51}">
  <a:tblStyle styleId="{72BA63DC-5A9B-4DAB-A3A7-A95A5802EC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02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55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29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6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59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81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Triggers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Marcador de texto 3"/>
          <p:cNvSpPr>
            <a:spLocks noGrp="1"/>
          </p:cNvSpPr>
          <p:nvPr>
            <p:ph type="body" idx="1"/>
          </p:nvPr>
        </p:nvSpPr>
        <p:spPr>
          <a:xfrm>
            <a:off x="546915" y="1537988"/>
            <a:ext cx="8001661" cy="2724300"/>
          </a:xfrm>
        </p:spPr>
        <p:txBody>
          <a:bodyPr/>
          <a:lstStyle/>
          <a:p>
            <a:pPr algn="just"/>
            <a:r>
              <a:rPr lang="es-MX" sz="2400" dirty="0"/>
              <a:t>Un </a:t>
            </a:r>
            <a:r>
              <a:rPr lang="es-MX" sz="2400" dirty="0" err="1"/>
              <a:t>Trigger</a:t>
            </a:r>
            <a:r>
              <a:rPr lang="es-MX" sz="2400" dirty="0"/>
              <a:t>, también llamado Disparador, en una base de datos, es un procedimiento que se ejecuta cuando se cumple una condición establecida.</a:t>
            </a:r>
          </a:p>
          <a:p>
            <a:pPr algn="just"/>
            <a:endParaRPr lang="es-MX" sz="2400" dirty="0"/>
          </a:p>
          <a:p>
            <a:pPr algn="just"/>
            <a:r>
              <a:rPr lang="es-MX" sz="2400" dirty="0"/>
              <a:t>La utilidad que se le acostumbra mayoritariamente a dar, es para prevenir errores de datos, actualizar tablas, modificar valores, entre muchas utilidades que el administrador le quiera dar.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¿Cuando se </a:t>
            </a:r>
            <a:r>
              <a:rPr lang="es-MX" dirty="0"/>
              <a:t>E</a:t>
            </a:r>
            <a:r>
              <a:rPr lang="en" dirty="0"/>
              <a:t>jecuta?</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 name="Marcador de texto 3"/>
          <p:cNvSpPr>
            <a:spLocks noGrp="1"/>
          </p:cNvSpPr>
          <p:nvPr>
            <p:ph type="body" idx="1"/>
          </p:nvPr>
        </p:nvSpPr>
        <p:spPr>
          <a:xfrm>
            <a:off x="484194" y="1693718"/>
            <a:ext cx="7685489" cy="1776845"/>
          </a:xfrm>
        </p:spPr>
        <p:txBody>
          <a:bodyPr/>
          <a:lstStyle/>
          <a:p>
            <a:pPr marL="101600" indent="0" algn="just">
              <a:buNone/>
            </a:pPr>
            <a:r>
              <a:rPr lang="es-MX" sz="2400" dirty="0"/>
              <a:t>Un </a:t>
            </a:r>
            <a:r>
              <a:rPr lang="es-MX" sz="2400" b="1" dirty="0" err="1"/>
              <a:t>trigger</a:t>
            </a:r>
            <a:r>
              <a:rPr lang="es-MX" sz="2400" b="1" dirty="0"/>
              <a:t> </a:t>
            </a:r>
            <a:r>
              <a:rPr lang="es-MX" sz="2400" dirty="0"/>
              <a:t>se ejecuta cada vez que hay una sentencia que modifica la tabla que contiene el </a:t>
            </a:r>
            <a:r>
              <a:rPr lang="es-MX" sz="2400" dirty="0" err="1"/>
              <a:t>trigger</a:t>
            </a:r>
            <a:r>
              <a:rPr lang="es-MX" sz="2400" dirty="0"/>
              <a:t>. Es decir, podemos definir </a:t>
            </a:r>
            <a:r>
              <a:rPr lang="es-MX" sz="2400" dirty="0" err="1"/>
              <a:t>triggers</a:t>
            </a:r>
            <a:r>
              <a:rPr lang="es-MX" sz="2400" dirty="0"/>
              <a:t> que se ejecuten tras un </a:t>
            </a:r>
            <a:r>
              <a:rPr lang="es-MX" sz="2400" b="1" dirty="0"/>
              <a:t>DELETE</a:t>
            </a:r>
            <a:r>
              <a:rPr lang="es-MX" sz="2400" dirty="0"/>
              <a:t>, un </a:t>
            </a:r>
            <a:r>
              <a:rPr lang="es-MX" sz="2400" b="1" dirty="0"/>
              <a:t>INSERT</a:t>
            </a:r>
            <a:r>
              <a:rPr lang="es-MX" sz="2400" dirty="0"/>
              <a:t> o un </a:t>
            </a:r>
            <a:r>
              <a:rPr lang="es-MX" sz="2400" b="1" dirty="0"/>
              <a:t>UPDATE</a:t>
            </a:r>
            <a:r>
              <a:rPr lang="es-MX" sz="2400" dirty="0"/>
              <a:t>.</a:t>
            </a:r>
          </a:p>
        </p:txBody>
      </p:sp>
    </p:spTree>
    <p:extLst>
      <p:ext uri="{BB962C8B-B14F-4D97-AF65-F5344CB8AC3E}">
        <p14:creationId xmlns:p14="http://schemas.microsoft.com/office/powerpoint/2010/main" val="325761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Ventajas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Marcador de texto 3"/>
          <p:cNvSpPr>
            <a:spLocks noGrp="1"/>
          </p:cNvSpPr>
          <p:nvPr>
            <p:ph type="body" idx="1"/>
          </p:nvPr>
        </p:nvSpPr>
        <p:spPr>
          <a:xfrm>
            <a:off x="512772" y="1537988"/>
            <a:ext cx="8067702" cy="2917054"/>
          </a:xfrm>
        </p:spPr>
        <p:txBody>
          <a:bodyPr/>
          <a:lstStyle/>
          <a:p>
            <a:pPr algn="just"/>
            <a:r>
              <a:rPr lang="es-MX" sz="2400" dirty="0"/>
              <a:t>Hace que los usuarios entren sólo valores válidos.</a:t>
            </a:r>
          </a:p>
          <a:p>
            <a:pPr algn="just"/>
            <a:r>
              <a:rPr lang="es-MX" sz="2400" dirty="0"/>
              <a:t>El mantenimiento de la aplicación se reduce, los cambios a un disparador se refleja automáticamente en todas las aplicaciones que tienen que ver con la tabla sin la necesidad de recompilar </a:t>
            </a:r>
          </a:p>
          <a:p>
            <a:pPr algn="just"/>
            <a:r>
              <a:rPr lang="es-MX" sz="2400" dirty="0"/>
              <a:t>La notificación automática de cambios a la Base de Datos con alertas de evento en los disparadores.</a:t>
            </a:r>
          </a:p>
        </p:txBody>
      </p:sp>
    </p:spTree>
    <p:extLst>
      <p:ext uri="{BB962C8B-B14F-4D97-AF65-F5344CB8AC3E}">
        <p14:creationId xmlns:p14="http://schemas.microsoft.com/office/powerpoint/2010/main" val="234661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Ejemplo 1</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Marcador de texto 1"/>
          <p:cNvSpPr>
            <a:spLocks noGrp="1"/>
          </p:cNvSpPr>
          <p:nvPr>
            <p:ph type="body" idx="1"/>
          </p:nvPr>
        </p:nvSpPr>
        <p:spPr>
          <a:xfrm>
            <a:off x="1681025" y="1201581"/>
            <a:ext cx="1226128" cy="514131"/>
          </a:xfrm>
        </p:spPr>
        <p:txBody>
          <a:bodyPr/>
          <a:lstStyle/>
          <a:p>
            <a:pPr marL="101600" indent="0">
              <a:buNone/>
            </a:pPr>
            <a:r>
              <a:rPr lang="es-MX" dirty="0"/>
              <a:t>Producto</a:t>
            </a:r>
          </a:p>
        </p:txBody>
      </p:sp>
      <p:graphicFrame>
        <p:nvGraphicFramePr>
          <p:cNvPr id="3" name="Tabla 2"/>
          <p:cNvGraphicFramePr>
            <a:graphicFrameLocks noGrp="1"/>
          </p:cNvGraphicFramePr>
          <p:nvPr>
            <p:extLst>
              <p:ext uri="{D42A27DB-BD31-4B8C-83A1-F6EECF244321}">
                <p14:modId xmlns:p14="http://schemas.microsoft.com/office/powerpoint/2010/main" val="1815384754"/>
              </p:ext>
            </p:extLst>
          </p:nvPr>
        </p:nvGraphicFramePr>
        <p:xfrm>
          <a:off x="85974" y="1715712"/>
          <a:ext cx="4416230" cy="1459372"/>
        </p:xfrm>
        <a:graphic>
          <a:graphicData uri="http://schemas.openxmlformats.org/drawingml/2006/table">
            <a:tbl>
              <a:tblPr firstRow="1" bandRow="1">
                <a:tableStyleId>{72BA63DC-5A9B-4DAB-A3A7-A95A5802EC51}</a:tableStyleId>
              </a:tblPr>
              <a:tblGrid>
                <a:gridCol w="1350912">
                  <a:extLst>
                    <a:ext uri="{9D8B030D-6E8A-4147-A177-3AD203B41FA5}">
                      <a16:colId xmlns:a16="http://schemas.microsoft.com/office/drawing/2014/main" val="682951469"/>
                    </a:ext>
                  </a:extLst>
                </a:gridCol>
                <a:gridCol w="1859972">
                  <a:extLst>
                    <a:ext uri="{9D8B030D-6E8A-4147-A177-3AD203B41FA5}">
                      <a16:colId xmlns:a16="http://schemas.microsoft.com/office/drawing/2014/main" val="3601388423"/>
                    </a:ext>
                  </a:extLst>
                </a:gridCol>
                <a:gridCol w="1205346">
                  <a:extLst>
                    <a:ext uri="{9D8B030D-6E8A-4147-A177-3AD203B41FA5}">
                      <a16:colId xmlns:a16="http://schemas.microsoft.com/office/drawing/2014/main" val="2679001901"/>
                    </a:ext>
                  </a:extLst>
                </a:gridCol>
              </a:tblGrid>
              <a:tr h="364843">
                <a:tc>
                  <a:txBody>
                    <a:bodyPr/>
                    <a:lstStyle/>
                    <a:p>
                      <a:pPr algn="ctr"/>
                      <a:r>
                        <a:rPr lang="es-MX" u="sng" dirty="0"/>
                        <a:t>IdProducto</a:t>
                      </a:r>
                    </a:p>
                  </a:txBody>
                  <a:tcPr/>
                </a:tc>
                <a:tc>
                  <a:txBody>
                    <a:bodyPr/>
                    <a:lstStyle/>
                    <a:p>
                      <a:pPr algn="ctr"/>
                      <a:r>
                        <a:rPr lang="es-MX" dirty="0"/>
                        <a:t>Nombre_Producto</a:t>
                      </a:r>
                    </a:p>
                  </a:txBody>
                  <a:tcPr/>
                </a:tc>
                <a:tc>
                  <a:txBody>
                    <a:bodyPr/>
                    <a:lstStyle/>
                    <a:p>
                      <a:pPr algn="ctr"/>
                      <a:r>
                        <a:rPr lang="es-MX" dirty="0"/>
                        <a:t>Precio</a:t>
                      </a:r>
                    </a:p>
                  </a:txBody>
                  <a:tcPr/>
                </a:tc>
                <a:extLst>
                  <a:ext uri="{0D108BD9-81ED-4DB2-BD59-A6C34878D82A}">
                    <a16:rowId xmlns:a16="http://schemas.microsoft.com/office/drawing/2014/main" val="3665780128"/>
                  </a:ext>
                </a:extLst>
              </a:tr>
              <a:tr h="364843">
                <a:tc>
                  <a:txBody>
                    <a:bodyPr/>
                    <a:lstStyle/>
                    <a:p>
                      <a:pPr algn="ctr"/>
                      <a:r>
                        <a:rPr lang="es-MX" dirty="0"/>
                        <a:t>001</a:t>
                      </a:r>
                    </a:p>
                  </a:txBody>
                  <a:tcPr/>
                </a:tc>
                <a:tc>
                  <a:txBody>
                    <a:bodyPr/>
                    <a:lstStyle/>
                    <a:p>
                      <a:pPr algn="ctr"/>
                      <a:r>
                        <a:rPr lang="es-MX" dirty="0"/>
                        <a:t>Tortillas</a:t>
                      </a:r>
                    </a:p>
                  </a:txBody>
                  <a:tcPr/>
                </a:tc>
                <a:tc>
                  <a:txBody>
                    <a:bodyPr/>
                    <a:lstStyle/>
                    <a:p>
                      <a:pPr algn="ctr"/>
                      <a:r>
                        <a:rPr lang="es-MX" dirty="0"/>
                        <a:t>12.00</a:t>
                      </a:r>
                    </a:p>
                  </a:txBody>
                  <a:tcPr/>
                </a:tc>
                <a:extLst>
                  <a:ext uri="{0D108BD9-81ED-4DB2-BD59-A6C34878D82A}">
                    <a16:rowId xmlns:a16="http://schemas.microsoft.com/office/drawing/2014/main" val="3958844699"/>
                  </a:ext>
                </a:extLst>
              </a:tr>
              <a:tr h="364843">
                <a:tc>
                  <a:txBody>
                    <a:bodyPr/>
                    <a:lstStyle/>
                    <a:p>
                      <a:pPr algn="ctr"/>
                      <a:r>
                        <a:rPr lang="es-MX" dirty="0"/>
                        <a:t>002</a:t>
                      </a:r>
                    </a:p>
                  </a:txBody>
                  <a:tcPr/>
                </a:tc>
                <a:tc>
                  <a:txBody>
                    <a:bodyPr/>
                    <a:lstStyle/>
                    <a:p>
                      <a:pPr algn="ctr"/>
                      <a:r>
                        <a:rPr lang="es-MX" dirty="0"/>
                        <a:t>Leche</a:t>
                      </a:r>
                    </a:p>
                  </a:txBody>
                  <a:tcPr/>
                </a:tc>
                <a:tc>
                  <a:txBody>
                    <a:bodyPr/>
                    <a:lstStyle/>
                    <a:p>
                      <a:pPr algn="ctr"/>
                      <a:r>
                        <a:rPr lang="es-MX" dirty="0"/>
                        <a:t>17.00</a:t>
                      </a:r>
                    </a:p>
                  </a:txBody>
                  <a:tcPr/>
                </a:tc>
                <a:extLst>
                  <a:ext uri="{0D108BD9-81ED-4DB2-BD59-A6C34878D82A}">
                    <a16:rowId xmlns:a16="http://schemas.microsoft.com/office/drawing/2014/main" val="2016587302"/>
                  </a:ext>
                </a:extLst>
              </a:tr>
              <a:tr h="364843">
                <a:tc>
                  <a:txBody>
                    <a:bodyPr/>
                    <a:lstStyle/>
                    <a:p>
                      <a:pPr algn="ctr"/>
                      <a:r>
                        <a:rPr lang="es-MX" dirty="0">
                          <a:solidFill>
                            <a:schemeClr val="tx1"/>
                          </a:solidFill>
                        </a:rPr>
                        <a:t>003</a:t>
                      </a:r>
                    </a:p>
                  </a:txBody>
                  <a:tcPr>
                    <a:solidFill>
                      <a:schemeClr val="accent1">
                        <a:lumMod val="40000"/>
                        <a:lumOff val="60000"/>
                      </a:schemeClr>
                    </a:solidFill>
                  </a:tcPr>
                </a:tc>
                <a:tc>
                  <a:txBody>
                    <a:bodyPr/>
                    <a:lstStyle/>
                    <a:p>
                      <a:pPr algn="ctr"/>
                      <a:r>
                        <a:rPr lang="es-MX" dirty="0"/>
                        <a:t>Huevos</a:t>
                      </a:r>
                    </a:p>
                  </a:txBody>
                  <a:tcPr/>
                </a:tc>
                <a:tc>
                  <a:txBody>
                    <a:bodyPr/>
                    <a:lstStyle/>
                    <a:p>
                      <a:pPr algn="ctr"/>
                      <a:r>
                        <a:rPr lang="es-MX" dirty="0"/>
                        <a:t>25.00</a:t>
                      </a:r>
                    </a:p>
                  </a:txBody>
                  <a:tcPr/>
                </a:tc>
                <a:extLst>
                  <a:ext uri="{0D108BD9-81ED-4DB2-BD59-A6C34878D82A}">
                    <a16:rowId xmlns:a16="http://schemas.microsoft.com/office/drawing/2014/main" val="4275962479"/>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2917010239"/>
              </p:ext>
            </p:extLst>
          </p:nvPr>
        </p:nvGraphicFramePr>
        <p:xfrm>
          <a:off x="4626823" y="1715712"/>
          <a:ext cx="4416231" cy="1459372"/>
        </p:xfrm>
        <a:graphic>
          <a:graphicData uri="http://schemas.openxmlformats.org/drawingml/2006/table">
            <a:tbl>
              <a:tblPr firstRow="1" bandRow="1">
                <a:tableStyleId>{72BA63DC-5A9B-4DAB-A3A7-A95A5802EC51}</a:tableStyleId>
              </a:tblPr>
              <a:tblGrid>
                <a:gridCol w="994681">
                  <a:extLst>
                    <a:ext uri="{9D8B030D-6E8A-4147-A177-3AD203B41FA5}">
                      <a16:colId xmlns:a16="http://schemas.microsoft.com/office/drawing/2014/main" val="682951469"/>
                    </a:ext>
                  </a:extLst>
                </a:gridCol>
                <a:gridCol w="1080654">
                  <a:extLst>
                    <a:ext uri="{9D8B030D-6E8A-4147-A177-3AD203B41FA5}">
                      <a16:colId xmlns:a16="http://schemas.microsoft.com/office/drawing/2014/main" val="3601388423"/>
                    </a:ext>
                  </a:extLst>
                </a:gridCol>
                <a:gridCol w="1143000">
                  <a:extLst>
                    <a:ext uri="{9D8B030D-6E8A-4147-A177-3AD203B41FA5}">
                      <a16:colId xmlns:a16="http://schemas.microsoft.com/office/drawing/2014/main" val="2679001901"/>
                    </a:ext>
                  </a:extLst>
                </a:gridCol>
                <a:gridCol w="1197896">
                  <a:extLst>
                    <a:ext uri="{9D8B030D-6E8A-4147-A177-3AD203B41FA5}">
                      <a16:colId xmlns:a16="http://schemas.microsoft.com/office/drawing/2014/main" val="2184276143"/>
                    </a:ext>
                  </a:extLst>
                </a:gridCol>
              </a:tblGrid>
              <a:tr h="364843">
                <a:tc>
                  <a:txBody>
                    <a:bodyPr/>
                    <a:lstStyle/>
                    <a:p>
                      <a:pPr algn="ctr"/>
                      <a:r>
                        <a:rPr lang="es-MX" u="sng" dirty="0"/>
                        <a:t>IdRegistro</a:t>
                      </a:r>
                    </a:p>
                  </a:txBody>
                  <a:tcPr/>
                </a:tc>
                <a:tc>
                  <a:txBody>
                    <a:bodyPr/>
                    <a:lstStyle/>
                    <a:p>
                      <a:pPr algn="ctr"/>
                      <a:r>
                        <a:rPr lang="es-MX" dirty="0"/>
                        <a:t>IdProducto</a:t>
                      </a:r>
                    </a:p>
                  </a:txBody>
                  <a:tcPr/>
                </a:tc>
                <a:tc>
                  <a:txBody>
                    <a:bodyPr/>
                    <a:lstStyle/>
                    <a:p>
                      <a:pPr algn="ctr"/>
                      <a:r>
                        <a:rPr lang="es-MX" dirty="0" err="1"/>
                        <a:t>IdEmpleado</a:t>
                      </a:r>
                      <a:endParaRPr lang="es-MX" dirty="0"/>
                    </a:p>
                  </a:txBody>
                  <a:tcPr/>
                </a:tc>
                <a:tc>
                  <a:txBody>
                    <a:bodyPr/>
                    <a:lstStyle/>
                    <a:p>
                      <a:pPr algn="ctr"/>
                      <a:r>
                        <a:rPr lang="es-MX" dirty="0" err="1"/>
                        <a:t>Fecha_reg</a:t>
                      </a:r>
                      <a:endParaRPr lang="es-MX" dirty="0"/>
                    </a:p>
                  </a:txBody>
                  <a:tcPr/>
                </a:tc>
                <a:extLst>
                  <a:ext uri="{0D108BD9-81ED-4DB2-BD59-A6C34878D82A}">
                    <a16:rowId xmlns:a16="http://schemas.microsoft.com/office/drawing/2014/main" val="3665780128"/>
                  </a:ext>
                </a:extLst>
              </a:tr>
              <a:tr h="364843">
                <a:tc>
                  <a:txBody>
                    <a:bodyPr/>
                    <a:lstStyle/>
                    <a:p>
                      <a:pPr algn="ctr"/>
                      <a:r>
                        <a:rPr lang="es-MX" dirty="0"/>
                        <a:t>001</a:t>
                      </a:r>
                    </a:p>
                  </a:txBody>
                  <a:tcPr/>
                </a:tc>
                <a:tc>
                  <a:txBody>
                    <a:bodyPr/>
                    <a:lstStyle/>
                    <a:p>
                      <a:pPr algn="ctr"/>
                      <a:r>
                        <a:rPr lang="es-MX" dirty="0"/>
                        <a:t>001</a:t>
                      </a:r>
                    </a:p>
                  </a:txBody>
                  <a:tcPr/>
                </a:tc>
                <a:tc>
                  <a:txBody>
                    <a:bodyPr/>
                    <a:lstStyle/>
                    <a:p>
                      <a:pPr algn="ctr"/>
                      <a:r>
                        <a:rPr lang="es-MX" dirty="0"/>
                        <a:t>008</a:t>
                      </a:r>
                    </a:p>
                  </a:txBody>
                  <a:tcPr/>
                </a:tc>
                <a:tc>
                  <a:txBody>
                    <a:bodyPr/>
                    <a:lstStyle/>
                    <a:p>
                      <a:pPr algn="ctr"/>
                      <a:r>
                        <a:rPr lang="es-MX" dirty="0"/>
                        <a:t>15/04/2016</a:t>
                      </a:r>
                    </a:p>
                  </a:txBody>
                  <a:tcPr/>
                </a:tc>
                <a:extLst>
                  <a:ext uri="{0D108BD9-81ED-4DB2-BD59-A6C34878D82A}">
                    <a16:rowId xmlns:a16="http://schemas.microsoft.com/office/drawing/2014/main" val="3958844699"/>
                  </a:ext>
                </a:extLst>
              </a:tr>
              <a:tr h="364843">
                <a:tc>
                  <a:txBody>
                    <a:bodyPr/>
                    <a:lstStyle/>
                    <a:p>
                      <a:pPr algn="ctr"/>
                      <a:r>
                        <a:rPr lang="es-MX" dirty="0"/>
                        <a:t>002</a:t>
                      </a:r>
                    </a:p>
                  </a:txBody>
                  <a:tcPr/>
                </a:tc>
                <a:tc>
                  <a:txBody>
                    <a:bodyPr/>
                    <a:lstStyle/>
                    <a:p>
                      <a:pPr algn="ctr"/>
                      <a:r>
                        <a:rPr lang="es-MX" dirty="0"/>
                        <a:t>002</a:t>
                      </a:r>
                    </a:p>
                  </a:txBody>
                  <a:tcPr/>
                </a:tc>
                <a:tc>
                  <a:txBody>
                    <a:bodyPr/>
                    <a:lstStyle/>
                    <a:p>
                      <a:pPr algn="ctr"/>
                      <a:r>
                        <a:rPr lang="es-MX" dirty="0"/>
                        <a:t>008</a:t>
                      </a:r>
                    </a:p>
                  </a:txBody>
                  <a:tcPr/>
                </a:tc>
                <a:tc>
                  <a:txBody>
                    <a:bodyPr/>
                    <a:lstStyle/>
                    <a:p>
                      <a:pPr algn="ctr"/>
                      <a:r>
                        <a:rPr lang="es-MX" dirty="0"/>
                        <a:t>15/04/2016</a:t>
                      </a:r>
                    </a:p>
                  </a:txBody>
                  <a:tcPr/>
                </a:tc>
                <a:extLst>
                  <a:ext uri="{0D108BD9-81ED-4DB2-BD59-A6C34878D82A}">
                    <a16:rowId xmlns:a16="http://schemas.microsoft.com/office/drawing/2014/main" val="2016587302"/>
                  </a:ext>
                </a:extLst>
              </a:tr>
              <a:tr h="364843">
                <a:tc>
                  <a:txBody>
                    <a:bodyPr/>
                    <a:lstStyle/>
                    <a:p>
                      <a:pPr algn="ctr"/>
                      <a:r>
                        <a:rPr lang="es-MX" dirty="0"/>
                        <a:t>003</a:t>
                      </a:r>
                    </a:p>
                  </a:txBody>
                  <a:tcPr/>
                </a:tc>
                <a:tc>
                  <a:txBody>
                    <a:bodyPr/>
                    <a:lstStyle/>
                    <a:p>
                      <a:pPr algn="ctr"/>
                      <a:r>
                        <a:rPr lang="es-MX" dirty="0"/>
                        <a:t>003</a:t>
                      </a:r>
                    </a:p>
                  </a:txBody>
                  <a:tcPr>
                    <a:solidFill>
                      <a:schemeClr val="accent1">
                        <a:lumMod val="40000"/>
                        <a:lumOff val="60000"/>
                      </a:schemeClr>
                    </a:solidFill>
                  </a:tcPr>
                </a:tc>
                <a:tc>
                  <a:txBody>
                    <a:bodyPr/>
                    <a:lstStyle/>
                    <a:p>
                      <a:pPr algn="ctr"/>
                      <a:r>
                        <a:rPr lang="es-MX" dirty="0"/>
                        <a:t>001</a:t>
                      </a:r>
                    </a:p>
                  </a:txBody>
                  <a:tcPr/>
                </a:tc>
                <a:tc>
                  <a:txBody>
                    <a:bodyPr/>
                    <a:lstStyle/>
                    <a:p>
                      <a:pPr algn="ctr"/>
                      <a:r>
                        <a:rPr lang="es-MX" dirty="0"/>
                        <a:t>16/04/2016</a:t>
                      </a:r>
                    </a:p>
                  </a:txBody>
                  <a:tcPr/>
                </a:tc>
                <a:extLst>
                  <a:ext uri="{0D108BD9-81ED-4DB2-BD59-A6C34878D82A}">
                    <a16:rowId xmlns:a16="http://schemas.microsoft.com/office/drawing/2014/main" val="3152041341"/>
                  </a:ext>
                </a:extLst>
              </a:tr>
            </a:tbl>
          </a:graphicData>
        </a:graphic>
      </p:graphicFrame>
      <p:sp>
        <p:nvSpPr>
          <p:cNvPr id="24" name="Marcador de texto 1"/>
          <p:cNvSpPr>
            <a:spLocks noGrp="1"/>
          </p:cNvSpPr>
          <p:nvPr>
            <p:ph type="body" idx="1"/>
          </p:nvPr>
        </p:nvSpPr>
        <p:spPr>
          <a:xfrm>
            <a:off x="6221874" y="1158775"/>
            <a:ext cx="1226128" cy="514131"/>
          </a:xfrm>
        </p:spPr>
        <p:txBody>
          <a:bodyPr/>
          <a:lstStyle/>
          <a:p>
            <a:pPr marL="101600" indent="0">
              <a:buNone/>
            </a:pPr>
            <a:r>
              <a:rPr lang="es-MX" dirty="0"/>
              <a:t>Registro</a:t>
            </a:r>
          </a:p>
        </p:txBody>
      </p:sp>
      <p:sp>
        <p:nvSpPr>
          <p:cNvPr id="25" name="Marcador de texto 3"/>
          <p:cNvSpPr>
            <a:spLocks noGrp="1"/>
          </p:cNvSpPr>
          <p:nvPr>
            <p:ph type="body" idx="1"/>
          </p:nvPr>
        </p:nvSpPr>
        <p:spPr>
          <a:xfrm>
            <a:off x="318586" y="3581912"/>
            <a:ext cx="7685489" cy="1776845"/>
          </a:xfrm>
        </p:spPr>
        <p:txBody>
          <a:bodyPr/>
          <a:lstStyle/>
          <a:p>
            <a:pPr marL="101600" indent="0">
              <a:buNone/>
            </a:pPr>
            <a:r>
              <a:rPr lang="es-MX" sz="2400" dirty="0"/>
              <a:t>En la base de datos de una tienda se tienen registrados todos los productos y en otra se guarda la información del registro de cada producto.</a:t>
            </a:r>
          </a:p>
        </p:txBody>
      </p:sp>
    </p:spTree>
    <p:extLst>
      <p:ext uri="{BB962C8B-B14F-4D97-AF65-F5344CB8AC3E}">
        <p14:creationId xmlns:p14="http://schemas.microsoft.com/office/powerpoint/2010/main" val="210127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Ejemplo</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5" name="Marcador de texto 3"/>
          <p:cNvSpPr>
            <a:spLocks noGrp="1"/>
          </p:cNvSpPr>
          <p:nvPr>
            <p:ph type="body" idx="1"/>
          </p:nvPr>
        </p:nvSpPr>
        <p:spPr>
          <a:xfrm>
            <a:off x="0" y="1209580"/>
            <a:ext cx="8957080" cy="3673508"/>
          </a:xfrm>
        </p:spPr>
        <p:txBody>
          <a:bodyPr/>
          <a:lstStyle/>
          <a:p>
            <a:pPr marL="101600" indent="0" algn="just">
              <a:buNone/>
            </a:pPr>
            <a:r>
              <a:rPr lang="es-MX" sz="2800" dirty="0"/>
              <a:t>Tomando como referencia la BD anterior, supongamos que se desea eliminar un registro de la tabla producto. Al realizar esta operación estaríamos perdiendo información; y aunque esto aparentemente no representa un problema, existen motivos por los cuales se podría necesitar recuperarla. Teniendo un respaldo de los productos eliminados, se podría evitar insertar de nueva cuenta la información si es que la tienda decidiera vender el producto nuevamente</a:t>
            </a:r>
          </a:p>
        </p:txBody>
      </p:sp>
    </p:spTree>
    <p:extLst>
      <p:ext uri="{BB962C8B-B14F-4D97-AF65-F5344CB8AC3E}">
        <p14:creationId xmlns:p14="http://schemas.microsoft.com/office/powerpoint/2010/main" val="119969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Marcador de texto 1"/>
          <p:cNvSpPr>
            <a:spLocks noGrp="1"/>
          </p:cNvSpPr>
          <p:nvPr>
            <p:ph type="body" idx="1"/>
          </p:nvPr>
        </p:nvSpPr>
        <p:spPr>
          <a:xfrm>
            <a:off x="3478652" y="1158775"/>
            <a:ext cx="1226128" cy="514131"/>
          </a:xfrm>
        </p:spPr>
        <p:txBody>
          <a:bodyPr/>
          <a:lstStyle/>
          <a:p>
            <a:pPr marL="101600" indent="0">
              <a:buNone/>
            </a:pPr>
            <a:r>
              <a:rPr lang="es-MX" dirty="0"/>
              <a:t>Producto</a:t>
            </a:r>
          </a:p>
        </p:txBody>
      </p:sp>
      <p:graphicFrame>
        <p:nvGraphicFramePr>
          <p:cNvPr id="3" name="Tabla 2"/>
          <p:cNvGraphicFramePr>
            <a:graphicFrameLocks noGrp="1"/>
          </p:cNvGraphicFramePr>
          <p:nvPr>
            <p:extLst>
              <p:ext uri="{D42A27DB-BD31-4B8C-83A1-F6EECF244321}">
                <p14:modId xmlns:p14="http://schemas.microsoft.com/office/powerpoint/2010/main" val="4183665654"/>
              </p:ext>
            </p:extLst>
          </p:nvPr>
        </p:nvGraphicFramePr>
        <p:xfrm>
          <a:off x="1883601" y="1672906"/>
          <a:ext cx="4416230" cy="1459372"/>
        </p:xfrm>
        <a:graphic>
          <a:graphicData uri="http://schemas.openxmlformats.org/drawingml/2006/table">
            <a:tbl>
              <a:tblPr firstRow="1" bandRow="1">
                <a:tableStyleId>{72BA63DC-5A9B-4DAB-A3A7-A95A5802EC51}</a:tableStyleId>
              </a:tblPr>
              <a:tblGrid>
                <a:gridCol w="1350912">
                  <a:extLst>
                    <a:ext uri="{9D8B030D-6E8A-4147-A177-3AD203B41FA5}">
                      <a16:colId xmlns:a16="http://schemas.microsoft.com/office/drawing/2014/main" val="682951469"/>
                    </a:ext>
                  </a:extLst>
                </a:gridCol>
                <a:gridCol w="1859972">
                  <a:extLst>
                    <a:ext uri="{9D8B030D-6E8A-4147-A177-3AD203B41FA5}">
                      <a16:colId xmlns:a16="http://schemas.microsoft.com/office/drawing/2014/main" val="3601388423"/>
                    </a:ext>
                  </a:extLst>
                </a:gridCol>
                <a:gridCol w="1205346">
                  <a:extLst>
                    <a:ext uri="{9D8B030D-6E8A-4147-A177-3AD203B41FA5}">
                      <a16:colId xmlns:a16="http://schemas.microsoft.com/office/drawing/2014/main" val="2679001901"/>
                    </a:ext>
                  </a:extLst>
                </a:gridCol>
              </a:tblGrid>
              <a:tr h="364843">
                <a:tc>
                  <a:txBody>
                    <a:bodyPr/>
                    <a:lstStyle/>
                    <a:p>
                      <a:pPr algn="ctr"/>
                      <a:r>
                        <a:rPr lang="es-MX" u="sng" dirty="0"/>
                        <a:t>IdProducto</a:t>
                      </a:r>
                    </a:p>
                  </a:txBody>
                  <a:tcPr/>
                </a:tc>
                <a:tc>
                  <a:txBody>
                    <a:bodyPr/>
                    <a:lstStyle/>
                    <a:p>
                      <a:pPr algn="ctr"/>
                      <a:r>
                        <a:rPr lang="es-MX" dirty="0"/>
                        <a:t>Nombre_Producto</a:t>
                      </a:r>
                    </a:p>
                  </a:txBody>
                  <a:tcPr/>
                </a:tc>
                <a:tc>
                  <a:txBody>
                    <a:bodyPr/>
                    <a:lstStyle/>
                    <a:p>
                      <a:pPr algn="ctr"/>
                      <a:r>
                        <a:rPr lang="es-MX" dirty="0"/>
                        <a:t>Precio</a:t>
                      </a:r>
                    </a:p>
                  </a:txBody>
                  <a:tcPr/>
                </a:tc>
                <a:extLst>
                  <a:ext uri="{0D108BD9-81ED-4DB2-BD59-A6C34878D82A}">
                    <a16:rowId xmlns:a16="http://schemas.microsoft.com/office/drawing/2014/main" val="3665780128"/>
                  </a:ext>
                </a:extLst>
              </a:tr>
              <a:tr h="364843">
                <a:tc>
                  <a:txBody>
                    <a:bodyPr/>
                    <a:lstStyle/>
                    <a:p>
                      <a:pPr algn="ctr"/>
                      <a:r>
                        <a:rPr lang="es-MX" dirty="0"/>
                        <a:t>001</a:t>
                      </a:r>
                    </a:p>
                  </a:txBody>
                  <a:tcPr/>
                </a:tc>
                <a:tc>
                  <a:txBody>
                    <a:bodyPr/>
                    <a:lstStyle/>
                    <a:p>
                      <a:pPr algn="ctr"/>
                      <a:r>
                        <a:rPr lang="es-MX" dirty="0"/>
                        <a:t>Tortillas</a:t>
                      </a:r>
                    </a:p>
                  </a:txBody>
                  <a:tcPr/>
                </a:tc>
                <a:tc>
                  <a:txBody>
                    <a:bodyPr/>
                    <a:lstStyle/>
                    <a:p>
                      <a:pPr algn="ctr"/>
                      <a:r>
                        <a:rPr lang="es-MX" dirty="0"/>
                        <a:t>12.00</a:t>
                      </a:r>
                    </a:p>
                  </a:txBody>
                  <a:tcPr/>
                </a:tc>
                <a:extLst>
                  <a:ext uri="{0D108BD9-81ED-4DB2-BD59-A6C34878D82A}">
                    <a16:rowId xmlns:a16="http://schemas.microsoft.com/office/drawing/2014/main" val="3958844699"/>
                  </a:ext>
                </a:extLst>
              </a:tr>
              <a:tr h="364843">
                <a:tc>
                  <a:txBody>
                    <a:bodyPr/>
                    <a:lstStyle/>
                    <a:p>
                      <a:pPr algn="ctr"/>
                      <a:r>
                        <a:rPr lang="es-MX" dirty="0"/>
                        <a:t>002</a:t>
                      </a:r>
                    </a:p>
                  </a:txBody>
                  <a:tcPr/>
                </a:tc>
                <a:tc>
                  <a:txBody>
                    <a:bodyPr/>
                    <a:lstStyle/>
                    <a:p>
                      <a:pPr algn="ctr"/>
                      <a:r>
                        <a:rPr lang="es-MX" dirty="0"/>
                        <a:t>Leche</a:t>
                      </a:r>
                    </a:p>
                  </a:txBody>
                  <a:tcPr/>
                </a:tc>
                <a:tc>
                  <a:txBody>
                    <a:bodyPr/>
                    <a:lstStyle/>
                    <a:p>
                      <a:pPr algn="ctr"/>
                      <a:r>
                        <a:rPr lang="es-MX" dirty="0"/>
                        <a:t>17.00</a:t>
                      </a:r>
                    </a:p>
                  </a:txBody>
                  <a:tcPr/>
                </a:tc>
                <a:extLst>
                  <a:ext uri="{0D108BD9-81ED-4DB2-BD59-A6C34878D82A}">
                    <a16:rowId xmlns:a16="http://schemas.microsoft.com/office/drawing/2014/main" val="2016587302"/>
                  </a:ext>
                </a:extLst>
              </a:tr>
              <a:tr h="364843">
                <a:tc>
                  <a:txBody>
                    <a:bodyPr/>
                    <a:lstStyle/>
                    <a:p>
                      <a:pPr algn="ctr"/>
                      <a:r>
                        <a:rPr lang="es-MX" dirty="0">
                          <a:solidFill>
                            <a:schemeClr val="tx1"/>
                          </a:solidFill>
                        </a:rPr>
                        <a:t>003</a:t>
                      </a:r>
                    </a:p>
                  </a:txBody>
                  <a:tcPr>
                    <a:solidFill>
                      <a:srgbClr val="FF0000"/>
                    </a:solidFill>
                  </a:tcPr>
                </a:tc>
                <a:tc>
                  <a:txBody>
                    <a:bodyPr/>
                    <a:lstStyle/>
                    <a:p>
                      <a:pPr algn="ctr"/>
                      <a:r>
                        <a:rPr lang="es-MX" dirty="0"/>
                        <a:t>Huevos</a:t>
                      </a:r>
                    </a:p>
                  </a:txBody>
                  <a:tcPr>
                    <a:solidFill>
                      <a:srgbClr val="FF0000"/>
                    </a:solidFill>
                  </a:tcPr>
                </a:tc>
                <a:tc>
                  <a:txBody>
                    <a:bodyPr/>
                    <a:lstStyle/>
                    <a:p>
                      <a:pPr algn="ctr"/>
                      <a:r>
                        <a:rPr lang="es-MX" dirty="0"/>
                        <a:t>25.00</a:t>
                      </a:r>
                    </a:p>
                  </a:txBody>
                  <a:tcPr>
                    <a:solidFill>
                      <a:srgbClr val="FF0000"/>
                    </a:solidFill>
                  </a:tcPr>
                </a:tc>
                <a:extLst>
                  <a:ext uri="{0D108BD9-81ED-4DB2-BD59-A6C34878D82A}">
                    <a16:rowId xmlns:a16="http://schemas.microsoft.com/office/drawing/2014/main" val="4275962479"/>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1308593533"/>
              </p:ext>
            </p:extLst>
          </p:nvPr>
        </p:nvGraphicFramePr>
        <p:xfrm>
          <a:off x="891349" y="3646409"/>
          <a:ext cx="6400729" cy="729686"/>
        </p:xfrm>
        <a:graphic>
          <a:graphicData uri="http://schemas.openxmlformats.org/drawingml/2006/table">
            <a:tbl>
              <a:tblPr firstRow="1" bandRow="1">
                <a:tableStyleId>{72BA63DC-5A9B-4DAB-A3A7-A95A5802EC51}</a:tableStyleId>
              </a:tblPr>
              <a:tblGrid>
                <a:gridCol w="1280316">
                  <a:extLst>
                    <a:ext uri="{9D8B030D-6E8A-4147-A177-3AD203B41FA5}">
                      <a16:colId xmlns:a16="http://schemas.microsoft.com/office/drawing/2014/main" val="3931586438"/>
                    </a:ext>
                  </a:extLst>
                </a:gridCol>
                <a:gridCol w="1072960">
                  <a:extLst>
                    <a:ext uri="{9D8B030D-6E8A-4147-A177-3AD203B41FA5}">
                      <a16:colId xmlns:a16="http://schemas.microsoft.com/office/drawing/2014/main" val="682951469"/>
                    </a:ext>
                  </a:extLst>
                </a:gridCol>
                <a:gridCol w="1857276">
                  <a:extLst>
                    <a:ext uri="{9D8B030D-6E8A-4147-A177-3AD203B41FA5}">
                      <a16:colId xmlns:a16="http://schemas.microsoft.com/office/drawing/2014/main" val="3601388423"/>
                    </a:ext>
                  </a:extLst>
                </a:gridCol>
                <a:gridCol w="935182">
                  <a:extLst>
                    <a:ext uri="{9D8B030D-6E8A-4147-A177-3AD203B41FA5}">
                      <a16:colId xmlns:a16="http://schemas.microsoft.com/office/drawing/2014/main" val="2679001901"/>
                    </a:ext>
                  </a:extLst>
                </a:gridCol>
                <a:gridCol w="1254995">
                  <a:extLst>
                    <a:ext uri="{9D8B030D-6E8A-4147-A177-3AD203B41FA5}">
                      <a16:colId xmlns:a16="http://schemas.microsoft.com/office/drawing/2014/main" val="2184276143"/>
                    </a:ext>
                  </a:extLst>
                </a:gridCol>
              </a:tblGrid>
              <a:tr h="364843">
                <a:tc>
                  <a:txBody>
                    <a:bodyPr/>
                    <a:lstStyle/>
                    <a:p>
                      <a:pPr algn="ctr"/>
                      <a:r>
                        <a:rPr lang="es-MX" u="sng" dirty="0" err="1"/>
                        <a:t>IdEliminacion</a:t>
                      </a:r>
                      <a:endParaRPr lang="es-MX" u="sng" dirty="0"/>
                    </a:p>
                  </a:txBody>
                  <a:tcPr/>
                </a:tc>
                <a:tc>
                  <a:txBody>
                    <a:bodyPr/>
                    <a:lstStyle/>
                    <a:p>
                      <a:pPr algn="ctr"/>
                      <a:r>
                        <a:rPr lang="es-MX" u="none" dirty="0"/>
                        <a:t>IdProducto</a:t>
                      </a:r>
                    </a:p>
                  </a:txBody>
                  <a:tcPr/>
                </a:tc>
                <a:tc>
                  <a:txBody>
                    <a:bodyPr/>
                    <a:lstStyle/>
                    <a:p>
                      <a:pPr algn="ctr"/>
                      <a:r>
                        <a:rPr lang="es-MX" dirty="0"/>
                        <a:t>Nombre_Producto</a:t>
                      </a:r>
                    </a:p>
                  </a:txBody>
                  <a:tcPr/>
                </a:tc>
                <a:tc>
                  <a:txBody>
                    <a:bodyPr/>
                    <a:lstStyle/>
                    <a:p>
                      <a:pPr algn="ctr"/>
                      <a:r>
                        <a:rPr lang="es-MX" dirty="0"/>
                        <a:t>Precio</a:t>
                      </a:r>
                    </a:p>
                  </a:txBody>
                  <a:tcPr/>
                </a:tc>
                <a:tc>
                  <a:txBody>
                    <a:bodyPr/>
                    <a:lstStyle/>
                    <a:p>
                      <a:pPr algn="ctr"/>
                      <a:r>
                        <a:rPr lang="es-MX" dirty="0" err="1"/>
                        <a:t>Fecha_Elim</a:t>
                      </a:r>
                      <a:endParaRPr lang="es-MX" dirty="0"/>
                    </a:p>
                  </a:txBody>
                  <a:tcPr/>
                </a:tc>
                <a:extLst>
                  <a:ext uri="{0D108BD9-81ED-4DB2-BD59-A6C34878D82A}">
                    <a16:rowId xmlns:a16="http://schemas.microsoft.com/office/drawing/2014/main" val="3665780128"/>
                  </a:ext>
                </a:extLst>
              </a:tr>
              <a:tr h="364843">
                <a:tc>
                  <a:txBody>
                    <a:bodyPr/>
                    <a:lstStyle/>
                    <a:p>
                      <a:pPr algn="ctr"/>
                      <a:r>
                        <a:rPr lang="es-MX" dirty="0"/>
                        <a:t>001</a:t>
                      </a:r>
                    </a:p>
                  </a:txBody>
                  <a:tcPr>
                    <a:solidFill>
                      <a:srgbClr val="FF0000"/>
                    </a:solidFill>
                  </a:tcPr>
                </a:tc>
                <a:tc>
                  <a:txBody>
                    <a:bodyPr/>
                    <a:lstStyle/>
                    <a:p>
                      <a:pPr algn="ctr"/>
                      <a:r>
                        <a:rPr lang="es-MX" dirty="0"/>
                        <a:t>003</a:t>
                      </a:r>
                    </a:p>
                  </a:txBody>
                  <a:tcPr>
                    <a:solidFill>
                      <a:srgbClr val="FF0000"/>
                    </a:solidFill>
                  </a:tcPr>
                </a:tc>
                <a:tc>
                  <a:txBody>
                    <a:bodyPr/>
                    <a:lstStyle/>
                    <a:p>
                      <a:pPr algn="ctr"/>
                      <a:r>
                        <a:rPr lang="es-MX" dirty="0"/>
                        <a:t>Huevos</a:t>
                      </a:r>
                    </a:p>
                  </a:txBody>
                  <a:tcPr>
                    <a:solidFill>
                      <a:srgbClr val="FF0000"/>
                    </a:solidFill>
                  </a:tcPr>
                </a:tc>
                <a:tc>
                  <a:txBody>
                    <a:bodyPr/>
                    <a:lstStyle/>
                    <a:p>
                      <a:pPr algn="ctr"/>
                      <a:r>
                        <a:rPr lang="es-MX" dirty="0"/>
                        <a:t>25.00</a:t>
                      </a:r>
                    </a:p>
                  </a:txBody>
                  <a:tcPr>
                    <a:solidFill>
                      <a:srgbClr val="FF0000"/>
                    </a:solidFill>
                  </a:tcPr>
                </a:tc>
                <a:tc>
                  <a:txBody>
                    <a:bodyPr/>
                    <a:lstStyle/>
                    <a:p>
                      <a:pPr algn="ctr"/>
                      <a:r>
                        <a:rPr lang="es-MX" dirty="0"/>
                        <a:t>08/05/2019</a:t>
                      </a:r>
                    </a:p>
                  </a:txBody>
                  <a:tcPr>
                    <a:solidFill>
                      <a:srgbClr val="FF0000"/>
                    </a:solidFill>
                  </a:tcPr>
                </a:tc>
                <a:extLst>
                  <a:ext uri="{0D108BD9-81ED-4DB2-BD59-A6C34878D82A}">
                    <a16:rowId xmlns:a16="http://schemas.microsoft.com/office/drawing/2014/main" val="3152041341"/>
                  </a:ext>
                </a:extLst>
              </a:tr>
            </a:tbl>
          </a:graphicData>
        </a:graphic>
      </p:graphicFrame>
      <p:sp>
        <p:nvSpPr>
          <p:cNvPr id="24" name="Marcador de texto 1"/>
          <p:cNvSpPr>
            <a:spLocks noGrp="1"/>
          </p:cNvSpPr>
          <p:nvPr>
            <p:ph type="body" idx="1"/>
          </p:nvPr>
        </p:nvSpPr>
        <p:spPr>
          <a:xfrm>
            <a:off x="2828079" y="3155529"/>
            <a:ext cx="2527271" cy="514131"/>
          </a:xfrm>
        </p:spPr>
        <p:txBody>
          <a:bodyPr/>
          <a:lstStyle/>
          <a:p>
            <a:pPr marL="101600" indent="0">
              <a:buNone/>
            </a:pPr>
            <a:r>
              <a:rPr lang="es-MX" dirty="0"/>
              <a:t>Productos_Eliminados</a:t>
            </a:r>
          </a:p>
        </p:txBody>
      </p:sp>
    </p:spTree>
    <p:extLst>
      <p:ext uri="{BB962C8B-B14F-4D97-AF65-F5344CB8AC3E}">
        <p14:creationId xmlns:p14="http://schemas.microsoft.com/office/powerpoint/2010/main" val="172092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Marcador de texto 1"/>
          <p:cNvSpPr>
            <a:spLocks noGrp="1"/>
          </p:cNvSpPr>
          <p:nvPr>
            <p:ph type="body" idx="1"/>
          </p:nvPr>
        </p:nvSpPr>
        <p:spPr>
          <a:xfrm>
            <a:off x="3478652" y="1158775"/>
            <a:ext cx="1226128" cy="514131"/>
          </a:xfrm>
        </p:spPr>
        <p:txBody>
          <a:bodyPr/>
          <a:lstStyle/>
          <a:p>
            <a:pPr marL="101600" indent="0">
              <a:buNone/>
            </a:pPr>
            <a:r>
              <a:rPr lang="es-MX" dirty="0"/>
              <a:t>Producto</a:t>
            </a:r>
          </a:p>
        </p:txBody>
      </p:sp>
      <p:graphicFrame>
        <p:nvGraphicFramePr>
          <p:cNvPr id="3" name="Tabla 2"/>
          <p:cNvGraphicFramePr>
            <a:graphicFrameLocks noGrp="1"/>
          </p:cNvGraphicFramePr>
          <p:nvPr>
            <p:extLst>
              <p:ext uri="{D42A27DB-BD31-4B8C-83A1-F6EECF244321}">
                <p14:modId xmlns:p14="http://schemas.microsoft.com/office/powerpoint/2010/main" val="508813641"/>
              </p:ext>
            </p:extLst>
          </p:nvPr>
        </p:nvGraphicFramePr>
        <p:xfrm>
          <a:off x="1883601" y="1672906"/>
          <a:ext cx="4416230" cy="1094529"/>
        </p:xfrm>
        <a:graphic>
          <a:graphicData uri="http://schemas.openxmlformats.org/drawingml/2006/table">
            <a:tbl>
              <a:tblPr firstRow="1" bandRow="1">
                <a:tableStyleId>{72BA63DC-5A9B-4DAB-A3A7-A95A5802EC51}</a:tableStyleId>
              </a:tblPr>
              <a:tblGrid>
                <a:gridCol w="1350912">
                  <a:extLst>
                    <a:ext uri="{9D8B030D-6E8A-4147-A177-3AD203B41FA5}">
                      <a16:colId xmlns:a16="http://schemas.microsoft.com/office/drawing/2014/main" val="682951469"/>
                    </a:ext>
                  </a:extLst>
                </a:gridCol>
                <a:gridCol w="1859972">
                  <a:extLst>
                    <a:ext uri="{9D8B030D-6E8A-4147-A177-3AD203B41FA5}">
                      <a16:colId xmlns:a16="http://schemas.microsoft.com/office/drawing/2014/main" val="3601388423"/>
                    </a:ext>
                  </a:extLst>
                </a:gridCol>
                <a:gridCol w="1205346">
                  <a:extLst>
                    <a:ext uri="{9D8B030D-6E8A-4147-A177-3AD203B41FA5}">
                      <a16:colId xmlns:a16="http://schemas.microsoft.com/office/drawing/2014/main" val="2679001901"/>
                    </a:ext>
                  </a:extLst>
                </a:gridCol>
              </a:tblGrid>
              <a:tr h="364843">
                <a:tc>
                  <a:txBody>
                    <a:bodyPr/>
                    <a:lstStyle/>
                    <a:p>
                      <a:pPr algn="ctr"/>
                      <a:r>
                        <a:rPr lang="es-MX" u="sng" dirty="0"/>
                        <a:t>IdProducto</a:t>
                      </a:r>
                    </a:p>
                  </a:txBody>
                  <a:tcPr/>
                </a:tc>
                <a:tc>
                  <a:txBody>
                    <a:bodyPr/>
                    <a:lstStyle/>
                    <a:p>
                      <a:pPr algn="ctr"/>
                      <a:r>
                        <a:rPr lang="es-MX" dirty="0"/>
                        <a:t>Nombre_Producto</a:t>
                      </a:r>
                    </a:p>
                  </a:txBody>
                  <a:tcPr/>
                </a:tc>
                <a:tc>
                  <a:txBody>
                    <a:bodyPr/>
                    <a:lstStyle/>
                    <a:p>
                      <a:pPr algn="ctr"/>
                      <a:r>
                        <a:rPr lang="es-MX" dirty="0"/>
                        <a:t>Precio</a:t>
                      </a:r>
                    </a:p>
                  </a:txBody>
                  <a:tcPr/>
                </a:tc>
                <a:extLst>
                  <a:ext uri="{0D108BD9-81ED-4DB2-BD59-A6C34878D82A}">
                    <a16:rowId xmlns:a16="http://schemas.microsoft.com/office/drawing/2014/main" val="3665780128"/>
                  </a:ext>
                </a:extLst>
              </a:tr>
              <a:tr h="364843">
                <a:tc>
                  <a:txBody>
                    <a:bodyPr/>
                    <a:lstStyle/>
                    <a:p>
                      <a:pPr algn="ctr"/>
                      <a:r>
                        <a:rPr lang="es-MX" dirty="0"/>
                        <a:t>001</a:t>
                      </a:r>
                    </a:p>
                  </a:txBody>
                  <a:tcPr/>
                </a:tc>
                <a:tc>
                  <a:txBody>
                    <a:bodyPr/>
                    <a:lstStyle/>
                    <a:p>
                      <a:pPr algn="ctr"/>
                      <a:r>
                        <a:rPr lang="es-MX" dirty="0"/>
                        <a:t>Tortillas</a:t>
                      </a:r>
                    </a:p>
                  </a:txBody>
                  <a:tcPr/>
                </a:tc>
                <a:tc>
                  <a:txBody>
                    <a:bodyPr/>
                    <a:lstStyle/>
                    <a:p>
                      <a:pPr algn="ctr"/>
                      <a:r>
                        <a:rPr lang="es-MX" dirty="0"/>
                        <a:t>12.00</a:t>
                      </a:r>
                    </a:p>
                  </a:txBody>
                  <a:tcPr/>
                </a:tc>
                <a:extLst>
                  <a:ext uri="{0D108BD9-81ED-4DB2-BD59-A6C34878D82A}">
                    <a16:rowId xmlns:a16="http://schemas.microsoft.com/office/drawing/2014/main" val="3958844699"/>
                  </a:ext>
                </a:extLst>
              </a:tr>
              <a:tr h="364843">
                <a:tc>
                  <a:txBody>
                    <a:bodyPr/>
                    <a:lstStyle/>
                    <a:p>
                      <a:pPr algn="ctr"/>
                      <a:r>
                        <a:rPr lang="es-MX" dirty="0"/>
                        <a:t>002</a:t>
                      </a:r>
                    </a:p>
                  </a:txBody>
                  <a:tcPr/>
                </a:tc>
                <a:tc>
                  <a:txBody>
                    <a:bodyPr/>
                    <a:lstStyle/>
                    <a:p>
                      <a:pPr algn="ctr"/>
                      <a:r>
                        <a:rPr lang="es-MX" dirty="0"/>
                        <a:t>Leche</a:t>
                      </a:r>
                    </a:p>
                  </a:txBody>
                  <a:tcPr/>
                </a:tc>
                <a:tc>
                  <a:txBody>
                    <a:bodyPr/>
                    <a:lstStyle/>
                    <a:p>
                      <a:pPr algn="ctr"/>
                      <a:r>
                        <a:rPr lang="es-MX" dirty="0"/>
                        <a:t>17.00</a:t>
                      </a:r>
                    </a:p>
                  </a:txBody>
                  <a:tcPr/>
                </a:tc>
                <a:extLst>
                  <a:ext uri="{0D108BD9-81ED-4DB2-BD59-A6C34878D82A}">
                    <a16:rowId xmlns:a16="http://schemas.microsoft.com/office/drawing/2014/main" val="2016587302"/>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593310969"/>
              </p:ext>
            </p:extLst>
          </p:nvPr>
        </p:nvGraphicFramePr>
        <p:xfrm>
          <a:off x="891349" y="3646409"/>
          <a:ext cx="6400729" cy="729686"/>
        </p:xfrm>
        <a:graphic>
          <a:graphicData uri="http://schemas.openxmlformats.org/drawingml/2006/table">
            <a:tbl>
              <a:tblPr firstRow="1" bandRow="1">
                <a:tableStyleId>{72BA63DC-5A9B-4DAB-A3A7-A95A5802EC51}</a:tableStyleId>
              </a:tblPr>
              <a:tblGrid>
                <a:gridCol w="1280316">
                  <a:extLst>
                    <a:ext uri="{9D8B030D-6E8A-4147-A177-3AD203B41FA5}">
                      <a16:colId xmlns:a16="http://schemas.microsoft.com/office/drawing/2014/main" val="3931586438"/>
                    </a:ext>
                  </a:extLst>
                </a:gridCol>
                <a:gridCol w="1072960">
                  <a:extLst>
                    <a:ext uri="{9D8B030D-6E8A-4147-A177-3AD203B41FA5}">
                      <a16:colId xmlns:a16="http://schemas.microsoft.com/office/drawing/2014/main" val="682951469"/>
                    </a:ext>
                  </a:extLst>
                </a:gridCol>
                <a:gridCol w="1857276">
                  <a:extLst>
                    <a:ext uri="{9D8B030D-6E8A-4147-A177-3AD203B41FA5}">
                      <a16:colId xmlns:a16="http://schemas.microsoft.com/office/drawing/2014/main" val="3601388423"/>
                    </a:ext>
                  </a:extLst>
                </a:gridCol>
                <a:gridCol w="935182">
                  <a:extLst>
                    <a:ext uri="{9D8B030D-6E8A-4147-A177-3AD203B41FA5}">
                      <a16:colId xmlns:a16="http://schemas.microsoft.com/office/drawing/2014/main" val="2679001901"/>
                    </a:ext>
                  </a:extLst>
                </a:gridCol>
                <a:gridCol w="1254995">
                  <a:extLst>
                    <a:ext uri="{9D8B030D-6E8A-4147-A177-3AD203B41FA5}">
                      <a16:colId xmlns:a16="http://schemas.microsoft.com/office/drawing/2014/main" val="2184276143"/>
                    </a:ext>
                  </a:extLst>
                </a:gridCol>
              </a:tblGrid>
              <a:tr h="364843">
                <a:tc>
                  <a:txBody>
                    <a:bodyPr/>
                    <a:lstStyle/>
                    <a:p>
                      <a:pPr algn="ctr"/>
                      <a:r>
                        <a:rPr lang="es-MX" u="sng" dirty="0" err="1"/>
                        <a:t>IdEliminacion</a:t>
                      </a:r>
                      <a:endParaRPr lang="es-MX" u="sng" dirty="0"/>
                    </a:p>
                  </a:txBody>
                  <a:tcPr/>
                </a:tc>
                <a:tc>
                  <a:txBody>
                    <a:bodyPr/>
                    <a:lstStyle/>
                    <a:p>
                      <a:pPr algn="ctr"/>
                      <a:r>
                        <a:rPr lang="es-MX" u="none" dirty="0"/>
                        <a:t>IdProducto</a:t>
                      </a:r>
                    </a:p>
                  </a:txBody>
                  <a:tcPr/>
                </a:tc>
                <a:tc>
                  <a:txBody>
                    <a:bodyPr/>
                    <a:lstStyle/>
                    <a:p>
                      <a:pPr algn="ctr"/>
                      <a:r>
                        <a:rPr lang="es-MX" dirty="0"/>
                        <a:t>Nombre_Producto</a:t>
                      </a:r>
                    </a:p>
                  </a:txBody>
                  <a:tcPr/>
                </a:tc>
                <a:tc>
                  <a:txBody>
                    <a:bodyPr/>
                    <a:lstStyle/>
                    <a:p>
                      <a:pPr algn="ctr"/>
                      <a:r>
                        <a:rPr lang="es-MX" dirty="0"/>
                        <a:t>Precio</a:t>
                      </a:r>
                    </a:p>
                  </a:txBody>
                  <a:tcPr/>
                </a:tc>
                <a:tc>
                  <a:txBody>
                    <a:bodyPr/>
                    <a:lstStyle/>
                    <a:p>
                      <a:pPr algn="ctr"/>
                      <a:r>
                        <a:rPr lang="es-MX" dirty="0" err="1"/>
                        <a:t>Fecha_Elim</a:t>
                      </a:r>
                      <a:endParaRPr lang="es-MX" dirty="0"/>
                    </a:p>
                  </a:txBody>
                  <a:tcPr/>
                </a:tc>
                <a:extLst>
                  <a:ext uri="{0D108BD9-81ED-4DB2-BD59-A6C34878D82A}">
                    <a16:rowId xmlns:a16="http://schemas.microsoft.com/office/drawing/2014/main" val="3665780128"/>
                  </a:ext>
                </a:extLst>
              </a:tr>
              <a:tr h="364843">
                <a:tc>
                  <a:txBody>
                    <a:bodyPr/>
                    <a:lstStyle/>
                    <a:p>
                      <a:pPr algn="ctr"/>
                      <a:r>
                        <a:rPr lang="es-MX" dirty="0"/>
                        <a:t>001</a:t>
                      </a:r>
                    </a:p>
                  </a:txBody>
                  <a:tcPr>
                    <a:noFill/>
                  </a:tcPr>
                </a:tc>
                <a:tc>
                  <a:txBody>
                    <a:bodyPr/>
                    <a:lstStyle/>
                    <a:p>
                      <a:pPr algn="ctr"/>
                      <a:r>
                        <a:rPr lang="es-MX" dirty="0"/>
                        <a:t>003</a:t>
                      </a:r>
                    </a:p>
                  </a:txBody>
                  <a:tcPr>
                    <a:noFill/>
                  </a:tcPr>
                </a:tc>
                <a:tc>
                  <a:txBody>
                    <a:bodyPr/>
                    <a:lstStyle/>
                    <a:p>
                      <a:pPr algn="ctr"/>
                      <a:r>
                        <a:rPr lang="es-MX" dirty="0"/>
                        <a:t>Huevos</a:t>
                      </a:r>
                    </a:p>
                  </a:txBody>
                  <a:tcPr>
                    <a:noFill/>
                  </a:tcPr>
                </a:tc>
                <a:tc>
                  <a:txBody>
                    <a:bodyPr/>
                    <a:lstStyle/>
                    <a:p>
                      <a:pPr algn="ctr"/>
                      <a:r>
                        <a:rPr lang="es-MX" dirty="0"/>
                        <a:t>25.00</a:t>
                      </a:r>
                    </a:p>
                  </a:txBody>
                  <a:tcPr>
                    <a:noFill/>
                  </a:tcPr>
                </a:tc>
                <a:tc>
                  <a:txBody>
                    <a:bodyPr/>
                    <a:lstStyle/>
                    <a:p>
                      <a:pPr algn="ctr"/>
                      <a:r>
                        <a:rPr lang="es-MX" dirty="0"/>
                        <a:t>08/05/2019</a:t>
                      </a:r>
                    </a:p>
                  </a:txBody>
                  <a:tcPr>
                    <a:noFill/>
                  </a:tcPr>
                </a:tc>
                <a:extLst>
                  <a:ext uri="{0D108BD9-81ED-4DB2-BD59-A6C34878D82A}">
                    <a16:rowId xmlns:a16="http://schemas.microsoft.com/office/drawing/2014/main" val="3152041341"/>
                  </a:ext>
                </a:extLst>
              </a:tr>
            </a:tbl>
          </a:graphicData>
        </a:graphic>
      </p:graphicFrame>
      <p:sp>
        <p:nvSpPr>
          <p:cNvPr id="24" name="Marcador de texto 1"/>
          <p:cNvSpPr>
            <a:spLocks noGrp="1"/>
          </p:cNvSpPr>
          <p:nvPr>
            <p:ph type="body" idx="1"/>
          </p:nvPr>
        </p:nvSpPr>
        <p:spPr>
          <a:xfrm>
            <a:off x="2828079" y="3155529"/>
            <a:ext cx="2527271" cy="514131"/>
          </a:xfrm>
        </p:spPr>
        <p:txBody>
          <a:bodyPr/>
          <a:lstStyle/>
          <a:p>
            <a:pPr marL="101600" indent="0">
              <a:buNone/>
            </a:pPr>
            <a:r>
              <a:rPr lang="es-MX" dirty="0"/>
              <a:t>Productos_Eliminados</a:t>
            </a:r>
          </a:p>
        </p:txBody>
      </p:sp>
    </p:spTree>
    <p:extLst>
      <p:ext uri="{BB962C8B-B14F-4D97-AF65-F5344CB8AC3E}">
        <p14:creationId xmlns:p14="http://schemas.microsoft.com/office/powerpoint/2010/main" val="403858863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356</Words>
  <Application>Microsoft Office PowerPoint</Application>
  <PresentationFormat>Presentación en pantalla (16:9)</PresentationFormat>
  <Paragraphs>97</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Arvo</vt:lpstr>
      <vt:lpstr>Roboto Condensed Light</vt:lpstr>
      <vt:lpstr>Arial</vt:lpstr>
      <vt:lpstr>Roboto Condensed</vt:lpstr>
      <vt:lpstr>Salerio template</vt:lpstr>
      <vt:lpstr>Triggers</vt:lpstr>
      <vt:lpstr>Definición</vt:lpstr>
      <vt:lpstr>¿Cuando se Ejecuta?</vt:lpstr>
      <vt:lpstr>Ventajas</vt:lpstr>
      <vt:lpstr>Ejemplo 1</vt:lpstr>
      <vt:lpstr>Ejemplo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dc:title>
  <cp:lastModifiedBy>--Julio --</cp:lastModifiedBy>
  <cp:revision>17</cp:revision>
  <dcterms:modified xsi:type="dcterms:W3CDTF">2019-05-08T01:37:00Z</dcterms:modified>
</cp:coreProperties>
</file>