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28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3/28/2019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41D2AC3-6A0B-4169-B1EA-E3AE8B351BDD}"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D4B9363-8B87-41B7-9F8E-64519CBB8F34}"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AEF5746-5284-4951-9F37-7AE924EDBCB7}"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2398B29-7265-4A65-A2A4-6703C057B7C1}"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8FBA082-94DF-4C4B-A041-6624924AB0A8}" type="datetimeFigureOut">
              <a:rPr lang="en-US" dirty="0"/>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B27686C4-3AB5-4E0C-86CA-FB108C350AA9}" type="datetimeFigureOut">
              <a:rPr lang="en-US" dirty="0"/>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F7F47CF-67C9-420C-80A5-E2069FF0C2DF}" type="datetimeFigureOut">
              <a:rPr lang="en-US" dirty="0"/>
              <a:t>3/28/2019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0C3BFE2-83B7-4B0A-B9D3-AB28331082B3}"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2EF78E3-FDA3-4D28-AAA2-0B81F349A39D}" type="datetimeFigureOut">
              <a:rPr lang="en-US" dirty="0"/>
              <a:t>3/28/2019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3/28/2019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A217E-C0F0-40F4-885A-2C2DC7240563}"/>
              </a:ext>
            </a:extLst>
          </p:cNvPr>
          <p:cNvSpPr>
            <a:spLocks noGrp="1"/>
          </p:cNvSpPr>
          <p:nvPr>
            <p:ph type="ctrTitle"/>
          </p:nvPr>
        </p:nvSpPr>
        <p:spPr/>
        <p:txBody>
          <a:bodyPr/>
          <a:lstStyle/>
          <a:p>
            <a:r>
              <a:rPr lang="es-MX" dirty="0"/>
              <a:t>Integridad referencial</a:t>
            </a:r>
          </a:p>
        </p:txBody>
      </p:sp>
      <p:sp>
        <p:nvSpPr>
          <p:cNvPr id="3" name="Subtítulo 2">
            <a:extLst>
              <a:ext uri="{FF2B5EF4-FFF2-40B4-BE49-F238E27FC236}">
                <a16:creationId xmlns:a16="http://schemas.microsoft.com/office/drawing/2014/main" id="{D69224BB-D7A1-4899-BF38-2454B28B2A73}"/>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104790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94F56-BF80-4051-82AE-5BFDFF4508ED}"/>
              </a:ext>
            </a:extLst>
          </p:cNvPr>
          <p:cNvSpPr>
            <a:spLocks noGrp="1"/>
          </p:cNvSpPr>
          <p:nvPr>
            <p:ph type="title"/>
          </p:nvPr>
        </p:nvSpPr>
        <p:spPr>
          <a:xfrm>
            <a:off x="685801" y="685800"/>
            <a:ext cx="10396882" cy="1158140"/>
          </a:xfrm>
        </p:spPr>
        <p:txBody>
          <a:bodyPr/>
          <a:lstStyle/>
          <a:p>
            <a:r>
              <a:rPr lang="es-MX"/>
              <a:t>Definición</a:t>
            </a:r>
            <a:endParaRPr lang="es-MX" dirty="0"/>
          </a:p>
        </p:txBody>
      </p:sp>
      <p:sp>
        <p:nvSpPr>
          <p:cNvPr id="3" name="Marcador de contenido 2">
            <a:extLst>
              <a:ext uri="{FF2B5EF4-FFF2-40B4-BE49-F238E27FC236}">
                <a16:creationId xmlns:a16="http://schemas.microsoft.com/office/drawing/2014/main" id="{279EB633-2FD6-4631-B542-655D6CA955A1}"/>
              </a:ext>
            </a:extLst>
          </p:cNvPr>
          <p:cNvSpPr>
            <a:spLocks noGrp="1"/>
          </p:cNvSpPr>
          <p:nvPr>
            <p:ph sz="quarter" idx="13"/>
          </p:nvPr>
        </p:nvSpPr>
        <p:spPr>
          <a:xfrm>
            <a:off x="685800" y="2063396"/>
            <a:ext cx="5088714" cy="3311189"/>
          </a:xfrm>
        </p:spPr>
        <p:txBody>
          <a:bodyPr>
            <a:normAutofit/>
          </a:bodyPr>
          <a:lstStyle/>
          <a:p>
            <a:r>
              <a:rPr lang="es-MX" dirty="0"/>
              <a:t>La integridad referencial es un sistema de reglas que utilizan la mayoría de las bases de datos relacionales para asegurarse que los registros de tablas relacionadas son válidos y que no se borren o cambien datos relacionados de forma accidental produciendo errores de integridad.</a:t>
            </a:r>
          </a:p>
        </p:txBody>
      </p:sp>
      <p:pic>
        <p:nvPicPr>
          <p:cNvPr id="10" name="Marcador de contenido 9">
            <a:extLst>
              <a:ext uri="{FF2B5EF4-FFF2-40B4-BE49-F238E27FC236}">
                <a16:creationId xmlns:a16="http://schemas.microsoft.com/office/drawing/2014/main" id="{48CAADE5-69C8-4C99-AD75-F731E88CB792}"/>
              </a:ext>
            </a:extLst>
          </p:cNvPr>
          <p:cNvPicPr>
            <a:picLocks noGrp="1" noChangeAspect="1"/>
          </p:cNvPicPr>
          <p:nvPr>
            <p:ph sz="quarter" idx="14"/>
          </p:nvPr>
        </p:nvPicPr>
        <p:blipFill>
          <a:blip r:embed="rId2"/>
          <a:stretch>
            <a:fillRect/>
          </a:stretch>
        </p:blipFill>
        <p:spPr>
          <a:xfrm>
            <a:off x="5929572" y="2120308"/>
            <a:ext cx="5576628" cy="2617383"/>
          </a:xfrm>
        </p:spPr>
      </p:pic>
    </p:spTree>
    <p:extLst>
      <p:ext uri="{BB962C8B-B14F-4D97-AF65-F5344CB8AC3E}">
        <p14:creationId xmlns:p14="http://schemas.microsoft.com/office/powerpoint/2010/main" val="281680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74C455-3F9D-4D98-8B1B-EA436EA5993D}"/>
              </a:ext>
            </a:extLst>
          </p:cNvPr>
          <p:cNvSpPr>
            <a:spLocks noGrp="1"/>
          </p:cNvSpPr>
          <p:nvPr>
            <p:ph sz="quarter" idx="13"/>
          </p:nvPr>
        </p:nvSpPr>
        <p:spPr>
          <a:xfrm>
            <a:off x="523702" y="1850659"/>
            <a:ext cx="5088712" cy="2512852"/>
          </a:xfrm>
        </p:spPr>
        <p:txBody>
          <a:bodyPr/>
          <a:lstStyle/>
          <a:p>
            <a:r>
              <a:rPr lang="es-MX" dirty="0"/>
              <a:t>La integridad referencial se activa en cuanto creamos una clave foránea y a partir de ese momento se comprueba cada vez que se modifiquen datos que puedan alterarla.</a:t>
            </a:r>
          </a:p>
          <a:p>
            <a:endParaRPr lang="es-MX" dirty="0"/>
          </a:p>
        </p:txBody>
      </p:sp>
      <p:sp>
        <p:nvSpPr>
          <p:cNvPr id="7" name="Marcador de texto 6">
            <a:extLst>
              <a:ext uri="{FF2B5EF4-FFF2-40B4-BE49-F238E27FC236}">
                <a16:creationId xmlns:a16="http://schemas.microsoft.com/office/drawing/2014/main" id="{315BD7DC-5DC2-4424-8E4C-D3BD6E8A0DDD}"/>
              </a:ext>
            </a:extLst>
          </p:cNvPr>
          <p:cNvSpPr>
            <a:spLocks noGrp="1"/>
          </p:cNvSpPr>
          <p:nvPr>
            <p:ph type="body" sz="quarter" idx="3"/>
          </p:nvPr>
        </p:nvSpPr>
        <p:spPr>
          <a:xfrm>
            <a:off x="6106079" y="159591"/>
            <a:ext cx="4864491" cy="679994"/>
          </a:xfrm>
        </p:spPr>
        <p:txBody>
          <a:bodyPr/>
          <a:lstStyle/>
          <a:p>
            <a:r>
              <a:rPr lang="es-MX" b="1" dirty="0"/>
              <a:t>¿ Cuándo se pueden producir errores en los datos?</a:t>
            </a:r>
            <a:endParaRPr lang="es-MX" dirty="0"/>
          </a:p>
        </p:txBody>
      </p:sp>
      <p:sp>
        <p:nvSpPr>
          <p:cNvPr id="8" name="Marcador de contenido 7">
            <a:extLst>
              <a:ext uri="{FF2B5EF4-FFF2-40B4-BE49-F238E27FC236}">
                <a16:creationId xmlns:a16="http://schemas.microsoft.com/office/drawing/2014/main" id="{8ADBE694-17F2-49CD-B132-D7A188C047A1}"/>
              </a:ext>
            </a:extLst>
          </p:cNvPr>
          <p:cNvSpPr>
            <a:spLocks noGrp="1"/>
          </p:cNvSpPr>
          <p:nvPr>
            <p:ph sz="quarter" idx="14"/>
          </p:nvPr>
        </p:nvSpPr>
        <p:spPr>
          <a:xfrm>
            <a:off x="5993969" y="839585"/>
            <a:ext cx="5088713" cy="4535000"/>
          </a:xfrm>
        </p:spPr>
        <p:txBody>
          <a:bodyPr/>
          <a:lstStyle/>
          <a:p>
            <a:r>
              <a:rPr lang="es-MX" b="1" dirty="0"/>
              <a:t>Cuando insertamos una nueva fila en la tabla secundaria y el valor de la clave foránea no existe en la tabla principal</a:t>
            </a:r>
            <a:r>
              <a:rPr lang="es-MX" dirty="0"/>
              <a:t>. </a:t>
            </a:r>
          </a:p>
          <a:p>
            <a:r>
              <a:rPr lang="es-MX" b="1" dirty="0"/>
              <a:t>Cuando modificamos el valor de la clave principal de un registro que tiene 'hijos’</a:t>
            </a:r>
          </a:p>
          <a:p>
            <a:r>
              <a:rPr lang="es-MX" b="1" dirty="0"/>
              <a:t>Cuando modificamos el valor de la clave foránea, el nuevo valor debe existir en la tabla principal</a:t>
            </a:r>
          </a:p>
          <a:p>
            <a:r>
              <a:rPr lang="es-MX" b="1" dirty="0"/>
              <a:t>Cuando queremos borrar una fila de la tabla principal y ese registro tiene 'hijos'</a:t>
            </a:r>
          </a:p>
          <a:p>
            <a:endParaRPr lang="es-MX" dirty="0"/>
          </a:p>
        </p:txBody>
      </p:sp>
    </p:spTree>
    <p:extLst>
      <p:ext uri="{BB962C8B-B14F-4D97-AF65-F5344CB8AC3E}">
        <p14:creationId xmlns:p14="http://schemas.microsoft.com/office/powerpoint/2010/main" val="88686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A4F52-1586-41D6-8865-17B7D0305FA7}"/>
              </a:ext>
            </a:extLst>
          </p:cNvPr>
          <p:cNvSpPr>
            <a:spLocks noGrp="1"/>
          </p:cNvSpPr>
          <p:nvPr>
            <p:ph type="title"/>
          </p:nvPr>
        </p:nvSpPr>
        <p:spPr/>
        <p:txBody>
          <a:bodyPr>
            <a:normAutofit fontScale="90000"/>
          </a:bodyPr>
          <a:lstStyle/>
          <a:p>
            <a:r>
              <a:rPr lang="es-MX" dirty="0"/>
              <a:t>Actualización y borrado en cascada</a:t>
            </a:r>
          </a:p>
        </p:txBody>
      </p:sp>
      <p:sp>
        <p:nvSpPr>
          <p:cNvPr id="3" name="Marcador de texto 2">
            <a:extLst>
              <a:ext uri="{FF2B5EF4-FFF2-40B4-BE49-F238E27FC236}">
                <a16:creationId xmlns:a16="http://schemas.microsoft.com/office/drawing/2014/main" id="{88168C8C-44AC-46F0-99DC-07A11D01CDD6}"/>
              </a:ext>
            </a:extLst>
          </p:cNvPr>
          <p:cNvSpPr>
            <a:spLocks noGrp="1"/>
          </p:cNvSpPr>
          <p:nvPr>
            <p:ph type="body" idx="1"/>
          </p:nvPr>
        </p:nvSpPr>
        <p:spPr/>
        <p:txBody>
          <a:bodyPr/>
          <a:lstStyle/>
          <a:p>
            <a:r>
              <a:rPr lang="es-MX" b="1" dirty="0"/>
              <a:t>Actualizar registros en cascada</a:t>
            </a:r>
            <a:r>
              <a:rPr lang="es-MX" dirty="0"/>
              <a:t>: </a:t>
            </a:r>
          </a:p>
        </p:txBody>
      </p:sp>
      <p:sp>
        <p:nvSpPr>
          <p:cNvPr id="4" name="Marcador de contenido 3">
            <a:extLst>
              <a:ext uri="{FF2B5EF4-FFF2-40B4-BE49-F238E27FC236}">
                <a16:creationId xmlns:a16="http://schemas.microsoft.com/office/drawing/2014/main" id="{7F8E2AA6-EF7A-4CB2-8AC1-833144FE0FCC}"/>
              </a:ext>
            </a:extLst>
          </p:cNvPr>
          <p:cNvSpPr>
            <a:spLocks noGrp="1"/>
          </p:cNvSpPr>
          <p:nvPr>
            <p:ph sz="quarter" idx="13"/>
          </p:nvPr>
        </p:nvSpPr>
        <p:spPr/>
        <p:txBody>
          <a:bodyPr/>
          <a:lstStyle/>
          <a:p>
            <a:r>
              <a:rPr lang="es-MX" dirty="0"/>
              <a:t>Esta opción le indica al sistema gestor de la base de datos que cuando se cambie un valor del campo clave de la tabla principal, automáticamente cambiará el valor de la clave foránea de los registros relacionados en la tabla secundaria. </a:t>
            </a:r>
          </a:p>
        </p:txBody>
      </p:sp>
      <p:sp>
        <p:nvSpPr>
          <p:cNvPr id="5" name="Marcador de texto 4">
            <a:extLst>
              <a:ext uri="{FF2B5EF4-FFF2-40B4-BE49-F238E27FC236}">
                <a16:creationId xmlns:a16="http://schemas.microsoft.com/office/drawing/2014/main" id="{6F01FD82-C450-49CE-BB96-9191F94D0F24}"/>
              </a:ext>
            </a:extLst>
          </p:cNvPr>
          <p:cNvSpPr>
            <a:spLocks noGrp="1"/>
          </p:cNvSpPr>
          <p:nvPr>
            <p:ph type="body" sz="quarter" idx="3"/>
          </p:nvPr>
        </p:nvSpPr>
        <p:spPr/>
        <p:txBody>
          <a:bodyPr/>
          <a:lstStyle/>
          <a:p>
            <a:r>
              <a:rPr lang="es-MX" b="1" dirty="0"/>
              <a:t>Eliminar registros en cascada</a:t>
            </a:r>
            <a:r>
              <a:rPr lang="es-MX" dirty="0"/>
              <a:t>: </a:t>
            </a:r>
          </a:p>
        </p:txBody>
      </p:sp>
      <p:sp>
        <p:nvSpPr>
          <p:cNvPr id="6" name="Marcador de contenido 5">
            <a:extLst>
              <a:ext uri="{FF2B5EF4-FFF2-40B4-BE49-F238E27FC236}">
                <a16:creationId xmlns:a16="http://schemas.microsoft.com/office/drawing/2014/main" id="{FBA28FC6-C87D-4F38-9263-FA4D54AFDE20}"/>
              </a:ext>
            </a:extLst>
          </p:cNvPr>
          <p:cNvSpPr>
            <a:spLocks noGrp="1"/>
          </p:cNvSpPr>
          <p:nvPr>
            <p:ph sz="quarter" idx="14"/>
          </p:nvPr>
        </p:nvSpPr>
        <p:spPr/>
        <p:txBody>
          <a:bodyPr/>
          <a:lstStyle/>
          <a:p>
            <a:r>
              <a:rPr lang="es-MX" dirty="0"/>
              <a:t>Esta opción le indica al sistema gestor de la base de datos que cuando se elimina un registro de la tabla principal automáticamente se borran también los registros relacionados en la tabla secundaria.</a:t>
            </a:r>
          </a:p>
        </p:txBody>
      </p:sp>
    </p:spTree>
    <p:extLst>
      <p:ext uri="{BB962C8B-B14F-4D97-AF65-F5344CB8AC3E}">
        <p14:creationId xmlns:p14="http://schemas.microsoft.com/office/powerpoint/2010/main" val="27550738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Evento principal</Template>
  <TotalTime>74</TotalTime>
  <Words>250</Words>
  <Application>Microsoft Office PowerPoint</Application>
  <PresentationFormat>Panorámica</PresentationFormat>
  <Paragraphs>14</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Impact</vt:lpstr>
      <vt:lpstr>Evento principal</vt:lpstr>
      <vt:lpstr>Integridad referencial</vt:lpstr>
      <vt:lpstr>Definición</vt:lpstr>
      <vt:lpstr>Presentación de PowerPoint</vt:lpstr>
      <vt:lpstr>Actualización y borrado en cascada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Bernardo Bernal Cabrera</dc:creator>
  <cp:lastModifiedBy>José Bernardo Bernal Cabrera</cp:lastModifiedBy>
  <cp:revision>4</cp:revision>
  <dcterms:created xsi:type="dcterms:W3CDTF">2019-03-29T05:33:47Z</dcterms:created>
  <dcterms:modified xsi:type="dcterms:W3CDTF">2019-03-29T06:55:31Z</dcterms:modified>
</cp:coreProperties>
</file>