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84F4D-AED3-423C-B59D-DBF8B3F2052E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85F37-685D-4FF6-8B28-3D24B75B31E6}">
      <dgm:prSet/>
      <dgm:spPr/>
      <dgm:t>
        <a:bodyPr/>
        <a:lstStyle/>
        <a:p>
          <a:pPr algn="just"/>
          <a:r>
            <a:rPr lang="es-419" dirty="0"/>
            <a:t>La normalización es el proceso mediante el cual se transforman datos complejos a un conjunto de estructuras de datos más pequeñas, que además de ser más simples y más estables, son más fáciles de mantener. </a:t>
          </a:r>
          <a:endParaRPr lang="en-US" dirty="0"/>
        </a:p>
      </dgm:t>
    </dgm:pt>
    <dgm:pt modelId="{9F2029A6-1285-437E-BF3C-2F5783428DE8}" type="parTrans" cxnId="{3EEB0206-78B0-411C-913A-A7869C1CE0E1}">
      <dgm:prSet/>
      <dgm:spPr/>
      <dgm:t>
        <a:bodyPr/>
        <a:lstStyle/>
        <a:p>
          <a:endParaRPr lang="en-US"/>
        </a:p>
      </dgm:t>
    </dgm:pt>
    <dgm:pt modelId="{C55D0120-D98B-4196-9DDF-A607880560EA}" type="sibTrans" cxnId="{3EEB0206-78B0-411C-913A-A7869C1CE0E1}">
      <dgm:prSet/>
      <dgm:spPr/>
      <dgm:t>
        <a:bodyPr/>
        <a:lstStyle/>
        <a:p>
          <a:endParaRPr lang="en-US"/>
        </a:p>
      </dgm:t>
    </dgm:pt>
    <dgm:pt modelId="{0C443B91-7217-4DE5-ABDC-948D6D61ACEC}">
      <dgm:prSet/>
      <dgm:spPr/>
      <dgm:t>
        <a:bodyPr/>
        <a:lstStyle/>
        <a:p>
          <a:r>
            <a:rPr lang="es-419" dirty="0"/>
            <a:t>Las bases de datos funcionan mejor cuando están bien diseñados. </a:t>
          </a:r>
          <a:endParaRPr lang="en-US" dirty="0"/>
        </a:p>
      </dgm:t>
    </dgm:pt>
    <dgm:pt modelId="{2C9C4F7B-2B05-424B-9AD6-D7E58ED2B053}" type="parTrans" cxnId="{2F370DAC-9B74-431D-9D44-19BF415BA709}">
      <dgm:prSet/>
      <dgm:spPr/>
      <dgm:t>
        <a:bodyPr/>
        <a:lstStyle/>
        <a:p>
          <a:endParaRPr lang="en-US"/>
        </a:p>
      </dgm:t>
    </dgm:pt>
    <dgm:pt modelId="{C2D18BCA-703C-4C24-9F65-B9935300C8E2}" type="sibTrans" cxnId="{2F370DAC-9B74-431D-9D44-19BF415BA709}">
      <dgm:prSet/>
      <dgm:spPr/>
      <dgm:t>
        <a:bodyPr/>
        <a:lstStyle/>
        <a:p>
          <a:endParaRPr lang="en-US"/>
        </a:p>
      </dgm:t>
    </dgm:pt>
    <dgm:pt modelId="{5EEFC840-DAD5-4ED8-A001-B2B51820FC3E}" type="pres">
      <dgm:prSet presAssocID="{7FE84F4D-AED3-423C-B59D-DBF8B3F2052E}" presName="outerComposite" presStyleCnt="0">
        <dgm:presLayoutVars>
          <dgm:chMax val="5"/>
          <dgm:dir/>
          <dgm:resizeHandles val="exact"/>
        </dgm:presLayoutVars>
      </dgm:prSet>
      <dgm:spPr/>
    </dgm:pt>
    <dgm:pt modelId="{17FCB276-1810-4E6F-BFCC-833A88CFCFF1}" type="pres">
      <dgm:prSet presAssocID="{7FE84F4D-AED3-423C-B59D-DBF8B3F2052E}" presName="dummyMaxCanvas" presStyleCnt="0">
        <dgm:presLayoutVars/>
      </dgm:prSet>
      <dgm:spPr/>
    </dgm:pt>
    <dgm:pt modelId="{75CF0A7F-2478-4E3A-ADA0-E9760589DFCB}" type="pres">
      <dgm:prSet presAssocID="{7FE84F4D-AED3-423C-B59D-DBF8B3F2052E}" presName="TwoNodes_1" presStyleLbl="node1" presStyleIdx="0" presStyleCnt="2" custScaleX="102528" custScaleY="110272" custLinFactNeighborX="719" custLinFactNeighborY="681">
        <dgm:presLayoutVars>
          <dgm:bulletEnabled val="1"/>
        </dgm:presLayoutVars>
      </dgm:prSet>
      <dgm:spPr/>
    </dgm:pt>
    <dgm:pt modelId="{80A97C59-D918-42D1-8CBA-41B0EEF2B1F6}" type="pres">
      <dgm:prSet presAssocID="{7FE84F4D-AED3-423C-B59D-DBF8B3F2052E}" presName="TwoNodes_2" presStyleLbl="node1" presStyleIdx="1" presStyleCnt="2" custScaleX="82910" custScaleY="71720" custLinFactNeighborX="2507" custLinFactNeighborY="-11573">
        <dgm:presLayoutVars>
          <dgm:bulletEnabled val="1"/>
        </dgm:presLayoutVars>
      </dgm:prSet>
      <dgm:spPr/>
    </dgm:pt>
    <dgm:pt modelId="{CC34F65F-60D4-48E5-8560-0C44C273C63F}" type="pres">
      <dgm:prSet presAssocID="{7FE84F4D-AED3-423C-B59D-DBF8B3F2052E}" presName="TwoConn_1-2" presStyleLbl="fgAccFollowNode1" presStyleIdx="0" presStyleCnt="1">
        <dgm:presLayoutVars>
          <dgm:bulletEnabled val="1"/>
        </dgm:presLayoutVars>
      </dgm:prSet>
      <dgm:spPr/>
    </dgm:pt>
    <dgm:pt modelId="{AB762FD6-2172-4777-B908-F53704C7C2E0}" type="pres">
      <dgm:prSet presAssocID="{7FE84F4D-AED3-423C-B59D-DBF8B3F2052E}" presName="TwoNodes_1_text" presStyleLbl="node1" presStyleIdx="1" presStyleCnt="2">
        <dgm:presLayoutVars>
          <dgm:bulletEnabled val="1"/>
        </dgm:presLayoutVars>
      </dgm:prSet>
      <dgm:spPr/>
    </dgm:pt>
    <dgm:pt modelId="{70159413-0F03-4FBB-9405-AFB3407F94B7}" type="pres">
      <dgm:prSet presAssocID="{7FE84F4D-AED3-423C-B59D-DBF8B3F2052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EEB0206-78B0-411C-913A-A7869C1CE0E1}" srcId="{7FE84F4D-AED3-423C-B59D-DBF8B3F2052E}" destId="{33C85F37-685D-4FF6-8B28-3D24B75B31E6}" srcOrd="0" destOrd="0" parTransId="{9F2029A6-1285-437E-BF3C-2F5783428DE8}" sibTransId="{C55D0120-D98B-4196-9DDF-A607880560EA}"/>
    <dgm:cxn modelId="{111CED1F-6709-4301-9862-FB8ACAE31D64}" type="presOf" srcId="{7FE84F4D-AED3-423C-B59D-DBF8B3F2052E}" destId="{5EEFC840-DAD5-4ED8-A001-B2B51820FC3E}" srcOrd="0" destOrd="0" presId="urn:microsoft.com/office/officeart/2005/8/layout/vProcess5"/>
    <dgm:cxn modelId="{F7C7443D-5691-47AF-A7DE-EB0E3B0C30E2}" type="presOf" srcId="{C55D0120-D98B-4196-9DDF-A607880560EA}" destId="{CC34F65F-60D4-48E5-8560-0C44C273C63F}" srcOrd="0" destOrd="0" presId="urn:microsoft.com/office/officeart/2005/8/layout/vProcess5"/>
    <dgm:cxn modelId="{F9A8D353-7974-417F-B18A-32152E0D20AC}" type="presOf" srcId="{0C443B91-7217-4DE5-ABDC-948D6D61ACEC}" destId="{70159413-0F03-4FBB-9405-AFB3407F94B7}" srcOrd="1" destOrd="0" presId="urn:microsoft.com/office/officeart/2005/8/layout/vProcess5"/>
    <dgm:cxn modelId="{2F370DAC-9B74-431D-9D44-19BF415BA709}" srcId="{7FE84F4D-AED3-423C-B59D-DBF8B3F2052E}" destId="{0C443B91-7217-4DE5-ABDC-948D6D61ACEC}" srcOrd="1" destOrd="0" parTransId="{2C9C4F7B-2B05-424B-9AD6-D7E58ED2B053}" sibTransId="{C2D18BCA-703C-4C24-9F65-B9935300C8E2}"/>
    <dgm:cxn modelId="{590AB2AC-6827-4159-B6CD-0AE4AD2EB13E}" type="presOf" srcId="{33C85F37-685D-4FF6-8B28-3D24B75B31E6}" destId="{AB762FD6-2172-4777-B908-F53704C7C2E0}" srcOrd="1" destOrd="0" presId="urn:microsoft.com/office/officeart/2005/8/layout/vProcess5"/>
    <dgm:cxn modelId="{347833DA-DDA2-4B5B-ACEA-2E763FA93A23}" type="presOf" srcId="{33C85F37-685D-4FF6-8B28-3D24B75B31E6}" destId="{75CF0A7F-2478-4E3A-ADA0-E9760589DFCB}" srcOrd="0" destOrd="0" presId="urn:microsoft.com/office/officeart/2005/8/layout/vProcess5"/>
    <dgm:cxn modelId="{79D6FDFE-5340-4DB8-A434-47F8B60973A5}" type="presOf" srcId="{0C443B91-7217-4DE5-ABDC-948D6D61ACEC}" destId="{80A97C59-D918-42D1-8CBA-41B0EEF2B1F6}" srcOrd="0" destOrd="0" presId="urn:microsoft.com/office/officeart/2005/8/layout/vProcess5"/>
    <dgm:cxn modelId="{CEE38B65-DBF8-488C-AB1A-4CA8223513C3}" type="presParOf" srcId="{5EEFC840-DAD5-4ED8-A001-B2B51820FC3E}" destId="{17FCB276-1810-4E6F-BFCC-833A88CFCFF1}" srcOrd="0" destOrd="0" presId="urn:microsoft.com/office/officeart/2005/8/layout/vProcess5"/>
    <dgm:cxn modelId="{6D69DEC8-9272-4C11-965D-2823451DF2EA}" type="presParOf" srcId="{5EEFC840-DAD5-4ED8-A001-B2B51820FC3E}" destId="{75CF0A7F-2478-4E3A-ADA0-E9760589DFCB}" srcOrd="1" destOrd="0" presId="urn:microsoft.com/office/officeart/2005/8/layout/vProcess5"/>
    <dgm:cxn modelId="{CA14C7E2-B8C8-44F6-BA62-BE98F74FCB0A}" type="presParOf" srcId="{5EEFC840-DAD5-4ED8-A001-B2B51820FC3E}" destId="{80A97C59-D918-42D1-8CBA-41B0EEF2B1F6}" srcOrd="2" destOrd="0" presId="urn:microsoft.com/office/officeart/2005/8/layout/vProcess5"/>
    <dgm:cxn modelId="{0B516453-BA2F-4CF1-AC6E-A51E5177B870}" type="presParOf" srcId="{5EEFC840-DAD5-4ED8-A001-B2B51820FC3E}" destId="{CC34F65F-60D4-48E5-8560-0C44C273C63F}" srcOrd="3" destOrd="0" presId="urn:microsoft.com/office/officeart/2005/8/layout/vProcess5"/>
    <dgm:cxn modelId="{629E8F32-1603-4EA0-8BF2-866EC3F19F89}" type="presParOf" srcId="{5EEFC840-DAD5-4ED8-A001-B2B51820FC3E}" destId="{AB762FD6-2172-4777-B908-F53704C7C2E0}" srcOrd="4" destOrd="0" presId="urn:microsoft.com/office/officeart/2005/8/layout/vProcess5"/>
    <dgm:cxn modelId="{FA745273-1ABE-4D09-A9DA-89B032768509}" type="presParOf" srcId="{5EEFC840-DAD5-4ED8-A001-B2B51820FC3E}" destId="{70159413-0F03-4FBB-9405-AFB3407F94B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97AE2-CDA9-41BA-9092-17559725743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D9F423-D343-4098-9014-0C846375D1AE}">
      <dgm:prSet/>
      <dgm:spPr/>
      <dgm:t>
        <a:bodyPr/>
        <a:lstStyle/>
        <a:p>
          <a:pPr algn="just"/>
          <a:r>
            <a:rPr lang="es-MX" dirty="0"/>
            <a:t>La normalización de una base de datos reduce su tamaño y evita la duplicación de datos.</a:t>
          </a:r>
          <a:endParaRPr lang="en-US" dirty="0"/>
        </a:p>
      </dgm:t>
    </dgm:pt>
    <dgm:pt modelId="{AE5A1627-7619-45F8-A362-CBD3753FC835}" type="parTrans" cxnId="{6E07BE49-CFCE-43FC-BEA3-5CF6C17F0936}">
      <dgm:prSet/>
      <dgm:spPr/>
      <dgm:t>
        <a:bodyPr/>
        <a:lstStyle/>
        <a:p>
          <a:endParaRPr lang="en-US"/>
        </a:p>
      </dgm:t>
    </dgm:pt>
    <dgm:pt modelId="{05C1E8D2-253A-45EF-8B14-A14E89B4C155}" type="sibTrans" cxnId="{6E07BE49-CFCE-43FC-BEA3-5CF6C17F0936}">
      <dgm:prSet/>
      <dgm:spPr/>
      <dgm:t>
        <a:bodyPr/>
        <a:lstStyle/>
        <a:p>
          <a:endParaRPr lang="en-US"/>
        </a:p>
      </dgm:t>
    </dgm:pt>
    <dgm:pt modelId="{E75CD4FA-D8B9-44F8-BEBA-20FB5405DAF9}">
      <dgm:prSet/>
      <dgm:spPr/>
      <dgm:t>
        <a:bodyPr/>
        <a:lstStyle/>
        <a:p>
          <a:pPr algn="just"/>
          <a:r>
            <a:rPr lang="es-MX" dirty="0"/>
            <a:t>Se asegura que cada pieza de datos se almacene sólo una vez.</a:t>
          </a:r>
          <a:endParaRPr lang="en-US" dirty="0"/>
        </a:p>
      </dgm:t>
    </dgm:pt>
    <dgm:pt modelId="{D183B73B-8D91-4231-B374-580B3172F508}" type="parTrans" cxnId="{AF763058-61DB-4BCD-9186-D85EC97E314D}">
      <dgm:prSet/>
      <dgm:spPr/>
      <dgm:t>
        <a:bodyPr/>
        <a:lstStyle/>
        <a:p>
          <a:endParaRPr lang="en-US"/>
        </a:p>
      </dgm:t>
    </dgm:pt>
    <dgm:pt modelId="{8BAE3699-B924-41FF-A32A-C663D8A10A83}" type="sibTrans" cxnId="{AF763058-61DB-4BCD-9186-D85EC97E314D}">
      <dgm:prSet/>
      <dgm:spPr/>
      <dgm:t>
        <a:bodyPr/>
        <a:lstStyle/>
        <a:p>
          <a:endParaRPr lang="en-US"/>
        </a:p>
      </dgm:t>
    </dgm:pt>
    <dgm:pt modelId="{8AC3AD71-8B5A-49F8-ACB6-C1A1DF16F42A}" type="pres">
      <dgm:prSet presAssocID="{4F797AE2-CDA9-41BA-9092-17559725743C}" presName="vert0" presStyleCnt="0">
        <dgm:presLayoutVars>
          <dgm:dir/>
          <dgm:animOne val="branch"/>
          <dgm:animLvl val="lvl"/>
        </dgm:presLayoutVars>
      </dgm:prSet>
      <dgm:spPr/>
    </dgm:pt>
    <dgm:pt modelId="{488DA515-6B66-4935-B372-A306B92D996D}" type="pres">
      <dgm:prSet presAssocID="{D8D9F423-D343-4098-9014-0C846375D1AE}" presName="thickLine" presStyleLbl="alignNode1" presStyleIdx="0" presStyleCnt="2"/>
      <dgm:spPr/>
    </dgm:pt>
    <dgm:pt modelId="{274C1C26-B8A1-4E39-89BB-8A59F722E134}" type="pres">
      <dgm:prSet presAssocID="{D8D9F423-D343-4098-9014-0C846375D1AE}" presName="horz1" presStyleCnt="0"/>
      <dgm:spPr/>
    </dgm:pt>
    <dgm:pt modelId="{2EA0EA81-6929-4856-90C0-0D59BB136DC3}" type="pres">
      <dgm:prSet presAssocID="{D8D9F423-D343-4098-9014-0C846375D1AE}" presName="tx1" presStyleLbl="revTx" presStyleIdx="0" presStyleCnt="2"/>
      <dgm:spPr/>
    </dgm:pt>
    <dgm:pt modelId="{F6F27F59-B7BD-4CE8-9F12-844E58300D71}" type="pres">
      <dgm:prSet presAssocID="{D8D9F423-D343-4098-9014-0C846375D1AE}" presName="vert1" presStyleCnt="0"/>
      <dgm:spPr/>
    </dgm:pt>
    <dgm:pt modelId="{14D867A0-BBE7-4024-8A6D-0F093FA525FE}" type="pres">
      <dgm:prSet presAssocID="{E75CD4FA-D8B9-44F8-BEBA-20FB5405DAF9}" presName="thickLine" presStyleLbl="alignNode1" presStyleIdx="1" presStyleCnt="2"/>
      <dgm:spPr/>
    </dgm:pt>
    <dgm:pt modelId="{29D8D205-4381-410C-BB74-D1899A79D30C}" type="pres">
      <dgm:prSet presAssocID="{E75CD4FA-D8B9-44F8-BEBA-20FB5405DAF9}" presName="horz1" presStyleCnt="0"/>
      <dgm:spPr/>
    </dgm:pt>
    <dgm:pt modelId="{97802FD2-8A22-4B90-A6E8-1CE440F2C80F}" type="pres">
      <dgm:prSet presAssocID="{E75CD4FA-D8B9-44F8-BEBA-20FB5405DAF9}" presName="tx1" presStyleLbl="revTx" presStyleIdx="1" presStyleCnt="2"/>
      <dgm:spPr/>
    </dgm:pt>
    <dgm:pt modelId="{85824E58-67B5-48E5-A7B3-B139028EEC37}" type="pres">
      <dgm:prSet presAssocID="{E75CD4FA-D8B9-44F8-BEBA-20FB5405DAF9}" presName="vert1" presStyleCnt="0"/>
      <dgm:spPr/>
    </dgm:pt>
  </dgm:ptLst>
  <dgm:cxnLst>
    <dgm:cxn modelId="{84E23F12-E488-4FF7-A4FD-C593BE4B3702}" type="presOf" srcId="{4F797AE2-CDA9-41BA-9092-17559725743C}" destId="{8AC3AD71-8B5A-49F8-ACB6-C1A1DF16F42A}" srcOrd="0" destOrd="0" presId="urn:microsoft.com/office/officeart/2008/layout/LinedList"/>
    <dgm:cxn modelId="{6E07BE49-CFCE-43FC-BEA3-5CF6C17F0936}" srcId="{4F797AE2-CDA9-41BA-9092-17559725743C}" destId="{D8D9F423-D343-4098-9014-0C846375D1AE}" srcOrd="0" destOrd="0" parTransId="{AE5A1627-7619-45F8-A362-CBD3753FC835}" sibTransId="{05C1E8D2-253A-45EF-8B14-A14E89B4C155}"/>
    <dgm:cxn modelId="{AF763058-61DB-4BCD-9186-D85EC97E314D}" srcId="{4F797AE2-CDA9-41BA-9092-17559725743C}" destId="{E75CD4FA-D8B9-44F8-BEBA-20FB5405DAF9}" srcOrd="1" destOrd="0" parTransId="{D183B73B-8D91-4231-B374-580B3172F508}" sibTransId="{8BAE3699-B924-41FF-A32A-C663D8A10A83}"/>
    <dgm:cxn modelId="{8F13C3A4-9337-424C-8CD4-279395739ABA}" type="presOf" srcId="{E75CD4FA-D8B9-44F8-BEBA-20FB5405DAF9}" destId="{97802FD2-8A22-4B90-A6E8-1CE440F2C80F}" srcOrd="0" destOrd="0" presId="urn:microsoft.com/office/officeart/2008/layout/LinedList"/>
    <dgm:cxn modelId="{D7C862C3-65F0-4B08-850E-DFAABFA17454}" type="presOf" srcId="{D8D9F423-D343-4098-9014-0C846375D1AE}" destId="{2EA0EA81-6929-4856-90C0-0D59BB136DC3}" srcOrd="0" destOrd="0" presId="urn:microsoft.com/office/officeart/2008/layout/LinedList"/>
    <dgm:cxn modelId="{D777766A-6BB1-48C5-9EB3-A6051C8FA57F}" type="presParOf" srcId="{8AC3AD71-8B5A-49F8-ACB6-C1A1DF16F42A}" destId="{488DA515-6B66-4935-B372-A306B92D996D}" srcOrd="0" destOrd="0" presId="urn:microsoft.com/office/officeart/2008/layout/LinedList"/>
    <dgm:cxn modelId="{76D3423C-3536-4DD3-88E7-3480C62C091A}" type="presParOf" srcId="{8AC3AD71-8B5A-49F8-ACB6-C1A1DF16F42A}" destId="{274C1C26-B8A1-4E39-89BB-8A59F722E134}" srcOrd="1" destOrd="0" presId="urn:microsoft.com/office/officeart/2008/layout/LinedList"/>
    <dgm:cxn modelId="{8DF121DA-FD22-4302-9DD9-7373ED01D126}" type="presParOf" srcId="{274C1C26-B8A1-4E39-89BB-8A59F722E134}" destId="{2EA0EA81-6929-4856-90C0-0D59BB136DC3}" srcOrd="0" destOrd="0" presId="urn:microsoft.com/office/officeart/2008/layout/LinedList"/>
    <dgm:cxn modelId="{2ADCD435-ED12-43C2-90BE-C08D65E465CE}" type="presParOf" srcId="{274C1C26-B8A1-4E39-89BB-8A59F722E134}" destId="{F6F27F59-B7BD-4CE8-9F12-844E58300D71}" srcOrd="1" destOrd="0" presId="urn:microsoft.com/office/officeart/2008/layout/LinedList"/>
    <dgm:cxn modelId="{EFFD6772-EB45-4994-9F7B-47ECC0681D3A}" type="presParOf" srcId="{8AC3AD71-8B5A-49F8-ACB6-C1A1DF16F42A}" destId="{14D867A0-BBE7-4024-8A6D-0F093FA525FE}" srcOrd="2" destOrd="0" presId="urn:microsoft.com/office/officeart/2008/layout/LinedList"/>
    <dgm:cxn modelId="{39B7BBA7-847E-44ED-963F-C020C4611FCE}" type="presParOf" srcId="{8AC3AD71-8B5A-49F8-ACB6-C1A1DF16F42A}" destId="{29D8D205-4381-410C-BB74-D1899A79D30C}" srcOrd="3" destOrd="0" presId="urn:microsoft.com/office/officeart/2008/layout/LinedList"/>
    <dgm:cxn modelId="{1D903641-6C60-4125-8845-C1AA83ABBB28}" type="presParOf" srcId="{29D8D205-4381-410C-BB74-D1899A79D30C}" destId="{97802FD2-8A22-4B90-A6E8-1CE440F2C80F}" srcOrd="0" destOrd="0" presId="urn:microsoft.com/office/officeart/2008/layout/LinedList"/>
    <dgm:cxn modelId="{1BF1EB6E-17A9-46CE-B8B5-293A3DAFF80A}" type="presParOf" srcId="{29D8D205-4381-410C-BB74-D1899A79D30C}" destId="{85824E58-67B5-48E5-A7B3-B139028EEC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C46384-3A6A-4B21-B3C1-2B5FF3AC998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DDFFD5-1EBE-4641-8049-BCD50A2BE907}">
      <dgm:prSet/>
      <dgm:spPr/>
      <dgm:t>
        <a:bodyPr/>
        <a:lstStyle/>
        <a:p>
          <a:pPr algn="just"/>
          <a:r>
            <a:rPr lang="es-ES" dirty="0"/>
            <a:t>Los datos a los que acceden están organizados de forma más lógica en una base de datos normalizada, a menudo similar a la forma en que se organizan los objetos del mundo real que representan los datos.</a:t>
          </a:r>
          <a:endParaRPr lang="en-US" dirty="0"/>
        </a:p>
      </dgm:t>
    </dgm:pt>
    <dgm:pt modelId="{B655410F-06DE-4843-B2EF-22997DD9BC6C}" type="parTrans" cxnId="{2F817CA8-AE92-429A-983B-8D52B299A4FD}">
      <dgm:prSet/>
      <dgm:spPr/>
      <dgm:t>
        <a:bodyPr/>
        <a:lstStyle/>
        <a:p>
          <a:endParaRPr lang="en-US"/>
        </a:p>
      </dgm:t>
    </dgm:pt>
    <dgm:pt modelId="{720AB554-4851-43E9-B489-7A6873FF7BC7}" type="sibTrans" cxnId="{2F817CA8-AE92-429A-983B-8D52B299A4FD}">
      <dgm:prSet/>
      <dgm:spPr/>
      <dgm:t>
        <a:bodyPr/>
        <a:lstStyle/>
        <a:p>
          <a:endParaRPr lang="en-US"/>
        </a:p>
      </dgm:t>
    </dgm:pt>
    <dgm:pt modelId="{A5A7DC2F-3672-4D30-B969-2A30D134D91C}">
      <dgm:prSet/>
      <dgm:spPr/>
      <dgm:t>
        <a:bodyPr/>
        <a:lstStyle/>
        <a:p>
          <a:pPr algn="just"/>
          <a:r>
            <a:rPr lang="es-ES" dirty="0"/>
            <a:t>Eso hace que las bases de datos sean más fáciles de entender y los cambios se realicen de una manera más sencilla.</a:t>
          </a:r>
          <a:endParaRPr lang="en-US" dirty="0"/>
        </a:p>
      </dgm:t>
    </dgm:pt>
    <dgm:pt modelId="{6BC8B2D7-51DD-47DB-869C-B1D854A6EF41}" type="parTrans" cxnId="{96441DA0-AF59-4FE1-A98D-5ABAF8CFFCED}">
      <dgm:prSet/>
      <dgm:spPr/>
      <dgm:t>
        <a:bodyPr/>
        <a:lstStyle/>
        <a:p>
          <a:endParaRPr lang="en-US"/>
        </a:p>
      </dgm:t>
    </dgm:pt>
    <dgm:pt modelId="{134AD0A6-97A4-4136-ACE6-61E96A49EF16}" type="sibTrans" cxnId="{96441DA0-AF59-4FE1-A98D-5ABAF8CFFCED}">
      <dgm:prSet/>
      <dgm:spPr/>
      <dgm:t>
        <a:bodyPr/>
        <a:lstStyle/>
        <a:p>
          <a:endParaRPr lang="en-US"/>
        </a:p>
      </dgm:t>
    </dgm:pt>
    <dgm:pt modelId="{BE0E59DF-9413-4880-9D84-376BA43848D1}" type="pres">
      <dgm:prSet presAssocID="{30C46384-3A6A-4B21-B3C1-2B5FF3AC9985}" presName="vert0" presStyleCnt="0">
        <dgm:presLayoutVars>
          <dgm:dir/>
          <dgm:animOne val="branch"/>
          <dgm:animLvl val="lvl"/>
        </dgm:presLayoutVars>
      </dgm:prSet>
      <dgm:spPr/>
    </dgm:pt>
    <dgm:pt modelId="{F59D5CC9-DF5C-4CD8-9D2D-9CD1124FD73D}" type="pres">
      <dgm:prSet presAssocID="{9DDDFFD5-1EBE-4641-8049-BCD50A2BE907}" presName="thickLine" presStyleLbl="alignNode1" presStyleIdx="0" presStyleCnt="2"/>
      <dgm:spPr/>
    </dgm:pt>
    <dgm:pt modelId="{E41159FE-86D8-439F-B9CC-286321B712D1}" type="pres">
      <dgm:prSet presAssocID="{9DDDFFD5-1EBE-4641-8049-BCD50A2BE907}" presName="horz1" presStyleCnt="0"/>
      <dgm:spPr/>
    </dgm:pt>
    <dgm:pt modelId="{E41B29D0-54E2-4ED2-B4E5-4A7014C13F75}" type="pres">
      <dgm:prSet presAssocID="{9DDDFFD5-1EBE-4641-8049-BCD50A2BE907}" presName="tx1" presStyleLbl="revTx" presStyleIdx="0" presStyleCnt="2" custScaleY="114925"/>
      <dgm:spPr/>
    </dgm:pt>
    <dgm:pt modelId="{04E733B6-F853-4A85-958D-1865FF9B8C4C}" type="pres">
      <dgm:prSet presAssocID="{9DDDFFD5-1EBE-4641-8049-BCD50A2BE907}" presName="vert1" presStyleCnt="0"/>
      <dgm:spPr/>
    </dgm:pt>
    <dgm:pt modelId="{B46BC7FE-98C2-47A3-8B3E-6D5F30CADDD4}" type="pres">
      <dgm:prSet presAssocID="{A5A7DC2F-3672-4D30-B969-2A30D134D91C}" presName="thickLine" presStyleLbl="alignNode1" presStyleIdx="1" presStyleCnt="2"/>
      <dgm:spPr/>
    </dgm:pt>
    <dgm:pt modelId="{EC542BBA-6700-4213-8DFD-56FD9EE2BD0C}" type="pres">
      <dgm:prSet presAssocID="{A5A7DC2F-3672-4D30-B969-2A30D134D91C}" presName="horz1" presStyleCnt="0"/>
      <dgm:spPr/>
    </dgm:pt>
    <dgm:pt modelId="{6E4A38E0-4F5D-4D9B-A48A-5EC68AD8726C}" type="pres">
      <dgm:prSet presAssocID="{A5A7DC2F-3672-4D30-B969-2A30D134D91C}" presName="tx1" presStyleLbl="revTx" presStyleIdx="1" presStyleCnt="2"/>
      <dgm:spPr/>
    </dgm:pt>
    <dgm:pt modelId="{7022ABF3-4F87-4AF7-BF08-BAA5412E7CF0}" type="pres">
      <dgm:prSet presAssocID="{A5A7DC2F-3672-4D30-B969-2A30D134D91C}" presName="vert1" presStyleCnt="0"/>
      <dgm:spPr/>
    </dgm:pt>
  </dgm:ptLst>
  <dgm:cxnLst>
    <dgm:cxn modelId="{F20D3503-154A-4D3D-8E3F-14CE8E7B53CA}" type="presOf" srcId="{30C46384-3A6A-4B21-B3C1-2B5FF3AC9985}" destId="{BE0E59DF-9413-4880-9D84-376BA43848D1}" srcOrd="0" destOrd="0" presId="urn:microsoft.com/office/officeart/2008/layout/LinedList"/>
    <dgm:cxn modelId="{DDF73814-E476-4F0E-94F8-02C7691773BE}" type="presOf" srcId="{A5A7DC2F-3672-4D30-B969-2A30D134D91C}" destId="{6E4A38E0-4F5D-4D9B-A48A-5EC68AD8726C}" srcOrd="0" destOrd="0" presId="urn:microsoft.com/office/officeart/2008/layout/LinedList"/>
    <dgm:cxn modelId="{B78DE54A-5F8B-4EA6-84E5-0EB2DFA5DBCF}" type="presOf" srcId="{9DDDFFD5-1EBE-4641-8049-BCD50A2BE907}" destId="{E41B29D0-54E2-4ED2-B4E5-4A7014C13F75}" srcOrd="0" destOrd="0" presId="urn:microsoft.com/office/officeart/2008/layout/LinedList"/>
    <dgm:cxn modelId="{96441DA0-AF59-4FE1-A98D-5ABAF8CFFCED}" srcId="{30C46384-3A6A-4B21-B3C1-2B5FF3AC9985}" destId="{A5A7DC2F-3672-4D30-B969-2A30D134D91C}" srcOrd="1" destOrd="0" parTransId="{6BC8B2D7-51DD-47DB-869C-B1D854A6EF41}" sibTransId="{134AD0A6-97A4-4136-ACE6-61E96A49EF16}"/>
    <dgm:cxn modelId="{2F817CA8-AE92-429A-983B-8D52B299A4FD}" srcId="{30C46384-3A6A-4B21-B3C1-2B5FF3AC9985}" destId="{9DDDFFD5-1EBE-4641-8049-BCD50A2BE907}" srcOrd="0" destOrd="0" parTransId="{B655410F-06DE-4843-B2EF-22997DD9BC6C}" sibTransId="{720AB554-4851-43E9-B489-7A6873FF7BC7}"/>
    <dgm:cxn modelId="{078299BD-C05E-4940-934D-35F6CA6864B3}" type="presParOf" srcId="{BE0E59DF-9413-4880-9D84-376BA43848D1}" destId="{F59D5CC9-DF5C-4CD8-9D2D-9CD1124FD73D}" srcOrd="0" destOrd="0" presId="urn:microsoft.com/office/officeart/2008/layout/LinedList"/>
    <dgm:cxn modelId="{2F749FC9-7B4A-4647-8FEA-9B3AFAB89FFF}" type="presParOf" srcId="{BE0E59DF-9413-4880-9D84-376BA43848D1}" destId="{E41159FE-86D8-439F-B9CC-286321B712D1}" srcOrd="1" destOrd="0" presId="urn:microsoft.com/office/officeart/2008/layout/LinedList"/>
    <dgm:cxn modelId="{EC4C0BC0-D4F6-4DCE-A4B2-DE7A1C722C3C}" type="presParOf" srcId="{E41159FE-86D8-439F-B9CC-286321B712D1}" destId="{E41B29D0-54E2-4ED2-B4E5-4A7014C13F75}" srcOrd="0" destOrd="0" presId="urn:microsoft.com/office/officeart/2008/layout/LinedList"/>
    <dgm:cxn modelId="{3252766D-95F4-4881-B5C5-4AAF9F630EEB}" type="presParOf" srcId="{E41159FE-86D8-439F-B9CC-286321B712D1}" destId="{04E733B6-F853-4A85-958D-1865FF9B8C4C}" srcOrd="1" destOrd="0" presId="urn:microsoft.com/office/officeart/2008/layout/LinedList"/>
    <dgm:cxn modelId="{40BCC4B6-7C78-418C-8A9A-DBD95B0C53B0}" type="presParOf" srcId="{BE0E59DF-9413-4880-9D84-376BA43848D1}" destId="{B46BC7FE-98C2-47A3-8B3E-6D5F30CADDD4}" srcOrd="2" destOrd="0" presId="urn:microsoft.com/office/officeart/2008/layout/LinedList"/>
    <dgm:cxn modelId="{C178D2CE-BF56-40DC-9CD3-4A5A50FD388D}" type="presParOf" srcId="{BE0E59DF-9413-4880-9D84-376BA43848D1}" destId="{EC542BBA-6700-4213-8DFD-56FD9EE2BD0C}" srcOrd="3" destOrd="0" presId="urn:microsoft.com/office/officeart/2008/layout/LinedList"/>
    <dgm:cxn modelId="{66B49BF4-3A5C-464E-A3C3-BFB47A04E917}" type="presParOf" srcId="{EC542BBA-6700-4213-8DFD-56FD9EE2BD0C}" destId="{6E4A38E0-4F5D-4D9B-A48A-5EC68AD8726C}" srcOrd="0" destOrd="0" presId="urn:microsoft.com/office/officeart/2008/layout/LinedList"/>
    <dgm:cxn modelId="{60644003-F2AE-4F1D-ACA5-A3C78BE2AFA7}" type="presParOf" srcId="{EC542BBA-6700-4213-8DFD-56FD9EE2BD0C}" destId="{7022ABF3-4F87-4AF7-BF08-BAA5412E7C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2BD70F-D2ED-4D7A-B84A-9E9BA96402D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E20096-6FA2-4565-B75A-3D672B78770B}">
      <dgm:prSet/>
      <dgm:spPr/>
      <dgm:t>
        <a:bodyPr/>
        <a:lstStyle/>
        <a:p>
          <a:pPr algn="just"/>
          <a:r>
            <a:rPr lang="es-MX" dirty="0"/>
            <a:t>La integridad referencial es la ejecución de las relaciones entre los datos de distintas tablas.</a:t>
          </a:r>
          <a:endParaRPr lang="en-US" dirty="0"/>
        </a:p>
      </dgm:t>
    </dgm:pt>
    <dgm:pt modelId="{639D8642-9334-40E1-A7CF-46E99FAD1F36}" type="parTrans" cxnId="{6B78BCBB-8968-4652-ADA0-7EE8CE84F649}">
      <dgm:prSet/>
      <dgm:spPr/>
      <dgm:t>
        <a:bodyPr/>
        <a:lstStyle/>
        <a:p>
          <a:endParaRPr lang="en-US"/>
        </a:p>
      </dgm:t>
    </dgm:pt>
    <dgm:pt modelId="{0DADB4F1-2EC9-43E1-8602-2427DA20E8BF}" type="sibTrans" cxnId="{6B78BCBB-8968-4652-ADA0-7EE8CE84F649}">
      <dgm:prSet/>
      <dgm:spPr/>
      <dgm:t>
        <a:bodyPr/>
        <a:lstStyle/>
        <a:p>
          <a:endParaRPr lang="en-US"/>
        </a:p>
      </dgm:t>
    </dgm:pt>
    <dgm:pt modelId="{7CB31C61-5E59-4337-8FB9-9F5358ABAD1C}">
      <dgm:prSet/>
      <dgm:spPr/>
      <dgm:t>
        <a:bodyPr/>
        <a:lstStyle/>
        <a:p>
          <a:pPr algn="just"/>
          <a:r>
            <a:rPr lang="es-MX" dirty="0"/>
            <a:t>Sin la integridad de referencia, los datos en una tabla pueden perder su conexión con otras tablas donde hay datos relacionados.</a:t>
          </a:r>
          <a:endParaRPr lang="en-US" dirty="0"/>
        </a:p>
      </dgm:t>
    </dgm:pt>
    <dgm:pt modelId="{7BB788B3-C962-4BEA-8BF4-6626939B3F3A}" type="parTrans" cxnId="{1BC02996-4E09-454D-83A1-A59949C12C22}">
      <dgm:prSet/>
      <dgm:spPr/>
      <dgm:t>
        <a:bodyPr/>
        <a:lstStyle/>
        <a:p>
          <a:endParaRPr lang="en-US"/>
        </a:p>
      </dgm:t>
    </dgm:pt>
    <dgm:pt modelId="{FAE718E2-4919-446E-9E42-AE1CBC00044F}" type="sibTrans" cxnId="{1BC02996-4E09-454D-83A1-A59949C12C22}">
      <dgm:prSet/>
      <dgm:spPr/>
      <dgm:t>
        <a:bodyPr/>
        <a:lstStyle/>
        <a:p>
          <a:endParaRPr lang="en-US"/>
        </a:p>
      </dgm:t>
    </dgm:pt>
    <dgm:pt modelId="{0B05D884-156B-4AF8-B84C-BBCE8F9D0015}">
      <dgm:prSet/>
      <dgm:spPr/>
      <dgm:t>
        <a:bodyPr/>
        <a:lstStyle/>
        <a:p>
          <a:r>
            <a:rPr lang="es-MX" dirty="0"/>
            <a:t>Esto evita tener datos huérfanos e inconsistentes. </a:t>
          </a:r>
          <a:endParaRPr lang="en-US" dirty="0"/>
        </a:p>
      </dgm:t>
    </dgm:pt>
    <dgm:pt modelId="{E17E15C5-5EFE-436B-8149-88ADF3B07408}" type="parTrans" cxnId="{E8B52FA0-D7D0-4039-A60E-3F7371D9F9FF}">
      <dgm:prSet/>
      <dgm:spPr/>
      <dgm:t>
        <a:bodyPr/>
        <a:lstStyle/>
        <a:p>
          <a:endParaRPr lang="en-US"/>
        </a:p>
      </dgm:t>
    </dgm:pt>
    <dgm:pt modelId="{C868727A-A905-4368-B667-8A278C615424}" type="sibTrans" cxnId="{E8B52FA0-D7D0-4039-A60E-3F7371D9F9FF}">
      <dgm:prSet/>
      <dgm:spPr/>
      <dgm:t>
        <a:bodyPr/>
        <a:lstStyle/>
        <a:p>
          <a:endParaRPr lang="en-US"/>
        </a:p>
      </dgm:t>
    </dgm:pt>
    <dgm:pt modelId="{FAE54BE8-DF97-4947-8247-EFA73E18DBC5}" type="pres">
      <dgm:prSet presAssocID="{D62BD70F-D2ED-4D7A-B84A-9E9BA96402DE}" presName="vert0" presStyleCnt="0">
        <dgm:presLayoutVars>
          <dgm:dir/>
          <dgm:animOne val="branch"/>
          <dgm:animLvl val="lvl"/>
        </dgm:presLayoutVars>
      </dgm:prSet>
      <dgm:spPr/>
    </dgm:pt>
    <dgm:pt modelId="{D8C2D990-66BD-4C83-9CFB-63EF17F03DA7}" type="pres">
      <dgm:prSet presAssocID="{47E20096-6FA2-4565-B75A-3D672B78770B}" presName="thickLine" presStyleLbl="alignNode1" presStyleIdx="0" presStyleCnt="3"/>
      <dgm:spPr/>
    </dgm:pt>
    <dgm:pt modelId="{3CEA6145-6CAE-4AC6-8BC5-2059FBDD3696}" type="pres">
      <dgm:prSet presAssocID="{47E20096-6FA2-4565-B75A-3D672B78770B}" presName="horz1" presStyleCnt="0"/>
      <dgm:spPr/>
    </dgm:pt>
    <dgm:pt modelId="{B3B33E1C-F2C9-4773-ACE1-A87F9B51084C}" type="pres">
      <dgm:prSet presAssocID="{47E20096-6FA2-4565-B75A-3D672B78770B}" presName="tx1" presStyleLbl="revTx" presStyleIdx="0" presStyleCnt="3" custScaleY="118350"/>
      <dgm:spPr/>
    </dgm:pt>
    <dgm:pt modelId="{6D24D645-A648-4E34-81A3-129B59CC39F7}" type="pres">
      <dgm:prSet presAssocID="{47E20096-6FA2-4565-B75A-3D672B78770B}" presName="vert1" presStyleCnt="0"/>
      <dgm:spPr/>
    </dgm:pt>
    <dgm:pt modelId="{4E75FB15-2106-4F1A-B48C-8A9FBB338E28}" type="pres">
      <dgm:prSet presAssocID="{7CB31C61-5E59-4337-8FB9-9F5358ABAD1C}" presName="thickLine" presStyleLbl="alignNode1" presStyleIdx="1" presStyleCnt="3"/>
      <dgm:spPr/>
    </dgm:pt>
    <dgm:pt modelId="{BB105DD2-5118-4B86-A74D-24BB9B3C1967}" type="pres">
      <dgm:prSet presAssocID="{7CB31C61-5E59-4337-8FB9-9F5358ABAD1C}" presName="horz1" presStyleCnt="0"/>
      <dgm:spPr/>
    </dgm:pt>
    <dgm:pt modelId="{B77AAAB0-0274-4BEF-B07F-1EC2B24FF061}" type="pres">
      <dgm:prSet presAssocID="{7CB31C61-5E59-4337-8FB9-9F5358ABAD1C}" presName="tx1" presStyleLbl="revTx" presStyleIdx="1" presStyleCnt="3" custScaleY="123232"/>
      <dgm:spPr/>
    </dgm:pt>
    <dgm:pt modelId="{C2EE9614-9ECC-40CC-91E8-9E54E3308F20}" type="pres">
      <dgm:prSet presAssocID="{7CB31C61-5E59-4337-8FB9-9F5358ABAD1C}" presName="vert1" presStyleCnt="0"/>
      <dgm:spPr/>
    </dgm:pt>
    <dgm:pt modelId="{F6BBCD73-5CA9-4B88-AA52-45D5A19744CF}" type="pres">
      <dgm:prSet presAssocID="{0B05D884-156B-4AF8-B84C-BBCE8F9D0015}" presName="thickLine" presStyleLbl="alignNode1" presStyleIdx="2" presStyleCnt="3"/>
      <dgm:spPr/>
    </dgm:pt>
    <dgm:pt modelId="{468F8946-A6ED-45A8-A3F4-6A29280319D1}" type="pres">
      <dgm:prSet presAssocID="{0B05D884-156B-4AF8-B84C-BBCE8F9D0015}" presName="horz1" presStyleCnt="0"/>
      <dgm:spPr/>
    </dgm:pt>
    <dgm:pt modelId="{9E69FFB6-ABBA-4335-A4BD-F00F914A1CD3}" type="pres">
      <dgm:prSet presAssocID="{0B05D884-156B-4AF8-B84C-BBCE8F9D0015}" presName="tx1" presStyleLbl="revTx" presStyleIdx="2" presStyleCnt="3"/>
      <dgm:spPr/>
    </dgm:pt>
    <dgm:pt modelId="{BCC9C1C6-D93B-4B0B-B8B2-0304AE359231}" type="pres">
      <dgm:prSet presAssocID="{0B05D884-156B-4AF8-B84C-BBCE8F9D0015}" presName="vert1" presStyleCnt="0"/>
      <dgm:spPr/>
    </dgm:pt>
  </dgm:ptLst>
  <dgm:cxnLst>
    <dgm:cxn modelId="{0A3B4110-AD0B-4EEB-96A1-6E4B66703F49}" type="presOf" srcId="{7CB31C61-5E59-4337-8FB9-9F5358ABAD1C}" destId="{B77AAAB0-0274-4BEF-B07F-1EC2B24FF061}" srcOrd="0" destOrd="0" presId="urn:microsoft.com/office/officeart/2008/layout/LinedList"/>
    <dgm:cxn modelId="{BFEB5924-ADDE-493D-A35C-CA774DC923F5}" type="presOf" srcId="{47E20096-6FA2-4565-B75A-3D672B78770B}" destId="{B3B33E1C-F2C9-4773-ACE1-A87F9B51084C}" srcOrd="0" destOrd="0" presId="urn:microsoft.com/office/officeart/2008/layout/LinedList"/>
    <dgm:cxn modelId="{1BC02996-4E09-454D-83A1-A59949C12C22}" srcId="{D62BD70F-D2ED-4D7A-B84A-9E9BA96402DE}" destId="{7CB31C61-5E59-4337-8FB9-9F5358ABAD1C}" srcOrd="1" destOrd="0" parTransId="{7BB788B3-C962-4BEA-8BF4-6626939B3F3A}" sibTransId="{FAE718E2-4919-446E-9E42-AE1CBC00044F}"/>
    <dgm:cxn modelId="{E8B52FA0-D7D0-4039-A60E-3F7371D9F9FF}" srcId="{D62BD70F-D2ED-4D7A-B84A-9E9BA96402DE}" destId="{0B05D884-156B-4AF8-B84C-BBCE8F9D0015}" srcOrd="2" destOrd="0" parTransId="{E17E15C5-5EFE-436B-8149-88ADF3B07408}" sibTransId="{C868727A-A905-4368-B667-8A278C615424}"/>
    <dgm:cxn modelId="{6B78BCBB-8968-4652-ADA0-7EE8CE84F649}" srcId="{D62BD70F-D2ED-4D7A-B84A-9E9BA96402DE}" destId="{47E20096-6FA2-4565-B75A-3D672B78770B}" srcOrd="0" destOrd="0" parTransId="{639D8642-9334-40E1-A7CF-46E99FAD1F36}" sibTransId="{0DADB4F1-2EC9-43E1-8602-2427DA20E8BF}"/>
    <dgm:cxn modelId="{950861DE-4156-4525-ADEC-9E4D3C6F2CF2}" type="presOf" srcId="{D62BD70F-D2ED-4D7A-B84A-9E9BA96402DE}" destId="{FAE54BE8-DF97-4947-8247-EFA73E18DBC5}" srcOrd="0" destOrd="0" presId="urn:microsoft.com/office/officeart/2008/layout/LinedList"/>
    <dgm:cxn modelId="{9AB899E7-D43D-4F97-8BAB-DAA7A531C5F4}" type="presOf" srcId="{0B05D884-156B-4AF8-B84C-BBCE8F9D0015}" destId="{9E69FFB6-ABBA-4335-A4BD-F00F914A1CD3}" srcOrd="0" destOrd="0" presId="urn:microsoft.com/office/officeart/2008/layout/LinedList"/>
    <dgm:cxn modelId="{8CCF76DA-9A0E-4523-B53A-8A307408CC0E}" type="presParOf" srcId="{FAE54BE8-DF97-4947-8247-EFA73E18DBC5}" destId="{D8C2D990-66BD-4C83-9CFB-63EF17F03DA7}" srcOrd="0" destOrd="0" presId="urn:microsoft.com/office/officeart/2008/layout/LinedList"/>
    <dgm:cxn modelId="{2BD29456-8984-4CEF-824C-B921EBCD4F85}" type="presParOf" srcId="{FAE54BE8-DF97-4947-8247-EFA73E18DBC5}" destId="{3CEA6145-6CAE-4AC6-8BC5-2059FBDD3696}" srcOrd="1" destOrd="0" presId="urn:microsoft.com/office/officeart/2008/layout/LinedList"/>
    <dgm:cxn modelId="{60C3186C-1E6C-44BF-B756-0A82365ED22A}" type="presParOf" srcId="{3CEA6145-6CAE-4AC6-8BC5-2059FBDD3696}" destId="{B3B33E1C-F2C9-4773-ACE1-A87F9B51084C}" srcOrd="0" destOrd="0" presId="urn:microsoft.com/office/officeart/2008/layout/LinedList"/>
    <dgm:cxn modelId="{2FDD22C5-61D2-42B6-91C2-288DBDF9A2F5}" type="presParOf" srcId="{3CEA6145-6CAE-4AC6-8BC5-2059FBDD3696}" destId="{6D24D645-A648-4E34-81A3-129B59CC39F7}" srcOrd="1" destOrd="0" presId="urn:microsoft.com/office/officeart/2008/layout/LinedList"/>
    <dgm:cxn modelId="{7C1657AC-1934-49C3-BD41-778B37607240}" type="presParOf" srcId="{FAE54BE8-DF97-4947-8247-EFA73E18DBC5}" destId="{4E75FB15-2106-4F1A-B48C-8A9FBB338E28}" srcOrd="2" destOrd="0" presId="urn:microsoft.com/office/officeart/2008/layout/LinedList"/>
    <dgm:cxn modelId="{1E30E1AA-27DA-4DE6-B3BA-25146761094E}" type="presParOf" srcId="{FAE54BE8-DF97-4947-8247-EFA73E18DBC5}" destId="{BB105DD2-5118-4B86-A74D-24BB9B3C1967}" srcOrd="3" destOrd="0" presId="urn:microsoft.com/office/officeart/2008/layout/LinedList"/>
    <dgm:cxn modelId="{6246DBD1-1841-4691-8CAC-C7011B857E48}" type="presParOf" srcId="{BB105DD2-5118-4B86-A74D-24BB9B3C1967}" destId="{B77AAAB0-0274-4BEF-B07F-1EC2B24FF061}" srcOrd="0" destOrd="0" presId="urn:microsoft.com/office/officeart/2008/layout/LinedList"/>
    <dgm:cxn modelId="{4B2D868C-2686-4CC9-874F-DCB9D33349AE}" type="presParOf" srcId="{BB105DD2-5118-4B86-A74D-24BB9B3C1967}" destId="{C2EE9614-9ECC-40CC-91E8-9E54E3308F20}" srcOrd="1" destOrd="0" presId="urn:microsoft.com/office/officeart/2008/layout/LinedList"/>
    <dgm:cxn modelId="{8478E946-BC69-4315-B5FA-8E0721FD6002}" type="presParOf" srcId="{FAE54BE8-DF97-4947-8247-EFA73E18DBC5}" destId="{F6BBCD73-5CA9-4B88-AA52-45D5A19744CF}" srcOrd="4" destOrd="0" presId="urn:microsoft.com/office/officeart/2008/layout/LinedList"/>
    <dgm:cxn modelId="{219AE7B1-A8CE-451A-B6CE-C3B663D75D03}" type="presParOf" srcId="{FAE54BE8-DF97-4947-8247-EFA73E18DBC5}" destId="{468F8946-A6ED-45A8-A3F4-6A29280319D1}" srcOrd="5" destOrd="0" presId="urn:microsoft.com/office/officeart/2008/layout/LinedList"/>
    <dgm:cxn modelId="{5EA7F77E-E1B0-4E36-ADAD-8B15AADDA3BD}" type="presParOf" srcId="{468F8946-A6ED-45A8-A3F4-6A29280319D1}" destId="{9E69FFB6-ABBA-4335-A4BD-F00F914A1CD3}" srcOrd="0" destOrd="0" presId="urn:microsoft.com/office/officeart/2008/layout/LinedList"/>
    <dgm:cxn modelId="{CEEB7249-072B-49AD-BB71-2D6FD1E64D7F}" type="presParOf" srcId="{468F8946-A6ED-45A8-A3F4-6A29280319D1}" destId="{BCC9C1C6-D93B-4B0B-B8B2-0304AE3592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F0A7F-2478-4E3A-ADA0-E9760589DFCB}">
      <dsp:nvSpPr>
        <dsp:cNvPr id="0" name=""/>
        <dsp:cNvSpPr/>
      </dsp:nvSpPr>
      <dsp:spPr>
        <a:xfrm>
          <a:off x="8013" y="-36735"/>
          <a:ext cx="9444285" cy="21467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La normalización es el proceso mediante el cual se transforman datos complejos a un conjunto de estructuras de datos más pequeñas, que además de ser más simples y más estables, son más fáciles de mantener. </a:t>
          </a:r>
          <a:endParaRPr lang="en-US" sz="2600" kern="1200" dirty="0"/>
        </a:p>
      </dsp:txBody>
      <dsp:txXfrm>
        <a:off x="70888" y="26140"/>
        <a:ext cx="7372476" cy="2020964"/>
      </dsp:txXfrm>
    </dsp:sp>
    <dsp:sp modelId="{80A97C59-D918-42D1-8CBA-41B0EEF2B1F6}">
      <dsp:nvSpPr>
        <dsp:cNvPr id="0" name=""/>
        <dsp:cNvSpPr/>
      </dsp:nvSpPr>
      <dsp:spPr>
        <a:xfrm>
          <a:off x="2701807" y="2479319"/>
          <a:ext cx="7637189" cy="1396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600" kern="1200" dirty="0"/>
            <a:t>Las bases de datos funcionan mejor cuando están bien diseñados. </a:t>
          </a:r>
          <a:endParaRPr lang="en-US" sz="2600" kern="1200" dirty="0"/>
        </a:p>
      </dsp:txBody>
      <dsp:txXfrm>
        <a:off x="2742700" y="2520212"/>
        <a:ext cx="5158534" cy="1314419"/>
      </dsp:txXfrm>
    </dsp:sp>
    <dsp:sp modelId="{CC34F65F-60D4-48E5-8560-0C44C273C63F}">
      <dsp:nvSpPr>
        <dsp:cNvPr id="0" name=""/>
        <dsp:cNvSpPr/>
      </dsp:nvSpPr>
      <dsp:spPr>
        <a:xfrm>
          <a:off x="8004253" y="1580349"/>
          <a:ext cx="1265383" cy="126538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8964" y="1580349"/>
        <a:ext cx="695961" cy="952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A515-6B66-4935-B372-A306B92D996D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0EA81-6929-4856-90C0-0D59BB136DC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just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La normalización de una base de datos reduce su tamaño y evita la duplicación de datos.</a:t>
          </a:r>
          <a:endParaRPr lang="en-US" sz="4000" kern="1200" dirty="0"/>
        </a:p>
      </dsp:txBody>
      <dsp:txXfrm>
        <a:off x="0" y="0"/>
        <a:ext cx="6492875" cy="2552700"/>
      </dsp:txXfrm>
    </dsp:sp>
    <dsp:sp modelId="{14D867A0-BBE7-4024-8A6D-0F093FA525F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02FD2-8A22-4B90-A6E8-1CE440F2C80F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just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Se asegura que cada pieza de datos se almacene sólo una vez.</a:t>
          </a:r>
          <a:endParaRPr lang="en-US" sz="4000" kern="1200" dirty="0"/>
        </a:p>
      </dsp:txBody>
      <dsp:txXfrm>
        <a:off x="0" y="2552700"/>
        <a:ext cx="6492875" cy="255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D5CC9-DF5C-4CD8-9D2D-9CD1124FD73D}">
      <dsp:nvSpPr>
        <dsp:cNvPr id="0" name=""/>
        <dsp:cNvSpPr/>
      </dsp:nvSpPr>
      <dsp:spPr>
        <a:xfrm>
          <a:off x="0" y="2385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29D0-54E2-4ED2-B4E5-4A7014C13F75}">
      <dsp:nvSpPr>
        <dsp:cNvPr id="0" name=""/>
        <dsp:cNvSpPr/>
      </dsp:nvSpPr>
      <dsp:spPr>
        <a:xfrm>
          <a:off x="0" y="2385"/>
          <a:ext cx="6486534" cy="2727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Los datos a los que acceden están organizados de forma más lógica en una base de datos normalizada, a menudo similar a la forma en que se organizan los objetos del mundo real que representan los datos.</a:t>
          </a:r>
          <a:endParaRPr lang="en-US" sz="2900" kern="1200" dirty="0"/>
        </a:p>
      </dsp:txBody>
      <dsp:txXfrm>
        <a:off x="0" y="2385"/>
        <a:ext cx="6486534" cy="2727415"/>
      </dsp:txXfrm>
    </dsp:sp>
    <dsp:sp modelId="{B46BC7FE-98C2-47A3-8B3E-6D5F30CADDD4}">
      <dsp:nvSpPr>
        <dsp:cNvPr id="0" name=""/>
        <dsp:cNvSpPr/>
      </dsp:nvSpPr>
      <dsp:spPr>
        <a:xfrm>
          <a:off x="0" y="272980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A38E0-4F5D-4D9B-A48A-5EC68AD8726C}">
      <dsp:nvSpPr>
        <dsp:cNvPr id="0" name=""/>
        <dsp:cNvSpPr/>
      </dsp:nvSpPr>
      <dsp:spPr>
        <a:xfrm>
          <a:off x="0" y="2729801"/>
          <a:ext cx="6492875" cy="237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Eso hace que las bases de datos sean más fáciles de entender y los cambios se realicen de una manera más sencilla.</a:t>
          </a:r>
          <a:endParaRPr lang="en-US" sz="2900" kern="1200" dirty="0"/>
        </a:p>
      </dsp:txBody>
      <dsp:txXfrm>
        <a:off x="0" y="2729801"/>
        <a:ext cx="6492875" cy="23732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2D990-66BD-4C83-9CFB-63EF17F03DA7}">
      <dsp:nvSpPr>
        <dsp:cNvPr id="0" name=""/>
        <dsp:cNvSpPr/>
      </dsp:nvSpPr>
      <dsp:spPr>
        <a:xfrm>
          <a:off x="0" y="239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33E1C-F2C9-4773-ACE1-A87F9B51084C}">
      <dsp:nvSpPr>
        <dsp:cNvPr id="0" name=""/>
        <dsp:cNvSpPr/>
      </dsp:nvSpPr>
      <dsp:spPr>
        <a:xfrm>
          <a:off x="0" y="2397"/>
          <a:ext cx="6480199" cy="176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La integridad referencial es la ejecución de las relaciones entre los datos de distintas tablas.</a:t>
          </a:r>
          <a:endParaRPr lang="en-US" sz="2900" kern="1200" dirty="0"/>
        </a:p>
      </dsp:txBody>
      <dsp:txXfrm>
        <a:off x="0" y="2397"/>
        <a:ext cx="6480199" cy="1767237"/>
      </dsp:txXfrm>
    </dsp:sp>
    <dsp:sp modelId="{4E75FB15-2106-4F1A-B48C-8A9FBB338E28}">
      <dsp:nvSpPr>
        <dsp:cNvPr id="0" name=""/>
        <dsp:cNvSpPr/>
      </dsp:nvSpPr>
      <dsp:spPr>
        <a:xfrm>
          <a:off x="0" y="1769635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AAB0-0274-4BEF-B07F-1EC2B24FF061}">
      <dsp:nvSpPr>
        <dsp:cNvPr id="0" name=""/>
        <dsp:cNvSpPr/>
      </dsp:nvSpPr>
      <dsp:spPr>
        <a:xfrm>
          <a:off x="0" y="1769635"/>
          <a:ext cx="6480199" cy="184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Sin la integridad de referencia, los datos en una tabla pueden perder su conexión con otras tablas donde hay datos relacionados.</a:t>
          </a:r>
          <a:endParaRPr lang="en-US" sz="2900" kern="1200" dirty="0"/>
        </a:p>
      </dsp:txBody>
      <dsp:txXfrm>
        <a:off x="0" y="1769635"/>
        <a:ext cx="6480199" cy="1840136"/>
      </dsp:txXfrm>
    </dsp:sp>
    <dsp:sp modelId="{F6BBCD73-5CA9-4B88-AA52-45D5A19744CF}">
      <dsp:nvSpPr>
        <dsp:cNvPr id="0" name=""/>
        <dsp:cNvSpPr/>
      </dsp:nvSpPr>
      <dsp:spPr>
        <a:xfrm>
          <a:off x="0" y="3609772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9FFB6-ABBA-4335-A4BD-F00F914A1CD3}">
      <dsp:nvSpPr>
        <dsp:cNvPr id="0" name=""/>
        <dsp:cNvSpPr/>
      </dsp:nvSpPr>
      <dsp:spPr>
        <a:xfrm>
          <a:off x="0" y="3609772"/>
          <a:ext cx="6492875" cy="149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Esto evita tener datos huérfanos e inconsistentes. </a:t>
          </a:r>
          <a:endParaRPr lang="en-US" sz="2900" kern="1200" dirty="0"/>
        </a:p>
      </dsp:txBody>
      <dsp:txXfrm>
        <a:off x="0" y="3609772"/>
        <a:ext cx="6492875" cy="1493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ADEEB-C9F9-4A90-87BB-6366F6AB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6391E1-CEBA-45CE-8F44-0EA17E835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BAB7D-5ED5-466C-9FD3-C53773E4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DD339-93E8-4758-AF9D-ADB54A8B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95850-F8F0-46E6-A9A8-32DEB5C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0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264BB-EC61-44FC-B7CC-8AF22223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31753-1DB5-468F-8F4E-0D7596F5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557471-2962-47E3-B1EE-DFA0530F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ADF20-2B63-4969-9329-2F12C46B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7D3E1-46EB-4483-A324-12BB4252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095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04701A-D205-4DF0-B472-4DD362F9B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DC4088-1F25-42CB-8E9F-75A08734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2553F-CBE2-4FAA-A83B-F9B0B460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1ADF5-DF5C-4A1D-BCED-25D6C172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6E847D-2C59-48C9-9287-824F6988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6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79878-F2D5-4AF1-AFD0-02B24062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AB0AC-A387-4E7C-8DFD-A714E66B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BE31D-0905-4A3D-8474-634A14EC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51FE7-8AE4-401A-9335-45A071F5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D8B2F-3ED5-4363-866F-EA1945CB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1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80E68-FDCD-4241-8972-33F37193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D773FB-E0B1-498C-A47B-5836E70C1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F6CC5-C382-4E09-8FAF-FF1A1FCA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FCEAB-AB26-4494-B74F-F718D536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D9BE5-0350-47D4-B8EA-BA666EC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77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9F10-323D-4120-A87F-CF62792A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2F3DF-104E-4A03-A3E1-2A84909F9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211E40-81B8-412D-AAAC-7D43FB634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349931-3631-47FB-98E7-4169D1AD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252B6B-39FF-44EC-B51F-588BAA04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614974-ABFD-4AE0-A8A2-43D53B0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8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AEF40-C63D-40A0-9FFB-CFED307A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709ED-79B6-47BC-87F9-654E2CF84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545593-C5AB-4FA4-A715-CCA058428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48905B-EBB8-4590-8170-84908F085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AD0D9C-1E68-42BD-9655-BDBCF78F4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179CB0-BA16-4D23-AB8C-233738CC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FBB8CD-73E2-45C8-87E8-7CEE0C86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EE8E2A-71B4-4D97-A6D0-1B05F503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57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3B041-BF2D-4CF5-950A-BE67F115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C152E5-C031-4296-86A9-2C2A0574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CE9F9C-08E9-472C-BEC8-AD8A6485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E74115-A97F-4597-9085-5371EDBE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3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2BA4FC-C23E-44D8-83EE-2C3A5001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126A4E-E487-432F-8FEC-B68794A4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AC661E-82FC-44F0-8D05-C1052056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70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49EDE-AC98-40CE-B1F4-F0354A1F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D654A6-67F2-4162-8777-3EA0003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AEA099-4D85-40E3-A457-A47458F1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152C8-0DD9-456A-8774-7B598FF6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846F42-5AC3-41B3-935B-6D37332F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CA7D59-703C-4936-98C9-3B0A93D0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30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A40B6-0C0E-486D-B6AD-AB4D253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5AE872-1857-4505-90B0-D827D58FE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13AE2F-19BF-4330-B280-2F719F574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48848-57A8-4B82-A8AD-40F0DA84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4E556D-D40E-4ED9-8A4F-716EB44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03F703-3D35-4D5B-9AF0-9A3604D8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85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A42519-7A88-4817-900C-B815CE43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F7FEAB-DA10-464C-9FC3-35B22735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92547-E324-460B-8B85-E10AB855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79AD-F3BF-4386-B21C-C4EE98FBC3C7}" type="datetimeFigureOut">
              <a:rPr lang="es-MX" smtClean="0"/>
              <a:t>30/03/2019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111707-6BCC-4F6C-BD6A-7515ADACE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18F1D-BAF7-4A79-AB24-59913CFCB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B58BC-D1AB-4C2F-978C-C08B674953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2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8F39E-09C6-4BFB-BD05-ECCF8D309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rgbClr val="FFFFFF"/>
                </a:solidFill>
              </a:rPr>
              <a:t>Ventajas de la normalización de una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CBACAE-9CF8-4A7C-B255-977EA06EB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Luis Cisneros Torres</a:t>
            </a:r>
          </a:p>
          <a:p>
            <a:r>
              <a:rPr lang="es-MX" sz="2000">
                <a:solidFill>
                  <a:srgbClr val="FFFFFF"/>
                </a:solidFill>
              </a:rPr>
              <a:t>Bases de Datos A</a:t>
            </a:r>
          </a:p>
          <a:p>
            <a:r>
              <a:rPr lang="es-MX" sz="2000">
                <a:solidFill>
                  <a:srgbClr val="FFFFFF"/>
                </a:solidFill>
              </a:rPr>
              <a:t>Grupo:  23111</a:t>
            </a:r>
          </a:p>
        </p:txBody>
      </p:sp>
    </p:spTree>
    <p:extLst>
      <p:ext uri="{BB962C8B-B14F-4D97-AF65-F5344CB8AC3E}">
        <p14:creationId xmlns:p14="http://schemas.microsoft.com/office/powerpoint/2010/main" val="259356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FDDBB33B-A9BE-4BF3-963C-68811CDBD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404399"/>
              </p:ext>
            </p:extLst>
          </p:nvPr>
        </p:nvGraphicFramePr>
        <p:xfrm>
          <a:off x="677517" y="510944"/>
          <a:ext cx="10836966" cy="4326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522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CF021-8BEB-4AC0-B6C0-5F614C5C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61" y="2527496"/>
            <a:ext cx="8530883" cy="3123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Ayuda a </a:t>
            </a:r>
            <a:r>
              <a:rPr lang="es-419" b="1" dirty="0"/>
              <a:t>comprobar si garantiza la integridad de datos o referencial necesaria, </a:t>
            </a:r>
            <a:r>
              <a:rPr lang="es-419" dirty="0"/>
              <a:t>también a evitar efectos negativos como:</a:t>
            </a:r>
            <a:endParaRPr lang="es-MX" dirty="0"/>
          </a:p>
          <a:p>
            <a:pPr lvl="0"/>
            <a:r>
              <a:rPr lang="es-MX" dirty="0"/>
              <a:t>Inexactitud de los sistemas de bases de datos.</a:t>
            </a:r>
          </a:p>
          <a:p>
            <a:pPr lvl="0"/>
            <a:r>
              <a:rPr lang="es-MX" dirty="0"/>
              <a:t>Ralentización de los procesos.</a:t>
            </a:r>
          </a:p>
          <a:p>
            <a:pPr lvl="0"/>
            <a:r>
              <a:rPr lang="es-MX" dirty="0"/>
              <a:t>Ineficiencia en las operaciones.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15642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6DE19-7751-410B-ACA9-B551AE78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76" y="187570"/>
            <a:ext cx="6684433" cy="798883"/>
          </a:xfrm>
        </p:spPr>
        <p:txBody>
          <a:bodyPr>
            <a:normAutofit/>
          </a:bodyPr>
          <a:lstStyle/>
          <a:p>
            <a:r>
              <a:rPr lang="es-MX" dirty="0"/>
              <a:t>Objetivos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65A03CD-0B08-45EE-A33E-69FC4F6F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9" y="3066918"/>
            <a:ext cx="3425957" cy="342595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2DB38-8B10-4002-AE03-4E0D26A5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077" y="1351578"/>
            <a:ext cx="7325863" cy="5141297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s-MX" dirty="0"/>
              <a:t>Organizar los datos en grupos lógicos, de tal manera que cada grupo describa una pequeña parte del todo.</a:t>
            </a:r>
          </a:p>
          <a:p>
            <a:pPr lvl="0" algn="just"/>
            <a:r>
              <a:rPr lang="es-MX" dirty="0"/>
              <a:t>Minimizar la cantidad de datos duplicados almacenados.</a:t>
            </a:r>
          </a:p>
          <a:p>
            <a:pPr lvl="0" algn="just"/>
            <a:r>
              <a:rPr lang="es-MX" dirty="0"/>
              <a:t>Perfeccionar la organización de los datos de tal manera que, cuando se necesite introducir modificaciones, el cambio sólo deba aplicarse en un lugar.</a:t>
            </a:r>
          </a:p>
          <a:p>
            <a:pPr lvl="0" algn="just"/>
            <a:r>
              <a:rPr lang="es-MX" dirty="0"/>
              <a:t>Construir una base de datos a la que se pueda acceder de forma rápida y donde sea posible manipular los datos con la máxima eficiencia y sin comprometer su integridad.</a:t>
            </a:r>
          </a:p>
        </p:txBody>
      </p:sp>
    </p:spTree>
    <p:extLst>
      <p:ext uri="{BB962C8B-B14F-4D97-AF65-F5344CB8AC3E}">
        <p14:creationId xmlns:p14="http://schemas.microsoft.com/office/powerpoint/2010/main" val="1779628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CAA218-A074-47B3-B240-AFFD2D96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es-MX" sz="4000" dirty="0">
                <a:solidFill>
                  <a:srgbClr val="FFFFFF"/>
                </a:solidFill>
              </a:rPr>
              <a:t>Reduce la duplicación de datos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3F5D12E-4504-4D6E-9A8E-7A13330C5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42698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72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A013E0-D566-483E-B41F-68D85DEB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es-MX" sz="4000" dirty="0">
                <a:solidFill>
                  <a:srgbClr val="FFFFFF"/>
                </a:solidFill>
              </a:rPr>
              <a:t>Grupos de datos ordenados lógicamente</a:t>
            </a: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CF123079-B345-44C9-9A7D-EBE0B0916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21168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97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9E6B6E-A571-44FA-855D-5FC2FBE8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es-MX" sz="4000" dirty="0">
                <a:solidFill>
                  <a:srgbClr val="FFFFFF"/>
                </a:solidFill>
              </a:rPr>
              <a:t>Hace cumplir la integridad referencial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D7A86C3-FA73-462C-894E-470A5F3D4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12102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2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4FB369-96CE-44F3-A712-25823735A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0103AD-F442-470C-B3F2-3DC7A2DB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376" y="964692"/>
            <a:ext cx="7761248" cy="1188720"/>
          </a:xfrm>
          <a:noFill/>
        </p:spPr>
        <p:txBody>
          <a:bodyPr>
            <a:normAutofit/>
          </a:bodyPr>
          <a:lstStyle/>
          <a:p>
            <a:pPr algn="ctr"/>
            <a:r>
              <a:rPr lang="es-MX" sz="4000" dirty="0"/>
              <a:t>Referencias bibliográficas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10A6D-E7F4-4954-96BE-D20C0228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2475914"/>
            <a:ext cx="6096000" cy="2851460"/>
          </a:xfrm>
        </p:spPr>
        <p:txBody>
          <a:bodyPr>
            <a:normAutofit/>
          </a:bodyPr>
          <a:lstStyle/>
          <a:p>
            <a:r>
              <a:rPr lang="es-MX" sz="2400" dirty="0"/>
              <a:t>https://blog.powerdata.es/el-valor-de-la-gestion-de-datos/por-que-se-necesita-la-normalizacion-de-base-de-datos</a:t>
            </a:r>
          </a:p>
          <a:p>
            <a:r>
              <a:rPr lang="es-MX" sz="2400" dirty="0"/>
              <a:t>https://www.seabrookewindows.com/9Mg541zPd/</a:t>
            </a:r>
          </a:p>
          <a:p>
            <a:r>
              <a:rPr lang="es-MX" sz="2400" dirty="0"/>
              <a:t>http://www.eet2mdp.edu.ar/alumnos/MATERIAL/MATERIAL/info/infonorma.pdf</a:t>
            </a:r>
          </a:p>
        </p:txBody>
      </p:sp>
    </p:spTree>
    <p:extLst>
      <p:ext uri="{BB962C8B-B14F-4D97-AF65-F5344CB8AC3E}">
        <p14:creationId xmlns:p14="http://schemas.microsoft.com/office/powerpoint/2010/main" val="277598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313</Words>
  <Application>Microsoft Office PowerPoint</Application>
  <PresentationFormat>Panorámica</PresentationFormat>
  <Paragraphs>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Tema de Office</vt:lpstr>
      <vt:lpstr>Ventajas de la normalización de una base de Datos</vt:lpstr>
      <vt:lpstr>Presentación de PowerPoint</vt:lpstr>
      <vt:lpstr>Presentación de PowerPoint</vt:lpstr>
      <vt:lpstr>Objetivos</vt:lpstr>
      <vt:lpstr>Reduce la duplicación de datos</vt:lpstr>
      <vt:lpstr>Grupos de datos ordenados lógicamente</vt:lpstr>
      <vt:lpstr>Hace cumplir la integridad referencial</vt:lpstr>
      <vt:lpstr>Referencias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Ventajas de la normalización de una base de Datos</dc:title>
  <dc:creator>Luise Cisneros</dc:creator>
  <cp:lastModifiedBy>Luise Cisneros</cp:lastModifiedBy>
  <cp:revision>3</cp:revision>
  <dcterms:created xsi:type="dcterms:W3CDTF">2019-03-29T11:08:26Z</dcterms:created>
  <dcterms:modified xsi:type="dcterms:W3CDTF">2019-03-30T15:56:59Z</dcterms:modified>
</cp:coreProperties>
</file>