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CA0EA-62BB-4AA0-8E8A-5722F39BE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PRIMERA FORMA NORMAL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EEDA72-1F42-49A9-9C52-4CDAC8375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Quistiano Hernández Jonathan Eduardo</a:t>
            </a:r>
          </a:p>
          <a:p>
            <a:r>
              <a:rPr lang="en-US" dirty="0"/>
              <a:t>Rosas Del Valle Karla Stephania</a:t>
            </a:r>
          </a:p>
          <a:p>
            <a:r>
              <a:rPr lang="en-US" dirty="0"/>
              <a:t>Pilar Carmona Diego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6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AD9CB-9246-45B6-B7B2-30158DBD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Normalización y Primera Forma Normal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7319A-29CA-4D0D-AACF-94555222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39" y="2186608"/>
            <a:ext cx="9594574" cy="4518992"/>
          </a:xfrm>
        </p:spPr>
        <p:txBody>
          <a:bodyPr/>
          <a:lstStyle/>
          <a:p>
            <a:r>
              <a:rPr lang="es-ES" sz="2400" dirty="0"/>
              <a:t>El proceso de normalización de bases de datos consiste en aplicar una serie de reglas a las relaciones obtenidas tras el paso del modelo entidad-relación al modelo relacional.</a:t>
            </a:r>
            <a:br>
              <a:rPr lang="es-ES" sz="2400" dirty="0"/>
            </a:br>
            <a:br>
              <a:rPr lang="es-ES" sz="2400" dirty="0"/>
            </a:br>
            <a:r>
              <a:rPr lang="es-ES" sz="2400" dirty="0"/>
              <a:t>Las bases de datos relacionales se normalizan para:</a:t>
            </a:r>
            <a:br>
              <a:rPr lang="es-ES" sz="2400" dirty="0"/>
            </a:br>
            <a:r>
              <a:rPr lang="es-ES" sz="2400" dirty="0"/>
              <a:t>Evitar la redundancia de los datos.</a:t>
            </a:r>
          </a:p>
          <a:p>
            <a:r>
              <a:rPr lang="es-ES" sz="2400" dirty="0"/>
              <a:t>Evitar problemas de actualización de los datos en las tablas.</a:t>
            </a:r>
          </a:p>
          <a:p>
            <a:r>
              <a:rPr lang="es-ES" sz="2400" dirty="0"/>
              <a:t>Proteger la integridad de los datos.</a:t>
            </a:r>
          </a:p>
          <a:p>
            <a:endParaRPr lang="es-E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5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9AEDB-C35C-4F6A-9B5E-98A6AC24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Normalización y Primera Forma Normal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2FBD9C-E38A-4EFA-8476-D53FC39B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104" y="1905000"/>
            <a:ext cx="9541566" cy="4668078"/>
          </a:xfrm>
        </p:spPr>
        <p:txBody>
          <a:bodyPr>
            <a:normAutofit/>
          </a:bodyPr>
          <a:lstStyle/>
          <a:p>
            <a:r>
              <a:rPr lang="es-ES" sz="2400" dirty="0"/>
              <a:t>La primera forma normal (1FN), requiere que los datos sean atómicos. En otras palabras, la 1FN </a:t>
            </a:r>
            <a:r>
              <a:rPr lang="es-ES" sz="2400" b="1" dirty="0"/>
              <a:t>prohíbe a un campo contener más de un dato de su dominio de columna</a:t>
            </a:r>
            <a:r>
              <a:rPr lang="es-ES" sz="2400" dirty="0"/>
              <a:t>. También exige que todas las tablas </a:t>
            </a:r>
            <a:r>
              <a:rPr lang="es-ES" sz="2400" b="1" dirty="0"/>
              <a:t>deben tener una clave primaria</a:t>
            </a:r>
            <a:r>
              <a:rPr lang="es-ES" sz="2400" dirty="0"/>
              <a:t>. Por último, indica que una tabla </a:t>
            </a:r>
            <a:r>
              <a:rPr lang="es-ES" sz="2400" b="1" dirty="0"/>
              <a:t>no debe tener atributos que acepten valores nulos.</a:t>
            </a:r>
          </a:p>
          <a:p>
            <a:r>
              <a:rPr lang="es-ES" sz="2400" dirty="0"/>
              <a:t>Cuando no existe normalización, se presentan anomalías en la base de datos. Estos problemas que ocasionan problemas al momento de insertar, modificar o eliminar datos.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60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0D824A06-1568-408D-AD5B-FC7A842F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MX" dirty="0"/>
              <a:t>Datos Atómicos</a:t>
            </a:r>
          </a:p>
        </p:txBody>
      </p:sp>
      <p:graphicFrame>
        <p:nvGraphicFramePr>
          <p:cNvPr id="10" name="Marcador de contenido 3">
            <a:extLst>
              <a:ext uri="{FF2B5EF4-FFF2-40B4-BE49-F238E27FC236}">
                <a16:creationId xmlns:a16="http://schemas.microsoft.com/office/drawing/2014/main" id="{FBFDD84D-568E-49FF-BECC-5FC0C55FC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720132"/>
              </p:ext>
            </p:extLst>
          </p:nvPr>
        </p:nvGraphicFramePr>
        <p:xfrm>
          <a:off x="1833701" y="4188945"/>
          <a:ext cx="894031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746">
                  <a:extLst>
                    <a:ext uri="{9D8B030D-6E8A-4147-A177-3AD203B41FA5}">
                      <a16:colId xmlns:a16="http://schemas.microsoft.com/office/drawing/2014/main" val="446357374"/>
                    </a:ext>
                  </a:extLst>
                </a:gridCol>
                <a:gridCol w="1964556">
                  <a:extLst>
                    <a:ext uri="{9D8B030D-6E8A-4147-A177-3AD203B41FA5}">
                      <a16:colId xmlns:a16="http://schemas.microsoft.com/office/drawing/2014/main" val="2325894805"/>
                    </a:ext>
                  </a:extLst>
                </a:gridCol>
                <a:gridCol w="1839895">
                  <a:extLst>
                    <a:ext uri="{9D8B030D-6E8A-4147-A177-3AD203B41FA5}">
                      <a16:colId xmlns:a16="http://schemas.microsoft.com/office/drawing/2014/main" val="1163612868"/>
                    </a:ext>
                  </a:extLst>
                </a:gridCol>
                <a:gridCol w="1791793">
                  <a:extLst>
                    <a:ext uri="{9D8B030D-6E8A-4147-A177-3AD203B41FA5}">
                      <a16:colId xmlns:a16="http://schemas.microsoft.com/office/drawing/2014/main" val="1129642341"/>
                    </a:ext>
                  </a:extLst>
                </a:gridCol>
                <a:gridCol w="1895326">
                  <a:extLst>
                    <a:ext uri="{9D8B030D-6E8A-4147-A177-3AD203B41FA5}">
                      <a16:colId xmlns:a16="http://schemas.microsoft.com/office/drawing/2014/main" val="3959814092"/>
                    </a:ext>
                  </a:extLst>
                </a:gridCol>
              </a:tblGrid>
              <a:tr h="381662"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Nom_Alumno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Nom_Paterno</a:t>
                      </a:r>
                      <a:endParaRPr lang="es-MX" noProof="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Nom_Materno</a:t>
                      </a:r>
                      <a:endParaRPr lang="es-MX" noProof="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 err="1"/>
                        <a:t>Fecha_Nacimiento</a:t>
                      </a:r>
                      <a:endParaRPr lang="es-MX" noProof="0" dirty="0"/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0686"/>
                  </a:ext>
                </a:extLst>
              </a:tr>
              <a:tr h="964758">
                <a:tc>
                  <a:txBody>
                    <a:bodyPr/>
                    <a:lstStyle/>
                    <a:p>
                      <a:r>
                        <a:rPr lang="en-US" dirty="0"/>
                        <a:t>Paula Serafina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Ramirez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8151632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12/02/2019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5665"/>
                  </a:ext>
                </a:extLst>
              </a:tr>
              <a:tr h="742122">
                <a:tc>
                  <a:txBody>
                    <a:bodyPr/>
                    <a:lstStyle/>
                    <a:p>
                      <a:r>
                        <a:rPr lang="en-US" dirty="0"/>
                        <a:t>Jose Miguel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Alcantara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Rodriguez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8104263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226672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008201C-5799-4F03-B12D-F9F460A804BB}"/>
              </a:ext>
            </a:extLst>
          </p:cNvPr>
          <p:cNvSpPr txBox="1">
            <a:spLocks/>
          </p:cNvSpPr>
          <p:nvPr/>
        </p:nvSpPr>
        <p:spPr>
          <a:xfrm>
            <a:off x="1446612" y="320025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Forma </a:t>
            </a:r>
            <a:r>
              <a:rPr lang="es-MX" dirty="0"/>
              <a:t>Correcta </a:t>
            </a:r>
          </a:p>
        </p:txBody>
      </p:sp>
      <p:graphicFrame>
        <p:nvGraphicFramePr>
          <p:cNvPr id="12" name="Marcador de contenido 3">
            <a:extLst>
              <a:ext uri="{FF2B5EF4-FFF2-40B4-BE49-F238E27FC236}">
                <a16:creationId xmlns:a16="http://schemas.microsoft.com/office/drawing/2014/main" id="{E6B0D953-769D-4E41-993D-3BB5A99394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656998"/>
              </p:ext>
            </p:extLst>
          </p:nvPr>
        </p:nvGraphicFramePr>
        <p:xfrm>
          <a:off x="2592925" y="1272362"/>
          <a:ext cx="79293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100">
                  <a:extLst>
                    <a:ext uri="{9D8B030D-6E8A-4147-A177-3AD203B41FA5}">
                      <a16:colId xmlns:a16="http://schemas.microsoft.com/office/drawing/2014/main" val="446357374"/>
                    </a:ext>
                  </a:extLst>
                </a:gridCol>
                <a:gridCol w="2643100">
                  <a:extLst>
                    <a:ext uri="{9D8B030D-6E8A-4147-A177-3AD203B41FA5}">
                      <a16:colId xmlns:a16="http://schemas.microsoft.com/office/drawing/2014/main" val="1129642341"/>
                    </a:ext>
                  </a:extLst>
                </a:gridCol>
                <a:gridCol w="2643100">
                  <a:extLst>
                    <a:ext uri="{9D8B030D-6E8A-4147-A177-3AD203B41FA5}">
                      <a16:colId xmlns:a16="http://schemas.microsoft.com/office/drawing/2014/main" val="3959814092"/>
                    </a:ext>
                  </a:extLst>
                </a:gridCol>
              </a:tblGrid>
              <a:tr h="219726">
                <a:tc>
                  <a:txBody>
                    <a:bodyPr/>
                    <a:lstStyle/>
                    <a:p>
                      <a:r>
                        <a:rPr lang="es-MX" noProof="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Fecha_Nacimiento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0686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r>
                        <a:rPr lang="en-US" dirty="0"/>
                        <a:t>Paula Serafina Montes Ramirez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8151632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12/02/2019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5665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r>
                        <a:rPr lang="en-US" dirty="0"/>
                        <a:t>Jose Miguel Alcantara Rodriguez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8104263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22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15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CEA2A7B-0C17-47CD-830F-6A6F0331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931" y="159146"/>
            <a:ext cx="8911687" cy="1280890"/>
          </a:xfrm>
        </p:spPr>
        <p:txBody>
          <a:bodyPr/>
          <a:lstStyle/>
          <a:p>
            <a:r>
              <a:rPr lang="es-MX" dirty="0"/>
              <a:t>Valores nulos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F450681C-25E9-4E61-B1EC-71381EDE5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585020"/>
              </p:ext>
            </p:extLst>
          </p:nvPr>
        </p:nvGraphicFramePr>
        <p:xfrm>
          <a:off x="1883930" y="4135730"/>
          <a:ext cx="9433427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157">
                  <a:extLst>
                    <a:ext uri="{9D8B030D-6E8A-4147-A177-3AD203B41FA5}">
                      <a16:colId xmlns:a16="http://schemas.microsoft.com/office/drawing/2014/main" val="446357374"/>
                    </a:ext>
                  </a:extLst>
                </a:gridCol>
                <a:gridCol w="2053255">
                  <a:extLst>
                    <a:ext uri="{9D8B030D-6E8A-4147-A177-3AD203B41FA5}">
                      <a16:colId xmlns:a16="http://schemas.microsoft.com/office/drawing/2014/main" val="2325894805"/>
                    </a:ext>
                  </a:extLst>
                </a:gridCol>
                <a:gridCol w="1922966">
                  <a:extLst>
                    <a:ext uri="{9D8B030D-6E8A-4147-A177-3AD203B41FA5}">
                      <a16:colId xmlns:a16="http://schemas.microsoft.com/office/drawing/2014/main" val="1163612868"/>
                    </a:ext>
                  </a:extLst>
                </a:gridCol>
                <a:gridCol w="1645330">
                  <a:extLst>
                    <a:ext uri="{9D8B030D-6E8A-4147-A177-3AD203B41FA5}">
                      <a16:colId xmlns:a16="http://schemas.microsoft.com/office/drawing/2014/main" val="1129642341"/>
                    </a:ext>
                  </a:extLst>
                </a:gridCol>
                <a:gridCol w="2297719">
                  <a:extLst>
                    <a:ext uri="{9D8B030D-6E8A-4147-A177-3AD203B41FA5}">
                      <a16:colId xmlns:a16="http://schemas.microsoft.com/office/drawing/2014/main" val="3959814092"/>
                    </a:ext>
                  </a:extLst>
                </a:gridCol>
              </a:tblGrid>
              <a:tr h="381662"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Nom_Alumno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Nom_Paterno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Nom_Materno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Fecha_Nacimiento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0686"/>
                  </a:ext>
                </a:extLst>
              </a:tr>
              <a:tr h="964758">
                <a:tc>
                  <a:txBody>
                    <a:bodyPr/>
                    <a:lstStyle/>
                    <a:p>
                      <a:r>
                        <a:rPr lang="en-US" dirty="0"/>
                        <a:t>Paula Serafina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Ramirez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8151632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12/02/2019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5665"/>
                  </a:ext>
                </a:extLst>
              </a:tr>
              <a:tr h="742122">
                <a:tc>
                  <a:txBody>
                    <a:bodyPr/>
                    <a:lstStyle/>
                    <a:p>
                      <a:r>
                        <a:rPr lang="en-US" dirty="0"/>
                        <a:t>Jose Miguel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Alcantara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Rodriguez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8104263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03/04/2019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26672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2B41364A-B256-4A74-BD2C-BBE9888B3884}"/>
              </a:ext>
            </a:extLst>
          </p:cNvPr>
          <p:cNvSpPr txBox="1">
            <a:spLocks/>
          </p:cNvSpPr>
          <p:nvPr/>
        </p:nvSpPr>
        <p:spPr>
          <a:xfrm>
            <a:off x="1446612" y="320025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Forma </a:t>
            </a:r>
            <a:r>
              <a:rPr lang="es-MX" dirty="0"/>
              <a:t>Correcta</a:t>
            </a:r>
          </a:p>
        </p:txBody>
      </p:sp>
      <p:graphicFrame>
        <p:nvGraphicFramePr>
          <p:cNvPr id="8" name="Marcador de contenido 3">
            <a:extLst>
              <a:ext uri="{FF2B5EF4-FFF2-40B4-BE49-F238E27FC236}">
                <a16:creationId xmlns:a16="http://schemas.microsoft.com/office/drawing/2014/main" id="{CBC0E5B9-B1AD-4AFB-9E5E-95DF1163AD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329912"/>
              </p:ext>
            </p:extLst>
          </p:nvPr>
        </p:nvGraphicFramePr>
        <p:xfrm>
          <a:off x="1833701" y="882156"/>
          <a:ext cx="9483657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94">
                  <a:extLst>
                    <a:ext uri="{9D8B030D-6E8A-4147-A177-3AD203B41FA5}">
                      <a16:colId xmlns:a16="http://schemas.microsoft.com/office/drawing/2014/main" val="446357374"/>
                    </a:ext>
                  </a:extLst>
                </a:gridCol>
                <a:gridCol w="2070663">
                  <a:extLst>
                    <a:ext uri="{9D8B030D-6E8A-4147-A177-3AD203B41FA5}">
                      <a16:colId xmlns:a16="http://schemas.microsoft.com/office/drawing/2014/main" val="2325894805"/>
                    </a:ext>
                  </a:extLst>
                </a:gridCol>
                <a:gridCol w="1939269">
                  <a:extLst>
                    <a:ext uri="{9D8B030D-6E8A-4147-A177-3AD203B41FA5}">
                      <a16:colId xmlns:a16="http://schemas.microsoft.com/office/drawing/2014/main" val="1163612868"/>
                    </a:ext>
                  </a:extLst>
                </a:gridCol>
                <a:gridCol w="1442069">
                  <a:extLst>
                    <a:ext uri="{9D8B030D-6E8A-4147-A177-3AD203B41FA5}">
                      <a16:colId xmlns:a16="http://schemas.microsoft.com/office/drawing/2014/main" val="1129642341"/>
                    </a:ext>
                  </a:extLst>
                </a:gridCol>
                <a:gridCol w="2504662">
                  <a:extLst>
                    <a:ext uri="{9D8B030D-6E8A-4147-A177-3AD203B41FA5}">
                      <a16:colId xmlns:a16="http://schemas.microsoft.com/office/drawing/2014/main" val="3959814092"/>
                    </a:ext>
                  </a:extLst>
                </a:gridCol>
              </a:tblGrid>
              <a:tr h="381662"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Nom_Alumno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Nom_Paterno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Nom_Materno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 err="1"/>
                        <a:t>Fecha_Nacimiento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0686"/>
                  </a:ext>
                </a:extLst>
              </a:tr>
              <a:tr h="964758">
                <a:tc>
                  <a:txBody>
                    <a:bodyPr/>
                    <a:lstStyle/>
                    <a:p>
                      <a:r>
                        <a:rPr lang="en-US" dirty="0"/>
                        <a:t>Paula Serafina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Ramirez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8151632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12/02/2019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5665"/>
                  </a:ext>
                </a:extLst>
              </a:tr>
              <a:tr h="742122">
                <a:tc>
                  <a:txBody>
                    <a:bodyPr/>
                    <a:lstStyle/>
                    <a:p>
                      <a:r>
                        <a:rPr lang="en-US" dirty="0"/>
                        <a:t>Jose Miguel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Alcantara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Rodriguez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8104263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2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6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84CEE9F-7320-4A90-A635-88A69864D8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49945"/>
              </p:ext>
            </p:extLst>
          </p:nvPr>
        </p:nvGraphicFramePr>
        <p:xfrm>
          <a:off x="1709530" y="879378"/>
          <a:ext cx="9700858" cy="259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053">
                  <a:extLst>
                    <a:ext uri="{9D8B030D-6E8A-4147-A177-3AD203B41FA5}">
                      <a16:colId xmlns:a16="http://schemas.microsoft.com/office/drawing/2014/main" val="446357374"/>
                    </a:ext>
                  </a:extLst>
                </a:gridCol>
                <a:gridCol w="1967213">
                  <a:extLst>
                    <a:ext uri="{9D8B030D-6E8A-4147-A177-3AD203B41FA5}">
                      <a16:colId xmlns:a16="http://schemas.microsoft.com/office/drawing/2014/main" val="2325894805"/>
                    </a:ext>
                  </a:extLst>
                </a:gridCol>
                <a:gridCol w="2053333">
                  <a:extLst>
                    <a:ext uri="{9D8B030D-6E8A-4147-A177-3AD203B41FA5}">
                      <a16:colId xmlns:a16="http://schemas.microsoft.com/office/drawing/2014/main" val="1163612868"/>
                    </a:ext>
                  </a:extLst>
                </a:gridCol>
                <a:gridCol w="1293575">
                  <a:extLst>
                    <a:ext uri="{9D8B030D-6E8A-4147-A177-3AD203B41FA5}">
                      <a16:colId xmlns:a16="http://schemas.microsoft.com/office/drawing/2014/main" val="1129642341"/>
                    </a:ext>
                  </a:extLst>
                </a:gridCol>
                <a:gridCol w="2544684">
                  <a:extLst>
                    <a:ext uri="{9D8B030D-6E8A-4147-A177-3AD203B41FA5}">
                      <a16:colId xmlns:a16="http://schemas.microsoft.com/office/drawing/2014/main" val="3959814092"/>
                    </a:ext>
                  </a:extLst>
                </a:gridCol>
              </a:tblGrid>
              <a:tr h="906806"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Nom_Alumno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Nom_Paterno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Nom_Materno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Fecha_Nacimiento</a:t>
                      </a:r>
                      <a:endParaRPr lang="es-MX" noProof="0" dirty="0"/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0686"/>
                  </a:ext>
                </a:extLst>
              </a:tr>
              <a:tr h="956746">
                <a:tc>
                  <a:txBody>
                    <a:bodyPr/>
                    <a:lstStyle/>
                    <a:p>
                      <a:r>
                        <a:rPr lang="en-US" dirty="0"/>
                        <a:t>Paula Serafina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Ramirez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8151632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12/02/2019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5665"/>
                  </a:ext>
                </a:extLst>
              </a:tr>
              <a:tr h="735959">
                <a:tc>
                  <a:txBody>
                    <a:bodyPr/>
                    <a:lstStyle/>
                    <a:p>
                      <a:r>
                        <a:rPr lang="en-US" dirty="0"/>
                        <a:t>Jose Miguel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Alcantara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Rodriguez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8104263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03/04/2019</a:t>
                      </a:r>
                      <a:endParaRPr lang="en-US" u="sng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226672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5C5F241A-D84E-4D56-992A-F585541C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085" y="238933"/>
            <a:ext cx="8911687" cy="1280890"/>
          </a:xfrm>
        </p:spPr>
        <p:txBody>
          <a:bodyPr/>
          <a:lstStyle/>
          <a:p>
            <a:r>
              <a:rPr lang="es-MX" dirty="0"/>
              <a:t>Debe Tener una llave primaria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0FF99F10-4E01-4DFF-BE4A-672C9E4EA6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758316"/>
              </p:ext>
            </p:extLst>
          </p:nvPr>
        </p:nvGraphicFramePr>
        <p:xfrm>
          <a:off x="1269163" y="4114868"/>
          <a:ext cx="1014122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746">
                  <a:extLst>
                    <a:ext uri="{9D8B030D-6E8A-4147-A177-3AD203B41FA5}">
                      <a16:colId xmlns:a16="http://schemas.microsoft.com/office/drawing/2014/main" val="3586959755"/>
                    </a:ext>
                  </a:extLst>
                </a:gridCol>
                <a:gridCol w="1448746">
                  <a:extLst>
                    <a:ext uri="{9D8B030D-6E8A-4147-A177-3AD203B41FA5}">
                      <a16:colId xmlns:a16="http://schemas.microsoft.com/office/drawing/2014/main" val="446357374"/>
                    </a:ext>
                  </a:extLst>
                </a:gridCol>
                <a:gridCol w="1964556">
                  <a:extLst>
                    <a:ext uri="{9D8B030D-6E8A-4147-A177-3AD203B41FA5}">
                      <a16:colId xmlns:a16="http://schemas.microsoft.com/office/drawing/2014/main" val="2325894805"/>
                    </a:ext>
                  </a:extLst>
                </a:gridCol>
                <a:gridCol w="1839895">
                  <a:extLst>
                    <a:ext uri="{9D8B030D-6E8A-4147-A177-3AD203B41FA5}">
                      <a16:colId xmlns:a16="http://schemas.microsoft.com/office/drawing/2014/main" val="1163612868"/>
                    </a:ext>
                  </a:extLst>
                </a:gridCol>
                <a:gridCol w="1119885">
                  <a:extLst>
                    <a:ext uri="{9D8B030D-6E8A-4147-A177-3AD203B41FA5}">
                      <a16:colId xmlns:a16="http://schemas.microsoft.com/office/drawing/2014/main" val="1129642341"/>
                    </a:ext>
                  </a:extLst>
                </a:gridCol>
                <a:gridCol w="2319397">
                  <a:extLst>
                    <a:ext uri="{9D8B030D-6E8A-4147-A177-3AD203B41FA5}">
                      <a16:colId xmlns:a16="http://schemas.microsoft.com/office/drawing/2014/main" val="3959814092"/>
                    </a:ext>
                  </a:extLst>
                </a:gridCol>
              </a:tblGrid>
              <a:tr h="381662">
                <a:tc>
                  <a:txBody>
                    <a:bodyPr/>
                    <a:lstStyle/>
                    <a:p>
                      <a:r>
                        <a:rPr lang="es-MX" noProof="0" dirty="0" err="1"/>
                        <a:t>Id_Alumno</a:t>
                      </a:r>
                      <a:endParaRPr lang="es-MX" noProof="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Nom_Alumno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Nom_Paterno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Nom_Materno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Fecha_Nacimiento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0686"/>
                  </a:ext>
                </a:extLst>
              </a:tr>
              <a:tr h="964758">
                <a:tc>
                  <a:txBody>
                    <a:bodyPr/>
                    <a:lstStyle/>
                    <a:p>
                      <a:r>
                        <a:rPr lang="en-US" dirty="0"/>
                        <a:t>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Paula Serafina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Ramirez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8151632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12/02/2019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5665"/>
                  </a:ext>
                </a:extLst>
              </a:tr>
              <a:tr h="742122">
                <a:tc>
                  <a:txBody>
                    <a:bodyPr/>
                    <a:lstStyle/>
                    <a:p>
                      <a:r>
                        <a:rPr lang="en-US" dirty="0"/>
                        <a:t>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Jose Miguel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Alcantara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Rodriguez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8104263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03/04/2019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226672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5B3982E0-61E0-47BA-984F-4D0674C90D2B}"/>
              </a:ext>
            </a:extLst>
          </p:cNvPr>
          <p:cNvSpPr txBox="1">
            <a:spLocks/>
          </p:cNvSpPr>
          <p:nvPr/>
        </p:nvSpPr>
        <p:spPr>
          <a:xfrm>
            <a:off x="1269163" y="334021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Forma </a:t>
            </a:r>
            <a:r>
              <a:rPr lang="es-MX" dirty="0"/>
              <a:t>Correcta</a:t>
            </a:r>
          </a:p>
        </p:txBody>
      </p:sp>
    </p:spTree>
    <p:extLst>
      <p:ext uri="{BB962C8B-B14F-4D97-AF65-F5344CB8AC3E}">
        <p14:creationId xmlns:p14="http://schemas.microsoft.com/office/powerpoint/2010/main" val="155597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F27D9-E3A8-4135-B6C9-9416879F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MX" dirty="0"/>
              <a:t>Ejemplo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E13A89D6-6124-419E-B265-6000495146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8538"/>
              </p:ext>
            </p:extLst>
          </p:nvPr>
        </p:nvGraphicFramePr>
        <p:xfrm>
          <a:off x="1269163" y="4114868"/>
          <a:ext cx="1045901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44">
                  <a:extLst>
                    <a:ext uri="{9D8B030D-6E8A-4147-A177-3AD203B41FA5}">
                      <a16:colId xmlns:a16="http://schemas.microsoft.com/office/drawing/2014/main" val="3586959755"/>
                    </a:ext>
                  </a:extLst>
                </a:gridCol>
                <a:gridCol w="1494144">
                  <a:extLst>
                    <a:ext uri="{9D8B030D-6E8A-4147-A177-3AD203B41FA5}">
                      <a16:colId xmlns:a16="http://schemas.microsoft.com/office/drawing/2014/main" val="446357374"/>
                    </a:ext>
                  </a:extLst>
                </a:gridCol>
                <a:gridCol w="2026117">
                  <a:extLst>
                    <a:ext uri="{9D8B030D-6E8A-4147-A177-3AD203B41FA5}">
                      <a16:colId xmlns:a16="http://schemas.microsoft.com/office/drawing/2014/main" val="2325894805"/>
                    </a:ext>
                  </a:extLst>
                </a:gridCol>
                <a:gridCol w="1897550">
                  <a:extLst>
                    <a:ext uri="{9D8B030D-6E8A-4147-A177-3AD203B41FA5}">
                      <a16:colId xmlns:a16="http://schemas.microsoft.com/office/drawing/2014/main" val="1163612868"/>
                    </a:ext>
                  </a:extLst>
                </a:gridCol>
                <a:gridCol w="1188169">
                  <a:extLst>
                    <a:ext uri="{9D8B030D-6E8A-4147-A177-3AD203B41FA5}">
                      <a16:colId xmlns:a16="http://schemas.microsoft.com/office/drawing/2014/main" val="1129642341"/>
                    </a:ext>
                  </a:extLst>
                </a:gridCol>
                <a:gridCol w="2358887">
                  <a:extLst>
                    <a:ext uri="{9D8B030D-6E8A-4147-A177-3AD203B41FA5}">
                      <a16:colId xmlns:a16="http://schemas.microsoft.com/office/drawing/2014/main" val="3959814092"/>
                    </a:ext>
                  </a:extLst>
                </a:gridCol>
              </a:tblGrid>
              <a:tr h="381662">
                <a:tc>
                  <a:txBody>
                    <a:bodyPr/>
                    <a:lstStyle/>
                    <a:p>
                      <a:r>
                        <a:rPr lang="es-MX" noProof="0" dirty="0" err="1"/>
                        <a:t>Id_Alumno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Nom_Alumno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Nom_Paterno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Nom_Materno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Fecha_Nacimiento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0686"/>
                  </a:ext>
                </a:extLst>
              </a:tr>
              <a:tr h="964758">
                <a:tc>
                  <a:txBody>
                    <a:bodyPr/>
                    <a:lstStyle/>
                    <a:p>
                      <a:r>
                        <a:rPr lang="en-US" dirty="0"/>
                        <a:t>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Paula Serafina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Ramirez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8151632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12/02/2019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5665"/>
                  </a:ext>
                </a:extLst>
              </a:tr>
              <a:tr h="742122">
                <a:tc>
                  <a:txBody>
                    <a:bodyPr/>
                    <a:lstStyle/>
                    <a:p>
                      <a:r>
                        <a:rPr lang="en-US" dirty="0"/>
                        <a:t>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Jose Miguel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Alcantara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Rodriguez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8104263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03/04/2019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226672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A04EA6E4-958B-415A-BC5D-1F4499678C48}"/>
              </a:ext>
            </a:extLst>
          </p:cNvPr>
          <p:cNvSpPr txBox="1">
            <a:spLocks/>
          </p:cNvSpPr>
          <p:nvPr/>
        </p:nvSpPr>
        <p:spPr>
          <a:xfrm>
            <a:off x="1446612" y="320025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Forma </a:t>
            </a:r>
            <a:r>
              <a:rPr lang="es-MX" dirty="0"/>
              <a:t>Correcta</a:t>
            </a:r>
          </a:p>
        </p:txBody>
      </p:sp>
      <p:graphicFrame>
        <p:nvGraphicFramePr>
          <p:cNvPr id="10" name="Marcador de contenido 3">
            <a:extLst>
              <a:ext uri="{FF2B5EF4-FFF2-40B4-BE49-F238E27FC236}">
                <a16:creationId xmlns:a16="http://schemas.microsoft.com/office/drawing/2014/main" id="{A73DDEFE-337C-456E-9B5F-9BCA648CD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523962"/>
              </p:ext>
            </p:extLst>
          </p:nvPr>
        </p:nvGraphicFramePr>
        <p:xfrm>
          <a:off x="2592924" y="1371380"/>
          <a:ext cx="79293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100">
                  <a:extLst>
                    <a:ext uri="{9D8B030D-6E8A-4147-A177-3AD203B41FA5}">
                      <a16:colId xmlns:a16="http://schemas.microsoft.com/office/drawing/2014/main" val="446357374"/>
                    </a:ext>
                  </a:extLst>
                </a:gridCol>
                <a:gridCol w="2643100">
                  <a:extLst>
                    <a:ext uri="{9D8B030D-6E8A-4147-A177-3AD203B41FA5}">
                      <a16:colId xmlns:a16="http://schemas.microsoft.com/office/drawing/2014/main" val="1129642341"/>
                    </a:ext>
                  </a:extLst>
                </a:gridCol>
                <a:gridCol w="2643100">
                  <a:extLst>
                    <a:ext uri="{9D8B030D-6E8A-4147-A177-3AD203B41FA5}">
                      <a16:colId xmlns:a16="http://schemas.microsoft.com/office/drawing/2014/main" val="3959814092"/>
                    </a:ext>
                  </a:extLst>
                </a:gridCol>
              </a:tblGrid>
              <a:tr h="219726">
                <a:tc>
                  <a:txBody>
                    <a:bodyPr/>
                    <a:lstStyle/>
                    <a:p>
                      <a:r>
                        <a:rPr lang="es-MX" noProof="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/>
                        <a:t>Fecha_Nacimiento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0686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r>
                        <a:rPr lang="en-US" dirty="0"/>
                        <a:t>Paula Serafina Montes Ramirez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8151632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12/02/2019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5665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r>
                        <a:rPr lang="en-US" dirty="0"/>
                        <a:t>Jose Miguel Alcantara Rodriguez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4443159624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22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4821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282</Words>
  <Application>Microsoft Office PowerPoint</Application>
  <PresentationFormat>Panorámica</PresentationFormat>
  <Paragraphs>129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PRIMERA FORMA NORMAL</vt:lpstr>
      <vt:lpstr>Normalización y Primera Forma Normal</vt:lpstr>
      <vt:lpstr>Normalización y Primera Forma Normal</vt:lpstr>
      <vt:lpstr>Datos Atómicos</vt:lpstr>
      <vt:lpstr>Valores nulos</vt:lpstr>
      <vt:lpstr>Debe Tener una llave primaria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F</dc:title>
  <dc:creator>JONATHAN EDUARDO QUISTIANO HERNANDEZ</dc:creator>
  <cp:lastModifiedBy>JONATHAN EDUARDO QUISTIANO HERNANDEZ</cp:lastModifiedBy>
  <cp:revision>15</cp:revision>
  <dcterms:created xsi:type="dcterms:W3CDTF">2019-04-01T03:43:43Z</dcterms:created>
  <dcterms:modified xsi:type="dcterms:W3CDTF">2019-04-05T00:56:54Z</dcterms:modified>
</cp:coreProperties>
</file>