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C305637-664B-4538-A253-39509F63BA58}" type="datetimeFigureOut">
              <a:rPr lang="es-ES" smtClean="0"/>
              <a:t>03/04/2019</a:t>
            </a:fld>
            <a:endParaRPr lang="es-E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ES"/>
          </a:p>
        </p:txBody>
      </p:sp>
      <p:sp>
        <p:nvSpPr>
          <p:cNvPr id="6" name="Slide Number Placeholder 5"/>
          <p:cNvSpPr>
            <a:spLocks noGrp="1"/>
          </p:cNvSpPr>
          <p:nvPr>
            <p:ph type="sldNum" sz="quarter" idx="12"/>
          </p:nvPr>
        </p:nvSpPr>
        <p:spPr>
          <a:xfrm>
            <a:off x="10469880" y="320040"/>
            <a:ext cx="914400" cy="320040"/>
          </a:xfrm>
        </p:spPr>
        <p:txBody>
          <a:bodyPr/>
          <a:lstStyle/>
          <a:p>
            <a:fld id="{FAD2AEB8-F32E-41D6-BAC9-732C4C0D3ED2}" type="slidenum">
              <a:rPr lang="es-ES" smtClean="0"/>
              <a:t>‹Nº›</a:t>
            </a:fld>
            <a:endParaRPr lang="es-ES"/>
          </a:p>
        </p:txBody>
      </p:sp>
    </p:spTree>
    <p:extLst>
      <p:ext uri="{BB962C8B-B14F-4D97-AF65-F5344CB8AC3E}">
        <p14:creationId xmlns:p14="http://schemas.microsoft.com/office/powerpoint/2010/main" val="112522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305637-664B-4538-A253-39509F63BA58}" type="datetimeFigureOut">
              <a:rPr lang="es-ES" smtClean="0"/>
              <a:t>03/04/2019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AD2AEB8-F32E-41D6-BAC9-732C4C0D3ED2}" type="slidenum">
              <a:rPr lang="es-ES" smtClean="0"/>
              <a:t>‹Nº›</a:t>
            </a:fld>
            <a:endParaRPr lang="es-ES"/>
          </a:p>
        </p:txBody>
      </p:sp>
    </p:spTree>
    <p:extLst>
      <p:ext uri="{BB962C8B-B14F-4D97-AF65-F5344CB8AC3E}">
        <p14:creationId xmlns:p14="http://schemas.microsoft.com/office/powerpoint/2010/main" val="202439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C305637-664B-4538-A253-39509F63BA58}" type="datetimeFigureOut">
              <a:rPr lang="es-ES" smtClean="0"/>
              <a:t>03/04/2019</a:t>
            </a:fld>
            <a:endParaRPr lang="es-ES"/>
          </a:p>
        </p:txBody>
      </p:sp>
      <p:sp>
        <p:nvSpPr>
          <p:cNvPr id="5" name="Footer Placeholder 4"/>
          <p:cNvSpPr>
            <a:spLocks noGrp="1"/>
          </p:cNvSpPr>
          <p:nvPr>
            <p:ph type="ftr" sz="quarter" idx="11"/>
          </p:nvPr>
        </p:nvSpPr>
        <p:spPr>
          <a:xfrm>
            <a:off x="804672" y="6227064"/>
            <a:ext cx="10588752" cy="320040"/>
          </a:xfrm>
        </p:spPr>
        <p:txBody>
          <a:bodyPr/>
          <a:lstStyle/>
          <a:p>
            <a:endParaRPr lang="es-ES"/>
          </a:p>
        </p:txBody>
      </p:sp>
      <p:sp>
        <p:nvSpPr>
          <p:cNvPr id="6" name="Slide Number Placeholder 5"/>
          <p:cNvSpPr>
            <a:spLocks noGrp="1"/>
          </p:cNvSpPr>
          <p:nvPr>
            <p:ph type="sldNum" sz="quarter" idx="12"/>
          </p:nvPr>
        </p:nvSpPr>
        <p:spPr>
          <a:xfrm>
            <a:off x="10469880" y="320040"/>
            <a:ext cx="914400" cy="320040"/>
          </a:xfrm>
        </p:spPr>
        <p:txBody>
          <a:bodyPr/>
          <a:lstStyle/>
          <a:p>
            <a:fld id="{FAD2AEB8-F32E-41D6-BAC9-732C4C0D3ED2}" type="slidenum">
              <a:rPr lang="es-ES" smtClean="0"/>
              <a:t>‹Nº›</a:t>
            </a:fld>
            <a:endParaRPr lang="es-ES"/>
          </a:p>
        </p:txBody>
      </p:sp>
    </p:spTree>
    <p:extLst>
      <p:ext uri="{BB962C8B-B14F-4D97-AF65-F5344CB8AC3E}">
        <p14:creationId xmlns:p14="http://schemas.microsoft.com/office/powerpoint/2010/main" val="158437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305637-664B-4538-A253-39509F63BA58}" type="datetimeFigureOut">
              <a:rPr lang="es-ES" smtClean="0"/>
              <a:t>03/04/2019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AD2AEB8-F32E-41D6-BAC9-732C4C0D3ED2}" type="slidenum">
              <a:rPr lang="es-ES" smtClean="0"/>
              <a:t>‹Nº›</a:t>
            </a:fld>
            <a:endParaRPr lang="es-ES"/>
          </a:p>
        </p:txBody>
      </p:sp>
    </p:spTree>
    <p:extLst>
      <p:ext uri="{BB962C8B-B14F-4D97-AF65-F5344CB8AC3E}">
        <p14:creationId xmlns:p14="http://schemas.microsoft.com/office/powerpoint/2010/main" val="136963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3C305637-664B-4538-A253-39509F63BA58}" type="datetimeFigureOut">
              <a:rPr lang="es-ES" smtClean="0"/>
              <a:t>03/04/2019</a:t>
            </a:fld>
            <a:endParaRPr lang="es-E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ES"/>
          </a:p>
        </p:txBody>
      </p:sp>
      <p:sp>
        <p:nvSpPr>
          <p:cNvPr id="6" name="Slide Number Placeholder 5"/>
          <p:cNvSpPr>
            <a:spLocks noGrp="1"/>
          </p:cNvSpPr>
          <p:nvPr>
            <p:ph type="sldNum" sz="quarter" idx="12"/>
          </p:nvPr>
        </p:nvSpPr>
        <p:spPr>
          <a:xfrm>
            <a:off x="10469880" y="320040"/>
            <a:ext cx="914400" cy="320040"/>
          </a:xfrm>
        </p:spPr>
        <p:txBody>
          <a:bodyPr/>
          <a:lstStyle/>
          <a:p>
            <a:fld id="{FAD2AEB8-F32E-41D6-BAC9-732C4C0D3ED2}" type="slidenum">
              <a:rPr lang="es-ES" smtClean="0"/>
              <a:t>‹Nº›</a:t>
            </a:fld>
            <a:endParaRPr lang="es-ES"/>
          </a:p>
        </p:txBody>
      </p:sp>
    </p:spTree>
    <p:extLst>
      <p:ext uri="{BB962C8B-B14F-4D97-AF65-F5344CB8AC3E}">
        <p14:creationId xmlns:p14="http://schemas.microsoft.com/office/powerpoint/2010/main" val="216269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C305637-664B-4538-A253-39509F63BA58}" type="datetimeFigureOut">
              <a:rPr lang="es-ES" smtClean="0"/>
              <a:t>03/04/2019</a:t>
            </a:fld>
            <a:endParaRPr lang="es-ES"/>
          </a:p>
        </p:txBody>
      </p:sp>
      <p:sp>
        <p:nvSpPr>
          <p:cNvPr id="6" name="Footer Placeholder 5"/>
          <p:cNvSpPr>
            <a:spLocks noGrp="1"/>
          </p:cNvSpPr>
          <p:nvPr>
            <p:ph type="ftr" sz="quarter" idx="11"/>
          </p:nvPr>
        </p:nvSpPr>
        <p:spPr>
          <a:xfrm>
            <a:off x="804672" y="6227064"/>
            <a:ext cx="10588752" cy="320040"/>
          </a:xfrm>
        </p:spPr>
        <p:txBody>
          <a:bodyPr/>
          <a:lstStyle/>
          <a:p>
            <a:endParaRPr lang="es-ES"/>
          </a:p>
        </p:txBody>
      </p:sp>
      <p:sp>
        <p:nvSpPr>
          <p:cNvPr id="7" name="Slide Number Placeholder 6"/>
          <p:cNvSpPr>
            <a:spLocks noGrp="1"/>
          </p:cNvSpPr>
          <p:nvPr>
            <p:ph type="sldNum" sz="quarter" idx="12"/>
          </p:nvPr>
        </p:nvSpPr>
        <p:spPr>
          <a:xfrm>
            <a:off x="10469880" y="320040"/>
            <a:ext cx="914400" cy="320040"/>
          </a:xfrm>
        </p:spPr>
        <p:txBody>
          <a:bodyPr/>
          <a:lstStyle/>
          <a:p>
            <a:fld id="{FAD2AEB8-F32E-41D6-BAC9-732C4C0D3ED2}" type="slidenum">
              <a:rPr lang="es-ES" smtClean="0"/>
              <a:t>‹Nº›</a:t>
            </a:fld>
            <a:endParaRPr lang="es-ES"/>
          </a:p>
        </p:txBody>
      </p:sp>
    </p:spTree>
    <p:extLst>
      <p:ext uri="{BB962C8B-B14F-4D97-AF65-F5344CB8AC3E}">
        <p14:creationId xmlns:p14="http://schemas.microsoft.com/office/powerpoint/2010/main" val="59130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3C305637-664B-4538-A253-39509F63BA58}" type="datetimeFigureOut">
              <a:rPr lang="es-ES" smtClean="0"/>
              <a:t>03/04/2019</a:t>
            </a:fld>
            <a:endParaRPr lang="es-ES"/>
          </a:p>
        </p:txBody>
      </p:sp>
      <p:sp>
        <p:nvSpPr>
          <p:cNvPr id="8" name="Footer Placeholder 7"/>
          <p:cNvSpPr>
            <a:spLocks noGrp="1"/>
          </p:cNvSpPr>
          <p:nvPr>
            <p:ph type="ftr" sz="quarter" idx="11"/>
          </p:nvPr>
        </p:nvSpPr>
        <p:spPr>
          <a:xfrm>
            <a:off x="804672" y="6227064"/>
            <a:ext cx="10588752" cy="320040"/>
          </a:xfrm>
        </p:spPr>
        <p:txBody>
          <a:bodyPr/>
          <a:lstStyle/>
          <a:p>
            <a:endParaRPr lang="es-ES"/>
          </a:p>
        </p:txBody>
      </p:sp>
      <p:sp>
        <p:nvSpPr>
          <p:cNvPr id="9" name="Slide Number Placeholder 8"/>
          <p:cNvSpPr>
            <a:spLocks noGrp="1"/>
          </p:cNvSpPr>
          <p:nvPr>
            <p:ph type="sldNum" sz="quarter" idx="12"/>
          </p:nvPr>
        </p:nvSpPr>
        <p:spPr>
          <a:xfrm>
            <a:off x="10469880" y="320040"/>
            <a:ext cx="914400" cy="320040"/>
          </a:xfrm>
        </p:spPr>
        <p:txBody>
          <a:bodyPr/>
          <a:lstStyle/>
          <a:p>
            <a:fld id="{FAD2AEB8-F32E-41D6-BAC9-732C4C0D3ED2}" type="slidenum">
              <a:rPr lang="es-ES" smtClean="0"/>
              <a:t>‹Nº›</a:t>
            </a:fld>
            <a:endParaRPr lang="es-ES"/>
          </a:p>
        </p:txBody>
      </p:sp>
    </p:spTree>
    <p:extLst>
      <p:ext uri="{BB962C8B-B14F-4D97-AF65-F5344CB8AC3E}">
        <p14:creationId xmlns:p14="http://schemas.microsoft.com/office/powerpoint/2010/main" val="156633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305637-664B-4538-A253-39509F63BA58}" type="datetimeFigureOut">
              <a:rPr lang="es-ES" smtClean="0"/>
              <a:t>03/04/2019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AD2AEB8-F32E-41D6-BAC9-732C4C0D3ED2}" type="slidenum">
              <a:rPr lang="es-ES" smtClean="0"/>
              <a:t>‹Nº›</a:t>
            </a:fld>
            <a:endParaRPr lang="es-ES"/>
          </a:p>
        </p:txBody>
      </p:sp>
    </p:spTree>
    <p:extLst>
      <p:ext uri="{BB962C8B-B14F-4D97-AF65-F5344CB8AC3E}">
        <p14:creationId xmlns:p14="http://schemas.microsoft.com/office/powerpoint/2010/main" val="127168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C305637-664B-4538-A253-39509F63BA58}" type="datetimeFigureOut">
              <a:rPr lang="es-ES" smtClean="0"/>
              <a:t>03/04/2019</a:t>
            </a:fld>
            <a:endParaRPr lang="es-ES"/>
          </a:p>
        </p:txBody>
      </p:sp>
      <p:sp>
        <p:nvSpPr>
          <p:cNvPr id="3" name="Footer Placeholder 2"/>
          <p:cNvSpPr>
            <a:spLocks noGrp="1"/>
          </p:cNvSpPr>
          <p:nvPr>
            <p:ph type="ftr" sz="quarter" idx="11"/>
          </p:nvPr>
        </p:nvSpPr>
        <p:spPr>
          <a:xfrm>
            <a:off x="804672" y="6227064"/>
            <a:ext cx="10588752" cy="320040"/>
          </a:xfrm>
        </p:spPr>
        <p:txBody>
          <a:bodyPr/>
          <a:lstStyle/>
          <a:p>
            <a:endParaRPr lang="es-ES"/>
          </a:p>
        </p:txBody>
      </p:sp>
      <p:sp>
        <p:nvSpPr>
          <p:cNvPr id="4" name="Slide Number Placeholder 3"/>
          <p:cNvSpPr>
            <a:spLocks noGrp="1"/>
          </p:cNvSpPr>
          <p:nvPr>
            <p:ph type="sldNum" sz="quarter" idx="12"/>
          </p:nvPr>
        </p:nvSpPr>
        <p:spPr>
          <a:xfrm>
            <a:off x="10469880" y="320040"/>
            <a:ext cx="914400" cy="320040"/>
          </a:xfrm>
        </p:spPr>
        <p:txBody>
          <a:bodyPr/>
          <a:lstStyle/>
          <a:p>
            <a:fld id="{FAD2AEB8-F32E-41D6-BAC9-732C4C0D3ED2}" type="slidenum">
              <a:rPr lang="es-ES" smtClean="0"/>
              <a:t>‹Nº›</a:t>
            </a:fld>
            <a:endParaRPr lang="es-ES"/>
          </a:p>
        </p:txBody>
      </p:sp>
    </p:spTree>
    <p:extLst>
      <p:ext uri="{BB962C8B-B14F-4D97-AF65-F5344CB8AC3E}">
        <p14:creationId xmlns:p14="http://schemas.microsoft.com/office/powerpoint/2010/main" val="400596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C305637-664B-4538-A253-39509F63BA58}" type="datetimeFigureOut">
              <a:rPr lang="es-ES" smtClean="0"/>
              <a:t>03/04/2019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AD2AEB8-F32E-41D6-BAC9-732C4C0D3ED2}" type="slidenum">
              <a:rPr lang="es-ES" smtClean="0"/>
              <a:t>‹Nº›</a:t>
            </a:fld>
            <a:endParaRPr lang="es-ES"/>
          </a:p>
        </p:txBody>
      </p:sp>
    </p:spTree>
    <p:extLst>
      <p:ext uri="{BB962C8B-B14F-4D97-AF65-F5344CB8AC3E}">
        <p14:creationId xmlns:p14="http://schemas.microsoft.com/office/powerpoint/2010/main" val="380374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3C305637-664B-4538-A253-39509F63BA58}" type="datetimeFigureOut">
              <a:rPr lang="es-ES" smtClean="0"/>
              <a:t>03/04/2019</a:t>
            </a:fld>
            <a:endParaRPr lang="es-ES"/>
          </a:p>
        </p:txBody>
      </p:sp>
      <p:sp>
        <p:nvSpPr>
          <p:cNvPr id="6" name="Footer Placeholder 5"/>
          <p:cNvSpPr>
            <a:spLocks noGrp="1"/>
          </p:cNvSpPr>
          <p:nvPr>
            <p:ph type="ftr" sz="quarter" idx="11"/>
          </p:nvPr>
        </p:nvSpPr>
        <p:spPr>
          <a:xfrm>
            <a:off x="804672" y="6227064"/>
            <a:ext cx="5942203" cy="320040"/>
          </a:xfrm>
        </p:spPr>
        <p:txBody>
          <a:bodyPr/>
          <a:lstStyle/>
          <a:p>
            <a:endParaRPr lang="es-ES"/>
          </a:p>
        </p:txBody>
      </p:sp>
      <p:sp>
        <p:nvSpPr>
          <p:cNvPr id="7" name="Slide Number Placeholder 6"/>
          <p:cNvSpPr>
            <a:spLocks noGrp="1"/>
          </p:cNvSpPr>
          <p:nvPr>
            <p:ph type="sldNum" sz="quarter" idx="12"/>
          </p:nvPr>
        </p:nvSpPr>
        <p:spPr>
          <a:xfrm>
            <a:off x="5828377" y="320040"/>
            <a:ext cx="914400" cy="320040"/>
          </a:xfrm>
        </p:spPr>
        <p:txBody>
          <a:bodyPr/>
          <a:lstStyle/>
          <a:p>
            <a:fld id="{FAD2AEB8-F32E-41D6-BAC9-732C4C0D3ED2}" type="slidenum">
              <a:rPr lang="es-ES" smtClean="0"/>
              <a:t>‹Nº›</a:t>
            </a:fld>
            <a:endParaRPr lang="es-ES"/>
          </a:p>
        </p:txBody>
      </p:sp>
    </p:spTree>
    <p:extLst>
      <p:ext uri="{BB962C8B-B14F-4D97-AF65-F5344CB8AC3E}">
        <p14:creationId xmlns:p14="http://schemas.microsoft.com/office/powerpoint/2010/main" val="83302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C305637-664B-4538-A253-39509F63BA58}" type="datetimeFigureOut">
              <a:rPr lang="es-ES" smtClean="0"/>
              <a:t>03/04/2019</a:t>
            </a:fld>
            <a:endParaRPr lang="es-E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AD2AEB8-F32E-41D6-BAC9-732C4C0D3ED2}" type="slidenum">
              <a:rPr lang="es-ES" smtClean="0"/>
              <a:t>‹Nº›</a:t>
            </a:fld>
            <a:endParaRPr lang="es-ES"/>
          </a:p>
        </p:txBody>
      </p:sp>
    </p:spTree>
    <p:extLst>
      <p:ext uri="{BB962C8B-B14F-4D97-AF65-F5344CB8AC3E}">
        <p14:creationId xmlns:p14="http://schemas.microsoft.com/office/powerpoint/2010/main" val="37326268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marcossarmiento.com/2017/06/28/normalizacion-de-base-de-datos/" TargetMode="External"/><Relationship Id="rId2" Type="http://schemas.openxmlformats.org/officeDocument/2006/relationships/hyperlink" Target="http://basesdedatosjc.blogspot.com/2012/04/segunda-forma-normal-en-bases-de-dato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C3B60-550A-40B2-B2D0-96A3DAC1B6A8}"/>
              </a:ext>
            </a:extLst>
          </p:cNvPr>
          <p:cNvSpPr>
            <a:spLocks noGrp="1"/>
          </p:cNvSpPr>
          <p:nvPr>
            <p:ph type="ctrTitle"/>
          </p:nvPr>
        </p:nvSpPr>
        <p:spPr>
          <a:xfrm>
            <a:off x="1756041" y="1889073"/>
            <a:ext cx="8679915" cy="1748729"/>
          </a:xfrm>
        </p:spPr>
        <p:txBody>
          <a:bodyPr>
            <a:normAutofit/>
          </a:bodyPr>
          <a:lstStyle/>
          <a:p>
            <a:r>
              <a:rPr lang="es-ES" sz="6000" b="1" dirty="0"/>
              <a:t>Segunda Forma Normal en Bases de Datos (2FN)</a:t>
            </a:r>
          </a:p>
        </p:txBody>
      </p:sp>
      <p:sp>
        <p:nvSpPr>
          <p:cNvPr id="3" name="Subtítulo 2">
            <a:extLst>
              <a:ext uri="{FF2B5EF4-FFF2-40B4-BE49-F238E27FC236}">
                <a16:creationId xmlns:a16="http://schemas.microsoft.com/office/drawing/2014/main" id="{7D1AD5C0-3276-4E7E-A110-72A9DEA0627E}"/>
              </a:ext>
            </a:extLst>
          </p:cNvPr>
          <p:cNvSpPr>
            <a:spLocks noGrp="1"/>
          </p:cNvSpPr>
          <p:nvPr>
            <p:ph type="subTitle" idx="1"/>
          </p:nvPr>
        </p:nvSpPr>
        <p:spPr>
          <a:xfrm>
            <a:off x="4458798" y="3968410"/>
            <a:ext cx="3274403" cy="1322587"/>
          </a:xfrm>
        </p:spPr>
        <p:txBody>
          <a:bodyPr>
            <a:normAutofit fontScale="92500" lnSpcReduction="20000"/>
          </a:bodyPr>
          <a:lstStyle/>
          <a:p>
            <a:r>
              <a:rPr lang="es-ES" dirty="0"/>
              <a:t>Integrantes: </a:t>
            </a:r>
          </a:p>
          <a:p>
            <a:r>
              <a:rPr lang="es-ES" dirty="0" err="1"/>
              <a:t>Hernandez</a:t>
            </a:r>
            <a:r>
              <a:rPr lang="es-ES" dirty="0"/>
              <a:t> Alonso Andrey</a:t>
            </a:r>
          </a:p>
          <a:p>
            <a:r>
              <a:rPr lang="es-ES" dirty="0" err="1"/>
              <a:t>Hernandez</a:t>
            </a:r>
            <a:r>
              <a:rPr lang="es-ES" dirty="0"/>
              <a:t> Huerta Sonia</a:t>
            </a:r>
          </a:p>
          <a:p>
            <a:r>
              <a:rPr lang="es-ES" dirty="0"/>
              <a:t>López </a:t>
            </a:r>
            <a:r>
              <a:rPr lang="es-ES" dirty="0" err="1"/>
              <a:t>Ortíz</a:t>
            </a:r>
            <a:r>
              <a:rPr lang="es-ES" dirty="0"/>
              <a:t> Z. Ivonne</a:t>
            </a:r>
          </a:p>
        </p:txBody>
      </p:sp>
    </p:spTree>
    <p:extLst>
      <p:ext uri="{BB962C8B-B14F-4D97-AF65-F5344CB8AC3E}">
        <p14:creationId xmlns:p14="http://schemas.microsoft.com/office/powerpoint/2010/main" val="139884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2" name="Group 8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3" name="Rectangle 8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Isosceles Triangle 8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7" name="Rectangle 86">
            <a:extLst>
              <a:ext uri="{FF2B5EF4-FFF2-40B4-BE49-F238E27FC236}">
                <a16:creationId xmlns:a16="http://schemas.microsoft.com/office/drawing/2014/main" id="{62704ED4-17AD-4155-82BF-349125232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94030ADA-F758-4871-82A9-A900D3A1C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0" name="Freeform 5">
              <a:extLst>
                <a:ext uri="{FF2B5EF4-FFF2-40B4-BE49-F238E27FC236}">
                  <a16:creationId xmlns:a16="http://schemas.microsoft.com/office/drawing/2014/main" id="{C03A5D77-B569-4446-A13F-5F2B66B89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a:extLst>
                <a:ext uri="{FF2B5EF4-FFF2-40B4-BE49-F238E27FC236}">
                  <a16:creationId xmlns:a16="http://schemas.microsoft.com/office/drawing/2014/main" id="{1910AFDB-600F-419E-B8A2-C910C91C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a:extLst>
                <a:ext uri="{FF2B5EF4-FFF2-40B4-BE49-F238E27FC236}">
                  <a16:creationId xmlns:a16="http://schemas.microsoft.com/office/drawing/2014/main" id="{8BA9642D-E707-4E5C-AD56-5B4201F77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a:extLst>
                <a:ext uri="{FF2B5EF4-FFF2-40B4-BE49-F238E27FC236}">
                  <a16:creationId xmlns:a16="http://schemas.microsoft.com/office/drawing/2014/main" id="{6BE43368-BE27-4B0F-996B-F8020ECC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a:extLst>
                <a:ext uri="{FF2B5EF4-FFF2-40B4-BE49-F238E27FC236}">
                  <a16:creationId xmlns:a16="http://schemas.microsoft.com/office/drawing/2014/main" id="{1C2AFC90-DCD5-4CC4-B572-09469E892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a:extLst>
                <a:ext uri="{FF2B5EF4-FFF2-40B4-BE49-F238E27FC236}">
                  <a16:creationId xmlns:a16="http://schemas.microsoft.com/office/drawing/2014/main" id="{EEC73C1F-7C9B-41BF-A454-152B90AF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a:extLst>
                <a:ext uri="{FF2B5EF4-FFF2-40B4-BE49-F238E27FC236}">
                  <a16:creationId xmlns:a16="http://schemas.microsoft.com/office/drawing/2014/main" id="{B9387A9D-115C-4CC5-9107-97827EFF8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a:extLst>
                <a:ext uri="{FF2B5EF4-FFF2-40B4-BE49-F238E27FC236}">
                  <a16:creationId xmlns:a16="http://schemas.microsoft.com/office/drawing/2014/main" id="{69CF2257-1227-45F2-8310-EF03857E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a:extLst>
                <a:ext uri="{FF2B5EF4-FFF2-40B4-BE49-F238E27FC236}">
                  <a16:creationId xmlns:a16="http://schemas.microsoft.com/office/drawing/2014/main" id="{914D598B-12C8-4050-872B-AB3C4790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a:extLst>
                <a:ext uri="{FF2B5EF4-FFF2-40B4-BE49-F238E27FC236}">
                  <a16:creationId xmlns:a16="http://schemas.microsoft.com/office/drawing/2014/main" id="{43441426-0436-4C62-93CB-7B231211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a:extLst>
                <a:ext uri="{FF2B5EF4-FFF2-40B4-BE49-F238E27FC236}">
                  <a16:creationId xmlns:a16="http://schemas.microsoft.com/office/drawing/2014/main" id="{8174AF5F-E0DA-457B-9C6D-B6793C36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a:extLst>
                <a:ext uri="{FF2B5EF4-FFF2-40B4-BE49-F238E27FC236}">
                  <a16:creationId xmlns:a16="http://schemas.microsoft.com/office/drawing/2014/main" id="{40D36E6D-6BFF-4FB5-9EEB-3A36B7956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a:extLst>
                <a:ext uri="{FF2B5EF4-FFF2-40B4-BE49-F238E27FC236}">
                  <a16:creationId xmlns:a16="http://schemas.microsoft.com/office/drawing/2014/main" id="{5159A95D-574D-4341-8A5B-5EB05EF2C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a:extLst>
                <a:ext uri="{FF2B5EF4-FFF2-40B4-BE49-F238E27FC236}">
                  <a16:creationId xmlns:a16="http://schemas.microsoft.com/office/drawing/2014/main" id="{CC2519B6-9E4D-48AA-8E1D-413BEEEEE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a:extLst>
                <a:ext uri="{FF2B5EF4-FFF2-40B4-BE49-F238E27FC236}">
                  <a16:creationId xmlns:a16="http://schemas.microsoft.com/office/drawing/2014/main" id="{91EFD00E-D9BB-4F8F-9652-1514A200A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a:extLst>
                <a:ext uri="{FF2B5EF4-FFF2-40B4-BE49-F238E27FC236}">
                  <a16:creationId xmlns:a16="http://schemas.microsoft.com/office/drawing/2014/main" id="{78EDA1A4-47D4-4C8C-94C1-20520CA0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a:extLst>
                <a:ext uri="{FF2B5EF4-FFF2-40B4-BE49-F238E27FC236}">
                  <a16:creationId xmlns:a16="http://schemas.microsoft.com/office/drawing/2014/main" id="{EF948F9B-2B64-4D46-B645-564490CD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a:extLst>
                <a:ext uri="{FF2B5EF4-FFF2-40B4-BE49-F238E27FC236}">
                  <a16:creationId xmlns:a16="http://schemas.microsoft.com/office/drawing/2014/main" id="{95BA89D9-B358-4064-A9B6-44592BB97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a:extLst>
                <a:ext uri="{FF2B5EF4-FFF2-40B4-BE49-F238E27FC236}">
                  <a16:creationId xmlns:a16="http://schemas.microsoft.com/office/drawing/2014/main" id="{B1D008F9-9A52-429E-9615-0BB796945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0" name="Rectangle 109">
            <a:extLst>
              <a:ext uri="{FF2B5EF4-FFF2-40B4-BE49-F238E27FC236}">
                <a16:creationId xmlns:a16="http://schemas.microsoft.com/office/drawing/2014/main" id="{E4BAAF5C-577F-43DB-8ACD-EDAB5A54E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tx2">
                  <a:alpha val="38000"/>
                </a:schemeClr>
              </a:gs>
              <a:gs pos="0">
                <a:schemeClr val="bg1">
                  <a:lumMod val="95000"/>
                  <a:alpha val="12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F101AB-06B0-47F7-98CD-11A98F02C419}"/>
              </a:ext>
            </a:extLst>
          </p:cNvPr>
          <p:cNvSpPr>
            <a:spLocks noGrp="1"/>
          </p:cNvSpPr>
          <p:nvPr>
            <p:ph type="title"/>
          </p:nvPr>
        </p:nvSpPr>
        <p:spPr>
          <a:xfrm>
            <a:off x="764437" y="760688"/>
            <a:ext cx="6884244" cy="5336340"/>
          </a:xfrm>
        </p:spPr>
        <p:txBody>
          <a:bodyPr vert="horz" lIns="228600" tIns="228600" rIns="228600" bIns="0" rtlCol="0" anchor="ctr">
            <a:normAutofit/>
          </a:bodyPr>
          <a:lstStyle/>
          <a:p>
            <a:pPr algn="just">
              <a:lnSpc>
                <a:spcPct val="80000"/>
              </a:lnSpc>
            </a:pPr>
            <a:r>
              <a:rPr lang="es-ES" sz="4800" dirty="0">
                <a:solidFill>
                  <a:schemeClr val="bg2">
                    <a:lumMod val="25000"/>
                  </a:schemeClr>
                </a:solidFill>
              </a:rPr>
              <a:t>Una tabla que está en la primera forma normal (1NF) debe satisfacer criterios adicionales para calificar para la segunda forma normal.</a:t>
            </a:r>
            <a:endParaRPr lang="en-US" sz="3600" dirty="0">
              <a:solidFill>
                <a:schemeClr val="bg2">
                  <a:lumMod val="25000"/>
                </a:schemeClr>
              </a:solidFill>
            </a:endParaRPr>
          </a:p>
        </p:txBody>
      </p:sp>
      <p:sp>
        <p:nvSpPr>
          <p:cNvPr id="112" name="Isosceles Triangle 111">
            <a:extLst>
              <a:ext uri="{FF2B5EF4-FFF2-40B4-BE49-F238E27FC236}">
                <a16:creationId xmlns:a16="http://schemas.microsoft.com/office/drawing/2014/main" id="{78B6E08A-861F-4A1A-BCF0-69429C5A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25316" y="3342776"/>
            <a:ext cx="200040" cy="1724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 name="Imagen 2">
            <a:extLst>
              <a:ext uri="{FF2B5EF4-FFF2-40B4-BE49-F238E27FC236}">
                <a16:creationId xmlns:a16="http://schemas.microsoft.com/office/drawing/2014/main" id="{7C32E11D-DD59-4362-A6E5-20D736CA3E39}"/>
              </a:ext>
            </a:extLst>
          </p:cNvPr>
          <p:cNvPicPr>
            <a:picLocks noChangeAspect="1"/>
          </p:cNvPicPr>
          <p:nvPr/>
        </p:nvPicPr>
        <p:blipFill>
          <a:blip r:embed="rId2"/>
          <a:stretch>
            <a:fillRect/>
          </a:stretch>
        </p:blipFill>
        <p:spPr>
          <a:xfrm>
            <a:off x="8532545" y="2494559"/>
            <a:ext cx="2466975" cy="1847850"/>
          </a:xfrm>
          <a:prstGeom prst="rect">
            <a:avLst/>
          </a:prstGeom>
        </p:spPr>
      </p:pic>
      <p:pic>
        <p:nvPicPr>
          <p:cNvPr id="1026" name="Picture 2" descr="Resultado de imagen para like">
            <a:extLst>
              <a:ext uri="{FF2B5EF4-FFF2-40B4-BE49-F238E27FC236}">
                <a16:creationId xmlns:a16="http://schemas.microsoft.com/office/drawing/2014/main" id="{5E632AB1-EB86-4614-83ED-25B17ECA6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4912" y="3652254"/>
            <a:ext cx="1417479" cy="121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26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62704ED4-17AD-4155-82BF-349125232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94030ADA-F758-4871-82A9-A900D3A1C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C03A5D77-B569-4446-A13F-5F2B66B89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1910AFDB-600F-419E-B8A2-C910C91C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8BA9642D-E707-4E5C-AD56-5B4201F77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6BE43368-BE27-4B0F-996B-F8020ECC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1C2AFC90-DCD5-4CC4-B572-09469E892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EEC73C1F-7C9B-41BF-A454-152B90AF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B9387A9D-115C-4CC5-9107-97827EFF8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69CF2257-1227-45F2-8310-EF03857E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914D598B-12C8-4050-872B-AB3C4790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43441426-0436-4C62-93CB-7B231211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8174AF5F-E0DA-457B-9C6D-B6793C36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40D36E6D-6BFF-4FB5-9EEB-3A36B7956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5159A95D-574D-4341-8A5B-5EB05EF2C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CC2519B6-9E4D-48AA-8E1D-413BEEEEE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91EFD00E-D9BB-4F8F-9652-1514A200A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8EDA1A4-47D4-4C8C-94C1-20520CA0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EF948F9B-2B64-4D46-B645-564490CD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95BA89D9-B358-4064-A9B6-44592BB97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B1D008F9-9A52-429E-9615-0BB796945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Rectangle 55">
            <a:extLst>
              <a:ext uri="{FF2B5EF4-FFF2-40B4-BE49-F238E27FC236}">
                <a16:creationId xmlns:a16="http://schemas.microsoft.com/office/drawing/2014/main" id="{E4BAAF5C-577F-43DB-8ACD-EDAB5A54E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tx2">
                  <a:alpha val="38000"/>
                </a:schemeClr>
              </a:gs>
              <a:gs pos="0">
                <a:schemeClr val="bg1">
                  <a:lumMod val="95000"/>
                  <a:alpha val="12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F101AB-06B0-47F7-98CD-11A98F02C419}"/>
              </a:ext>
            </a:extLst>
          </p:cNvPr>
          <p:cNvSpPr>
            <a:spLocks noGrp="1"/>
          </p:cNvSpPr>
          <p:nvPr>
            <p:ph type="title"/>
          </p:nvPr>
        </p:nvSpPr>
        <p:spPr>
          <a:xfrm>
            <a:off x="858440" y="2082348"/>
            <a:ext cx="6884244" cy="3627429"/>
          </a:xfrm>
        </p:spPr>
        <p:txBody>
          <a:bodyPr vert="horz" lIns="228600" tIns="228600" rIns="228600" bIns="0" rtlCol="0" anchor="ctr">
            <a:normAutofit fontScale="90000"/>
          </a:bodyPr>
          <a:lstStyle/>
          <a:p>
            <a:pPr algn="just">
              <a:lnSpc>
                <a:spcPct val="80000"/>
              </a:lnSpc>
            </a:pPr>
            <a:br>
              <a:rPr lang="en-US" sz="2900" dirty="0">
                <a:solidFill>
                  <a:schemeClr val="tx1"/>
                </a:solidFill>
              </a:rPr>
            </a:br>
            <a:br>
              <a:rPr lang="en-US" sz="2900" dirty="0">
                <a:solidFill>
                  <a:schemeClr val="tx1"/>
                </a:solidFill>
              </a:rPr>
            </a:br>
            <a:r>
              <a:rPr lang="en-US" sz="3600" dirty="0" err="1">
                <a:solidFill>
                  <a:schemeClr val="tx1"/>
                </a:solidFill>
              </a:rPr>
              <a:t>Crear</a:t>
            </a:r>
            <a:r>
              <a:rPr lang="en-US" sz="3600" dirty="0">
                <a:solidFill>
                  <a:schemeClr val="tx1"/>
                </a:solidFill>
              </a:rPr>
              <a:t> </a:t>
            </a:r>
            <a:r>
              <a:rPr lang="en-US" sz="3600" dirty="0" err="1">
                <a:solidFill>
                  <a:schemeClr val="tx1"/>
                </a:solidFill>
              </a:rPr>
              <a:t>tablas</a:t>
            </a:r>
            <a:r>
              <a:rPr lang="en-US" sz="3600" dirty="0">
                <a:solidFill>
                  <a:schemeClr val="tx1"/>
                </a:solidFill>
              </a:rPr>
              <a:t> </a:t>
            </a:r>
            <a:r>
              <a:rPr lang="en-US" sz="3600" dirty="0" err="1">
                <a:solidFill>
                  <a:schemeClr val="tx1"/>
                </a:solidFill>
              </a:rPr>
              <a:t>separadas</a:t>
            </a:r>
            <a:r>
              <a:rPr lang="en-US" sz="3600" dirty="0">
                <a:solidFill>
                  <a:schemeClr val="tx1"/>
                </a:solidFill>
              </a:rPr>
              <a:t> para el conjunto de </a:t>
            </a:r>
            <a:r>
              <a:rPr lang="en-US" sz="3600" dirty="0" err="1">
                <a:solidFill>
                  <a:schemeClr val="tx1"/>
                </a:solidFill>
              </a:rPr>
              <a:t>valores</a:t>
            </a:r>
            <a:r>
              <a:rPr lang="en-US" sz="3600" dirty="0">
                <a:solidFill>
                  <a:schemeClr val="tx1"/>
                </a:solidFill>
              </a:rPr>
              <a:t> y los </a:t>
            </a:r>
            <a:r>
              <a:rPr lang="en-US" sz="3600" dirty="0" err="1">
                <a:solidFill>
                  <a:schemeClr val="tx1"/>
                </a:solidFill>
              </a:rPr>
              <a:t>registros</a:t>
            </a:r>
            <a:r>
              <a:rPr lang="en-US" sz="3600" dirty="0">
                <a:solidFill>
                  <a:schemeClr val="tx1"/>
                </a:solidFill>
              </a:rPr>
              <a:t> </a:t>
            </a:r>
            <a:r>
              <a:rPr lang="en-US" sz="3600" dirty="0" err="1">
                <a:solidFill>
                  <a:schemeClr val="tx1"/>
                </a:solidFill>
              </a:rPr>
              <a:t>múltiples</a:t>
            </a:r>
            <a:r>
              <a:rPr lang="en-US" sz="3600" dirty="0">
                <a:solidFill>
                  <a:schemeClr val="tx1"/>
                </a:solidFill>
              </a:rPr>
              <a:t>, </a:t>
            </a:r>
            <a:r>
              <a:rPr lang="en-US" sz="3600" dirty="0" err="1">
                <a:solidFill>
                  <a:schemeClr val="tx1"/>
                </a:solidFill>
              </a:rPr>
              <a:t>estas</a:t>
            </a:r>
            <a:r>
              <a:rPr lang="en-US" sz="3600" dirty="0">
                <a:solidFill>
                  <a:schemeClr val="tx1"/>
                </a:solidFill>
              </a:rPr>
              <a:t> </a:t>
            </a:r>
            <a:r>
              <a:rPr lang="en-US" sz="3600" dirty="0" err="1">
                <a:solidFill>
                  <a:schemeClr val="tx1"/>
                </a:solidFill>
              </a:rPr>
              <a:t>tablas</a:t>
            </a:r>
            <a:r>
              <a:rPr lang="en-US" sz="3600" dirty="0">
                <a:solidFill>
                  <a:schemeClr val="tx1"/>
                </a:solidFill>
              </a:rPr>
              <a:t> se </a:t>
            </a:r>
            <a:r>
              <a:rPr lang="en-US" sz="3600" dirty="0" err="1">
                <a:solidFill>
                  <a:schemeClr val="tx1"/>
                </a:solidFill>
              </a:rPr>
              <a:t>deben</a:t>
            </a:r>
            <a:r>
              <a:rPr lang="en-US" sz="3600" dirty="0">
                <a:solidFill>
                  <a:schemeClr val="tx1"/>
                </a:solidFill>
              </a:rPr>
              <a:t> </a:t>
            </a:r>
            <a:r>
              <a:rPr lang="en-US" sz="3600" dirty="0" err="1">
                <a:solidFill>
                  <a:schemeClr val="tx1"/>
                </a:solidFill>
              </a:rPr>
              <a:t>relacionar</a:t>
            </a:r>
            <a:r>
              <a:rPr lang="en-US" sz="3600" dirty="0">
                <a:solidFill>
                  <a:schemeClr val="tx1"/>
                </a:solidFill>
              </a:rPr>
              <a:t> con una clave externa.</a:t>
            </a:r>
            <a:br>
              <a:rPr lang="en-US" sz="3600" dirty="0">
                <a:solidFill>
                  <a:schemeClr val="tx1"/>
                </a:solidFill>
              </a:rPr>
            </a:br>
            <a:br>
              <a:rPr lang="en-US" sz="3600" dirty="0">
                <a:solidFill>
                  <a:schemeClr val="tx1"/>
                </a:solidFill>
              </a:rPr>
            </a:br>
            <a:r>
              <a:rPr lang="en-US" sz="3600" dirty="0">
                <a:solidFill>
                  <a:schemeClr val="tx1"/>
                </a:solidFill>
              </a:rPr>
              <a:t>Los </a:t>
            </a:r>
            <a:r>
              <a:rPr lang="en-US" sz="3600" dirty="0" err="1">
                <a:solidFill>
                  <a:schemeClr val="tx1"/>
                </a:solidFill>
              </a:rPr>
              <a:t>registros</a:t>
            </a:r>
            <a:r>
              <a:rPr lang="en-US" sz="3600" dirty="0">
                <a:solidFill>
                  <a:schemeClr val="tx1"/>
                </a:solidFill>
              </a:rPr>
              <a:t> no </a:t>
            </a:r>
            <a:r>
              <a:rPr lang="en-US" sz="3600" dirty="0" err="1">
                <a:solidFill>
                  <a:schemeClr val="tx1"/>
                </a:solidFill>
              </a:rPr>
              <a:t>deben</a:t>
            </a:r>
            <a:r>
              <a:rPr lang="en-US" sz="3600" dirty="0">
                <a:solidFill>
                  <a:schemeClr val="tx1"/>
                </a:solidFill>
              </a:rPr>
              <a:t> </a:t>
            </a:r>
            <a:r>
              <a:rPr lang="en-US" sz="3600" dirty="0" err="1">
                <a:solidFill>
                  <a:schemeClr val="tx1"/>
                </a:solidFill>
              </a:rPr>
              <a:t>depender</a:t>
            </a:r>
            <a:r>
              <a:rPr lang="en-US" sz="3600" dirty="0">
                <a:solidFill>
                  <a:schemeClr val="tx1"/>
                </a:solidFill>
              </a:rPr>
              <a:t> de </a:t>
            </a:r>
            <a:r>
              <a:rPr lang="en-US" sz="3600" dirty="0" err="1">
                <a:solidFill>
                  <a:schemeClr val="tx1"/>
                </a:solidFill>
              </a:rPr>
              <a:t>otro</a:t>
            </a:r>
            <a:r>
              <a:rPr lang="en-US" sz="3600" dirty="0">
                <a:solidFill>
                  <a:schemeClr val="tx1"/>
                </a:solidFill>
              </a:rPr>
              <a:t> </a:t>
            </a:r>
            <a:r>
              <a:rPr lang="en-US" sz="3600" dirty="0" err="1">
                <a:solidFill>
                  <a:schemeClr val="tx1"/>
                </a:solidFill>
              </a:rPr>
              <a:t>atributo</a:t>
            </a:r>
            <a:r>
              <a:rPr lang="en-US" sz="3600" dirty="0">
                <a:solidFill>
                  <a:schemeClr val="tx1"/>
                </a:solidFill>
              </a:rPr>
              <a:t> que la clave principal de la </a:t>
            </a:r>
            <a:r>
              <a:rPr lang="en-US" sz="3600" dirty="0" err="1">
                <a:solidFill>
                  <a:schemeClr val="tx1"/>
                </a:solidFill>
              </a:rPr>
              <a:t>tabla</a:t>
            </a:r>
            <a:r>
              <a:rPr lang="en-US" sz="3600" dirty="0">
                <a:solidFill>
                  <a:schemeClr val="tx1"/>
                </a:solidFill>
              </a:rPr>
              <a:t>, </a:t>
            </a:r>
            <a:r>
              <a:rPr lang="en-US" sz="3600" dirty="0" err="1">
                <a:solidFill>
                  <a:schemeClr val="tx1"/>
                </a:solidFill>
              </a:rPr>
              <a:t>incluida</a:t>
            </a:r>
            <a:r>
              <a:rPr lang="en-US" sz="3600" dirty="0">
                <a:solidFill>
                  <a:schemeClr val="tx1"/>
                </a:solidFill>
              </a:rPr>
              <a:t> la clave </a:t>
            </a:r>
            <a:r>
              <a:rPr lang="en-US" sz="3600" dirty="0" err="1">
                <a:solidFill>
                  <a:schemeClr val="tx1"/>
                </a:solidFill>
              </a:rPr>
              <a:t>compuesta</a:t>
            </a:r>
            <a:r>
              <a:rPr lang="en-US" sz="3600" dirty="0">
                <a:solidFill>
                  <a:schemeClr val="tx1"/>
                </a:solidFill>
              </a:rPr>
              <a:t> </a:t>
            </a:r>
            <a:r>
              <a:rPr lang="en-US" sz="3600" dirty="0" err="1">
                <a:solidFill>
                  <a:schemeClr val="tx1"/>
                </a:solidFill>
              </a:rPr>
              <a:t>si</a:t>
            </a:r>
            <a:r>
              <a:rPr lang="en-US" sz="3600" dirty="0">
                <a:solidFill>
                  <a:schemeClr val="tx1"/>
                </a:solidFill>
              </a:rPr>
              <a:t> es </a:t>
            </a:r>
            <a:r>
              <a:rPr lang="en-US" sz="3600" dirty="0" err="1">
                <a:solidFill>
                  <a:schemeClr val="tx1"/>
                </a:solidFill>
              </a:rPr>
              <a:t>necesario</a:t>
            </a:r>
            <a:r>
              <a:rPr lang="en-US" sz="3600" dirty="0">
                <a:solidFill>
                  <a:schemeClr val="tx1"/>
                </a:solidFill>
              </a:rPr>
              <a:t>.</a:t>
            </a:r>
            <a:endParaRPr lang="en-US" sz="2900" dirty="0">
              <a:solidFill>
                <a:schemeClr val="tx1"/>
              </a:solidFill>
            </a:endParaRPr>
          </a:p>
        </p:txBody>
      </p:sp>
      <p:sp>
        <p:nvSpPr>
          <p:cNvPr id="58" name="Isosceles Triangle 57">
            <a:extLst>
              <a:ext uri="{FF2B5EF4-FFF2-40B4-BE49-F238E27FC236}">
                <a16:creationId xmlns:a16="http://schemas.microsoft.com/office/drawing/2014/main" id="{78B6E08A-861F-4A1A-BCF0-69429C5A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25316" y="3342776"/>
            <a:ext cx="200040" cy="1724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7" name="Título 1">
            <a:extLst>
              <a:ext uri="{FF2B5EF4-FFF2-40B4-BE49-F238E27FC236}">
                <a16:creationId xmlns:a16="http://schemas.microsoft.com/office/drawing/2014/main" id="{6D561CAF-AEA3-4BA4-8B97-27EB1D115773}"/>
              </a:ext>
            </a:extLst>
          </p:cNvPr>
          <p:cNvSpPr txBox="1">
            <a:spLocks/>
          </p:cNvSpPr>
          <p:nvPr/>
        </p:nvSpPr>
        <p:spPr>
          <a:xfrm>
            <a:off x="883481" y="98868"/>
            <a:ext cx="6722500" cy="3627429"/>
          </a:xfrm>
          <a:prstGeom prst="rect">
            <a:avLst/>
          </a:prstGeom>
        </p:spPr>
        <p:txBody>
          <a:bodyPr vert="horz" lIns="228600" tIns="228600" rIns="228600" bIns="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gn="just">
              <a:lnSpc>
                <a:spcPct val="80000"/>
              </a:lnSpc>
            </a:pPr>
            <a:br>
              <a:rPr lang="en-US" sz="3200" dirty="0">
                <a:solidFill>
                  <a:schemeClr val="tx1"/>
                </a:solidFill>
              </a:rPr>
            </a:br>
            <a:r>
              <a:rPr lang="es-ES" sz="3200" dirty="0">
                <a:solidFill>
                  <a:schemeClr val="tx1"/>
                </a:solidFill>
              </a:rPr>
              <a:t>La segunda forma normal asegura que cada atributo describe la tabla.</a:t>
            </a:r>
            <a:endParaRPr lang="en-US" sz="3200" dirty="0">
              <a:solidFill>
                <a:schemeClr val="tx1"/>
              </a:solidFill>
            </a:endParaRPr>
          </a:p>
        </p:txBody>
      </p:sp>
      <p:pic>
        <p:nvPicPr>
          <p:cNvPr id="2050" name="Picture 2" descr="Imagen relacionada">
            <a:extLst>
              <a:ext uri="{FF2B5EF4-FFF2-40B4-BE49-F238E27FC236}">
                <a16:creationId xmlns:a16="http://schemas.microsoft.com/office/drawing/2014/main" id="{32AC62DB-2D66-4DA6-9F84-AEA4C6ED5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3616" y="1962043"/>
            <a:ext cx="2385538" cy="362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1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4" name="Group 83">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5" name="Rectangle 84">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Isosceles Triangle 85">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9" name="Rectangle 88">
            <a:extLst>
              <a:ext uri="{FF2B5EF4-FFF2-40B4-BE49-F238E27FC236}">
                <a16:creationId xmlns:a16="http://schemas.microsoft.com/office/drawing/2014/main" id="{62704ED4-17AD-4155-82BF-349125232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94030ADA-F758-4871-82A9-A900D3A1C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2" name="Freeform 5">
              <a:extLst>
                <a:ext uri="{FF2B5EF4-FFF2-40B4-BE49-F238E27FC236}">
                  <a16:creationId xmlns:a16="http://schemas.microsoft.com/office/drawing/2014/main" id="{C03A5D77-B569-4446-A13F-5F2B66B89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6">
              <a:extLst>
                <a:ext uri="{FF2B5EF4-FFF2-40B4-BE49-F238E27FC236}">
                  <a16:creationId xmlns:a16="http://schemas.microsoft.com/office/drawing/2014/main" id="{1910AFDB-600F-419E-B8A2-C910C91C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7">
              <a:extLst>
                <a:ext uri="{FF2B5EF4-FFF2-40B4-BE49-F238E27FC236}">
                  <a16:creationId xmlns:a16="http://schemas.microsoft.com/office/drawing/2014/main" id="{8BA9642D-E707-4E5C-AD56-5B4201F77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5" name="Freeform 8">
              <a:extLst>
                <a:ext uri="{FF2B5EF4-FFF2-40B4-BE49-F238E27FC236}">
                  <a16:creationId xmlns:a16="http://schemas.microsoft.com/office/drawing/2014/main" id="{6BE43368-BE27-4B0F-996B-F8020ECC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9">
              <a:extLst>
                <a:ext uri="{FF2B5EF4-FFF2-40B4-BE49-F238E27FC236}">
                  <a16:creationId xmlns:a16="http://schemas.microsoft.com/office/drawing/2014/main" id="{1C2AFC90-DCD5-4CC4-B572-09469E892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0">
              <a:extLst>
                <a:ext uri="{FF2B5EF4-FFF2-40B4-BE49-F238E27FC236}">
                  <a16:creationId xmlns:a16="http://schemas.microsoft.com/office/drawing/2014/main" id="{EEC73C1F-7C9B-41BF-A454-152B90AF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1">
              <a:extLst>
                <a:ext uri="{FF2B5EF4-FFF2-40B4-BE49-F238E27FC236}">
                  <a16:creationId xmlns:a16="http://schemas.microsoft.com/office/drawing/2014/main" id="{B9387A9D-115C-4CC5-9107-97827EFF8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2">
              <a:extLst>
                <a:ext uri="{FF2B5EF4-FFF2-40B4-BE49-F238E27FC236}">
                  <a16:creationId xmlns:a16="http://schemas.microsoft.com/office/drawing/2014/main" id="{69CF2257-1227-45F2-8310-EF03857E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3">
              <a:extLst>
                <a:ext uri="{FF2B5EF4-FFF2-40B4-BE49-F238E27FC236}">
                  <a16:creationId xmlns:a16="http://schemas.microsoft.com/office/drawing/2014/main" id="{914D598B-12C8-4050-872B-AB3C4790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14">
              <a:extLst>
                <a:ext uri="{FF2B5EF4-FFF2-40B4-BE49-F238E27FC236}">
                  <a16:creationId xmlns:a16="http://schemas.microsoft.com/office/drawing/2014/main" id="{43441426-0436-4C62-93CB-7B231211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5">
              <a:extLst>
                <a:ext uri="{FF2B5EF4-FFF2-40B4-BE49-F238E27FC236}">
                  <a16:creationId xmlns:a16="http://schemas.microsoft.com/office/drawing/2014/main" id="{8174AF5F-E0DA-457B-9C6D-B6793C36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3" name="Freeform 16">
              <a:extLst>
                <a:ext uri="{FF2B5EF4-FFF2-40B4-BE49-F238E27FC236}">
                  <a16:creationId xmlns:a16="http://schemas.microsoft.com/office/drawing/2014/main" id="{40D36E6D-6BFF-4FB5-9EEB-3A36B7956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7">
              <a:extLst>
                <a:ext uri="{FF2B5EF4-FFF2-40B4-BE49-F238E27FC236}">
                  <a16:creationId xmlns:a16="http://schemas.microsoft.com/office/drawing/2014/main" id="{5159A95D-574D-4341-8A5B-5EB05EF2C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8">
              <a:extLst>
                <a:ext uri="{FF2B5EF4-FFF2-40B4-BE49-F238E27FC236}">
                  <a16:creationId xmlns:a16="http://schemas.microsoft.com/office/drawing/2014/main" id="{CC2519B6-9E4D-48AA-8E1D-413BEEEEE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9">
              <a:extLst>
                <a:ext uri="{FF2B5EF4-FFF2-40B4-BE49-F238E27FC236}">
                  <a16:creationId xmlns:a16="http://schemas.microsoft.com/office/drawing/2014/main" id="{91EFD00E-D9BB-4F8F-9652-1514A200A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0">
              <a:extLst>
                <a:ext uri="{FF2B5EF4-FFF2-40B4-BE49-F238E27FC236}">
                  <a16:creationId xmlns:a16="http://schemas.microsoft.com/office/drawing/2014/main" id="{78EDA1A4-47D4-4C8C-94C1-20520CA0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1">
              <a:extLst>
                <a:ext uri="{FF2B5EF4-FFF2-40B4-BE49-F238E27FC236}">
                  <a16:creationId xmlns:a16="http://schemas.microsoft.com/office/drawing/2014/main" id="{EF948F9B-2B64-4D46-B645-564490CD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2">
              <a:extLst>
                <a:ext uri="{FF2B5EF4-FFF2-40B4-BE49-F238E27FC236}">
                  <a16:creationId xmlns:a16="http://schemas.microsoft.com/office/drawing/2014/main" id="{95BA89D9-B358-4064-A9B6-44592BB97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23">
              <a:extLst>
                <a:ext uri="{FF2B5EF4-FFF2-40B4-BE49-F238E27FC236}">
                  <a16:creationId xmlns:a16="http://schemas.microsoft.com/office/drawing/2014/main" id="{B1D008F9-9A52-429E-9615-0BB796945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2" name="Rectangle 111">
            <a:extLst>
              <a:ext uri="{FF2B5EF4-FFF2-40B4-BE49-F238E27FC236}">
                <a16:creationId xmlns:a16="http://schemas.microsoft.com/office/drawing/2014/main" id="{E4BAAF5C-577F-43DB-8ACD-EDAB5A54E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tx2">
                  <a:alpha val="38000"/>
                </a:schemeClr>
              </a:gs>
              <a:gs pos="0">
                <a:schemeClr val="bg1">
                  <a:lumMod val="95000"/>
                  <a:alpha val="12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E47106-EFFF-4831-AAFE-BBA5C8F31674}"/>
              </a:ext>
            </a:extLst>
          </p:cNvPr>
          <p:cNvSpPr>
            <a:spLocks noGrp="1"/>
          </p:cNvSpPr>
          <p:nvPr>
            <p:ph type="title"/>
          </p:nvPr>
        </p:nvSpPr>
        <p:spPr>
          <a:xfrm>
            <a:off x="25611" y="368036"/>
            <a:ext cx="4695080" cy="1290093"/>
          </a:xfrm>
        </p:spPr>
        <p:txBody>
          <a:bodyPr vert="horz" lIns="228600" tIns="228600" rIns="228600" bIns="0" rtlCol="0" anchor="ctr">
            <a:normAutofit fontScale="90000"/>
          </a:bodyPr>
          <a:lstStyle/>
          <a:p>
            <a:pPr algn="r">
              <a:lnSpc>
                <a:spcPct val="80000"/>
              </a:lnSpc>
            </a:pPr>
            <a:r>
              <a:rPr lang="en-US" sz="8800" dirty="0" err="1">
                <a:solidFill>
                  <a:schemeClr val="tx1"/>
                </a:solidFill>
              </a:rPr>
              <a:t>Ejemplos</a:t>
            </a:r>
            <a:r>
              <a:rPr lang="en-US" sz="8800" dirty="0">
                <a:solidFill>
                  <a:schemeClr val="tx1"/>
                </a:solidFill>
              </a:rPr>
              <a:t>:</a:t>
            </a:r>
          </a:p>
        </p:txBody>
      </p:sp>
      <p:sp>
        <p:nvSpPr>
          <p:cNvPr id="114" name="Isosceles Triangle 113">
            <a:extLst>
              <a:ext uri="{FF2B5EF4-FFF2-40B4-BE49-F238E27FC236}">
                <a16:creationId xmlns:a16="http://schemas.microsoft.com/office/drawing/2014/main" id="{78B6E08A-861F-4A1A-BCF0-69429C5A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25316" y="3342776"/>
            <a:ext cx="200040" cy="1724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074" name="Picture 2" descr="NormalizaciÃ³n de Base de Datos - www.marcossarmiento.com">
            <a:extLst>
              <a:ext uri="{FF2B5EF4-FFF2-40B4-BE49-F238E27FC236}">
                <a16:creationId xmlns:a16="http://schemas.microsoft.com/office/drawing/2014/main" id="{969C4920-E930-4CDE-ADA4-9614AE7AA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491"/>
          <a:stretch/>
        </p:blipFill>
        <p:spPr bwMode="auto">
          <a:xfrm>
            <a:off x="5067939" y="1401515"/>
            <a:ext cx="6850543" cy="46575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ormalizaciÃ³n de Base de Datos - www.marcossarmiento.com">
            <a:extLst>
              <a:ext uri="{FF2B5EF4-FFF2-40B4-BE49-F238E27FC236}">
                <a16:creationId xmlns:a16="http://schemas.microsoft.com/office/drawing/2014/main" id="{955CB135-5A20-4BF5-92F9-152373280C8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44478" b="92239" l="802" r="73747">
                        <a14:foregroundMark x1="21443" y1="63881" x2="19439" y2="48657"/>
                        <a14:foregroundMark x1="19439" y1="48657" x2="17635" y2="44478"/>
                        <a14:foregroundMark x1="39279" y1="49254" x2="4008" y2="48358"/>
                        <a14:foregroundMark x1="22846" y1="48955" x2="12024" y2="48955"/>
                        <a14:foregroundMark x1="12024" y1="48955" x2="3006" y2="55224"/>
                        <a14:foregroundMark x1="3006" y1="55224" x2="5611" y2="71045"/>
                        <a14:foregroundMark x1="5611" y1="71045" x2="4609" y2="86269"/>
                        <a14:foregroundMark x1="4609" y1="86269" x2="16633" y2="88657"/>
                        <a14:foregroundMark x1="16633" y1="88657" x2="7014" y2="95224"/>
                        <a14:foregroundMark x1="7014" y1="95224" x2="29860" y2="87761"/>
                        <a14:foregroundMark x1="29860" y1="87761" x2="19840" y2="92537"/>
                        <a14:foregroundMark x1="19840" y1="92537" x2="31663" y2="94030"/>
                        <a14:foregroundMark x1="31663" y1="94030" x2="41283" y2="88955"/>
                        <a14:foregroundMark x1="41283" y1="88955" x2="53307" y2="87463"/>
                        <a14:foregroundMark x1="53307" y1="87463" x2="42084" y2="91045"/>
                        <a14:foregroundMark x1="42084" y1="91045" x2="53908" y2="94030"/>
                        <a14:foregroundMark x1="53908" y1="94030" x2="66333" y2="91642"/>
                        <a14:foregroundMark x1="66333" y1="91642" x2="61723" y2="92239"/>
                        <a14:foregroundMark x1="66733" y1="90746" x2="67335" y2="75522"/>
                        <a14:foregroundMark x1="67335" y1="75522" x2="67936" y2="95522"/>
                        <a14:foregroundMark x1="67936" y1="95522" x2="43287" y2="99701"/>
                        <a14:foregroundMark x1="43287" y1="99701" x2="21643" y2="95821"/>
                        <a14:foregroundMark x1="21643" y1="95821" x2="8617" y2="97313"/>
                        <a14:foregroundMark x1="8617" y1="97313" x2="1202" y2="81791"/>
                        <a14:foregroundMark x1="1202" y1="81791" x2="802" y2="51642"/>
                        <a14:foregroundMark x1="802" y1="51642" x2="3808" y2="52537"/>
                        <a14:foregroundMark x1="1804" y1="93433" x2="15631" y2="95821"/>
                        <a14:foregroundMark x1="15631" y1="95821" x2="5010" y2="96119"/>
                        <a14:foregroundMark x1="5010" y1="96119" x2="15230" y2="99403"/>
                        <a14:foregroundMark x1="15230" y1="99403" x2="30261" y2="96119"/>
                        <a14:foregroundMark x1="30261" y1="96119" x2="19840" y2="99104"/>
                        <a14:foregroundMark x1="19840" y1="99104" x2="31263" y2="92239"/>
                        <a14:foregroundMark x1="31263" y1="92239" x2="46293" y2="91940"/>
                        <a14:foregroundMark x1="46293" y1="91940" x2="56914" y2="92239"/>
                        <a14:foregroundMark x1="56914" y1="92239" x2="68337" y2="91045"/>
                        <a14:foregroundMark x1="68337" y1="91045" x2="47295" y2="99701"/>
                        <a14:foregroundMark x1="47295" y1="99701" x2="35671" y2="97313"/>
                        <a14:foregroundMark x1="35671" y1="97313" x2="47695" y2="92537"/>
                        <a14:foregroundMark x1="47695" y1="92537" x2="34469" y2="98806"/>
                        <a14:foregroundMark x1="34469" y1="98806" x2="62325" y2="92239"/>
                        <a14:foregroundMark x1="62325" y1="92239" x2="72345" y2="94627"/>
                        <a14:foregroundMark x1="72345" y1="94627" x2="69539" y2="76119"/>
                        <a14:foregroundMark x1="69539" y1="76119" x2="68537" y2="96119"/>
                        <a14:foregroundMark x1="68537" y1="96119" x2="70140" y2="79104"/>
                        <a14:foregroundMark x1="70140" y1="79104" x2="67735" y2="62687"/>
                        <a14:foregroundMark x1="67735" y1="62687" x2="69739" y2="78507"/>
                        <a14:foregroundMark x1="69739" y1="78507" x2="75752" y2="66269"/>
                        <a14:foregroundMark x1="75752" y1="66269" x2="69739" y2="78806"/>
                        <a14:foregroundMark x1="69739" y1="78806" x2="69739" y2="79104"/>
                        <a14:foregroundMark x1="12224" y1="49254" x2="1403" y2="51642"/>
                        <a14:foregroundMark x1="1403" y1="51642" x2="13427" y2="51045"/>
                        <a14:foregroundMark x1="13427" y1="51045" x2="35271" y2="51940"/>
                        <a14:foregroundMark x1="35271" y1="51940" x2="4208" y2="47761"/>
                        <a14:foregroundMark x1="4208" y1="47761" x2="15230" y2="47761"/>
                        <a14:foregroundMark x1="15230" y1="47761" x2="36673" y2="45075"/>
                        <a14:foregroundMark x1="36673" y1="45075" x2="4609" y2="45075"/>
                        <a14:foregroundMark x1="4609" y1="45075" x2="5411" y2="57313"/>
                        <a14:foregroundMark x1="35471" y1="48060" x2="35872" y2="45970"/>
                        <a14:foregroundMark x1="36874" y1="46567" x2="39279" y2="48955"/>
                        <a14:foregroundMark x1="37475" y1="46567" x2="39479" y2="54925"/>
                        <a14:foregroundMark x1="40681" y1="51940" x2="36473" y2="45075"/>
                        <a14:foregroundMark x1="39279" y1="50149" x2="39279" y2="44478"/>
                        <a14:foregroundMark x1="67335" y1="58806" x2="71343" y2="57612"/>
                        <a14:foregroundMark x1="39880" y1="53134" x2="60728" y2="53735"/>
                        <a14:backgroundMark x1="62725" y1="49254" x2="75150" y2="50448"/>
                      </a14:backgroundRemoval>
                    </a14:imgEffect>
                  </a14:imgLayer>
                </a14:imgProps>
              </a:ext>
              <a:ext uri="{28A0092B-C50C-407E-A947-70E740481C1C}">
                <a14:useLocalDpi xmlns:a14="http://schemas.microsoft.com/office/drawing/2010/main" val="0"/>
              </a:ext>
            </a:extLst>
          </a:blip>
          <a:srcRect t="39260" r="32371" b="2079"/>
          <a:stretch/>
        </p:blipFill>
        <p:spPr bwMode="auto">
          <a:xfrm>
            <a:off x="288112" y="1537184"/>
            <a:ext cx="3660610" cy="213164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sultado de imagen para flecha roja girada">
            <a:extLst>
              <a:ext uri="{FF2B5EF4-FFF2-40B4-BE49-F238E27FC236}">
                <a16:creationId xmlns:a16="http://schemas.microsoft.com/office/drawing/2014/main" id="{494D5692-FDE1-4A1B-BFE7-78DE793687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8406364">
            <a:off x="1447399" y="3117816"/>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0AB6736-7EC5-4067-B2EA-DB3963E91332}"/>
              </a:ext>
            </a:extLst>
          </p:cNvPr>
          <p:cNvSpPr txBox="1"/>
          <p:nvPr/>
        </p:nvSpPr>
        <p:spPr>
          <a:xfrm>
            <a:off x="52084" y="5841481"/>
            <a:ext cx="6781728" cy="830997"/>
          </a:xfrm>
          <a:prstGeom prst="rect">
            <a:avLst/>
          </a:prstGeom>
          <a:noFill/>
        </p:spPr>
        <p:txBody>
          <a:bodyPr wrap="none" rtlCol="0">
            <a:spAutoFit/>
          </a:bodyPr>
          <a:lstStyle/>
          <a:p>
            <a:r>
              <a:rPr lang="es-ES" sz="2400" b="1" dirty="0">
                <a:latin typeface="+mj-lt"/>
              </a:rPr>
              <a:t>Objetivo: Eliminar los datos redundantes</a:t>
            </a:r>
          </a:p>
          <a:p>
            <a:r>
              <a:rPr lang="es-ES" sz="2400" b="1" dirty="0">
                <a:latin typeface="+mj-lt"/>
              </a:rPr>
              <a:t>Para ello se crean dos tablas. (Estudiantes y Registro). </a:t>
            </a:r>
          </a:p>
        </p:txBody>
      </p:sp>
    </p:spTree>
    <p:extLst>
      <p:ext uri="{BB962C8B-B14F-4D97-AF65-F5344CB8AC3E}">
        <p14:creationId xmlns:p14="http://schemas.microsoft.com/office/powerpoint/2010/main" val="268938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4" name="Group 83">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5" name="Rectangle 84">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Isosceles Triangle 85">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9" name="Rectangle 88">
            <a:extLst>
              <a:ext uri="{FF2B5EF4-FFF2-40B4-BE49-F238E27FC236}">
                <a16:creationId xmlns:a16="http://schemas.microsoft.com/office/drawing/2014/main" id="{62704ED4-17AD-4155-82BF-349125232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94030ADA-F758-4871-82A9-A900D3A1C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2" name="Freeform 5">
              <a:extLst>
                <a:ext uri="{FF2B5EF4-FFF2-40B4-BE49-F238E27FC236}">
                  <a16:creationId xmlns:a16="http://schemas.microsoft.com/office/drawing/2014/main" id="{C03A5D77-B569-4446-A13F-5F2B66B89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6">
              <a:extLst>
                <a:ext uri="{FF2B5EF4-FFF2-40B4-BE49-F238E27FC236}">
                  <a16:creationId xmlns:a16="http://schemas.microsoft.com/office/drawing/2014/main" id="{1910AFDB-600F-419E-B8A2-C910C91C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7">
              <a:extLst>
                <a:ext uri="{FF2B5EF4-FFF2-40B4-BE49-F238E27FC236}">
                  <a16:creationId xmlns:a16="http://schemas.microsoft.com/office/drawing/2014/main" id="{8BA9642D-E707-4E5C-AD56-5B4201F77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5" name="Freeform 8">
              <a:extLst>
                <a:ext uri="{FF2B5EF4-FFF2-40B4-BE49-F238E27FC236}">
                  <a16:creationId xmlns:a16="http://schemas.microsoft.com/office/drawing/2014/main" id="{6BE43368-BE27-4B0F-996B-F8020ECC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9">
              <a:extLst>
                <a:ext uri="{FF2B5EF4-FFF2-40B4-BE49-F238E27FC236}">
                  <a16:creationId xmlns:a16="http://schemas.microsoft.com/office/drawing/2014/main" id="{1C2AFC90-DCD5-4CC4-B572-09469E892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0">
              <a:extLst>
                <a:ext uri="{FF2B5EF4-FFF2-40B4-BE49-F238E27FC236}">
                  <a16:creationId xmlns:a16="http://schemas.microsoft.com/office/drawing/2014/main" id="{EEC73C1F-7C9B-41BF-A454-152B90AF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1">
              <a:extLst>
                <a:ext uri="{FF2B5EF4-FFF2-40B4-BE49-F238E27FC236}">
                  <a16:creationId xmlns:a16="http://schemas.microsoft.com/office/drawing/2014/main" id="{B9387A9D-115C-4CC5-9107-97827EFF8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2">
              <a:extLst>
                <a:ext uri="{FF2B5EF4-FFF2-40B4-BE49-F238E27FC236}">
                  <a16:creationId xmlns:a16="http://schemas.microsoft.com/office/drawing/2014/main" id="{69CF2257-1227-45F2-8310-EF03857E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3">
              <a:extLst>
                <a:ext uri="{FF2B5EF4-FFF2-40B4-BE49-F238E27FC236}">
                  <a16:creationId xmlns:a16="http://schemas.microsoft.com/office/drawing/2014/main" id="{914D598B-12C8-4050-872B-AB3C4790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14">
              <a:extLst>
                <a:ext uri="{FF2B5EF4-FFF2-40B4-BE49-F238E27FC236}">
                  <a16:creationId xmlns:a16="http://schemas.microsoft.com/office/drawing/2014/main" id="{43441426-0436-4C62-93CB-7B231211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5">
              <a:extLst>
                <a:ext uri="{FF2B5EF4-FFF2-40B4-BE49-F238E27FC236}">
                  <a16:creationId xmlns:a16="http://schemas.microsoft.com/office/drawing/2014/main" id="{8174AF5F-E0DA-457B-9C6D-B6793C36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3" name="Freeform 16">
              <a:extLst>
                <a:ext uri="{FF2B5EF4-FFF2-40B4-BE49-F238E27FC236}">
                  <a16:creationId xmlns:a16="http://schemas.microsoft.com/office/drawing/2014/main" id="{40D36E6D-6BFF-4FB5-9EEB-3A36B7956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7">
              <a:extLst>
                <a:ext uri="{FF2B5EF4-FFF2-40B4-BE49-F238E27FC236}">
                  <a16:creationId xmlns:a16="http://schemas.microsoft.com/office/drawing/2014/main" id="{5159A95D-574D-4341-8A5B-5EB05EF2C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8">
              <a:extLst>
                <a:ext uri="{FF2B5EF4-FFF2-40B4-BE49-F238E27FC236}">
                  <a16:creationId xmlns:a16="http://schemas.microsoft.com/office/drawing/2014/main" id="{CC2519B6-9E4D-48AA-8E1D-413BEEEEE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9">
              <a:extLst>
                <a:ext uri="{FF2B5EF4-FFF2-40B4-BE49-F238E27FC236}">
                  <a16:creationId xmlns:a16="http://schemas.microsoft.com/office/drawing/2014/main" id="{91EFD00E-D9BB-4F8F-9652-1514A200A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0">
              <a:extLst>
                <a:ext uri="{FF2B5EF4-FFF2-40B4-BE49-F238E27FC236}">
                  <a16:creationId xmlns:a16="http://schemas.microsoft.com/office/drawing/2014/main" id="{78EDA1A4-47D4-4C8C-94C1-20520CA0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1">
              <a:extLst>
                <a:ext uri="{FF2B5EF4-FFF2-40B4-BE49-F238E27FC236}">
                  <a16:creationId xmlns:a16="http://schemas.microsoft.com/office/drawing/2014/main" id="{EF948F9B-2B64-4D46-B645-564490CD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2">
              <a:extLst>
                <a:ext uri="{FF2B5EF4-FFF2-40B4-BE49-F238E27FC236}">
                  <a16:creationId xmlns:a16="http://schemas.microsoft.com/office/drawing/2014/main" id="{95BA89D9-B358-4064-A9B6-44592BB97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23">
              <a:extLst>
                <a:ext uri="{FF2B5EF4-FFF2-40B4-BE49-F238E27FC236}">
                  <a16:creationId xmlns:a16="http://schemas.microsoft.com/office/drawing/2014/main" id="{B1D008F9-9A52-429E-9615-0BB796945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2" name="Rectangle 111">
            <a:extLst>
              <a:ext uri="{FF2B5EF4-FFF2-40B4-BE49-F238E27FC236}">
                <a16:creationId xmlns:a16="http://schemas.microsoft.com/office/drawing/2014/main" id="{E4BAAF5C-577F-43DB-8ACD-EDAB5A54E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tx2">
                  <a:alpha val="38000"/>
                </a:schemeClr>
              </a:gs>
              <a:gs pos="0">
                <a:schemeClr val="bg1">
                  <a:lumMod val="95000"/>
                  <a:alpha val="12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E47106-EFFF-4831-AAFE-BBA5C8F31674}"/>
              </a:ext>
            </a:extLst>
          </p:cNvPr>
          <p:cNvSpPr>
            <a:spLocks noGrp="1"/>
          </p:cNvSpPr>
          <p:nvPr>
            <p:ph type="title"/>
          </p:nvPr>
        </p:nvSpPr>
        <p:spPr>
          <a:xfrm>
            <a:off x="-254753" y="218081"/>
            <a:ext cx="4695080" cy="1290093"/>
          </a:xfrm>
        </p:spPr>
        <p:txBody>
          <a:bodyPr vert="horz" lIns="228600" tIns="228600" rIns="228600" bIns="0" rtlCol="0" anchor="ctr">
            <a:normAutofit fontScale="90000"/>
          </a:bodyPr>
          <a:lstStyle/>
          <a:p>
            <a:pPr algn="r">
              <a:lnSpc>
                <a:spcPct val="80000"/>
              </a:lnSpc>
            </a:pPr>
            <a:r>
              <a:rPr lang="en-US" sz="8800" dirty="0" err="1">
                <a:solidFill>
                  <a:schemeClr val="tx1"/>
                </a:solidFill>
              </a:rPr>
              <a:t>Ejemplos</a:t>
            </a:r>
            <a:r>
              <a:rPr lang="en-US" sz="8800" dirty="0">
                <a:solidFill>
                  <a:schemeClr val="tx1"/>
                </a:solidFill>
              </a:rPr>
              <a:t>:</a:t>
            </a:r>
          </a:p>
        </p:txBody>
      </p:sp>
      <p:sp>
        <p:nvSpPr>
          <p:cNvPr id="114" name="Isosceles Triangle 113">
            <a:extLst>
              <a:ext uri="{FF2B5EF4-FFF2-40B4-BE49-F238E27FC236}">
                <a16:creationId xmlns:a16="http://schemas.microsoft.com/office/drawing/2014/main" id="{78B6E08A-861F-4A1A-BCF0-69429C5A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25316" y="3342776"/>
            <a:ext cx="200040" cy="1724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graphicFrame>
        <p:nvGraphicFramePr>
          <p:cNvPr id="3" name="Tabla 2">
            <a:extLst>
              <a:ext uri="{FF2B5EF4-FFF2-40B4-BE49-F238E27FC236}">
                <a16:creationId xmlns:a16="http://schemas.microsoft.com/office/drawing/2014/main" id="{324BFD8D-B361-46AF-BB39-D1652350BAE6}"/>
              </a:ext>
            </a:extLst>
          </p:cNvPr>
          <p:cNvGraphicFramePr>
            <a:graphicFrameLocks noGrp="1"/>
          </p:cNvGraphicFramePr>
          <p:nvPr>
            <p:extLst>
              <p:ext uri="{D42A27DB-BD31-4B8C-83A1-F6EECF244321}">
                <p14:modId xmlns:p14="http://schemas.microsoft.com/office/powerpoint/2010/main" val="676139216"/>
              </p:ext>
            </p:extLst>
          </p:nvPr>
        </p:nvGraphicFramePr>
        <p:xfrm>
          <a:off x="129218" y="1732961"/>
          <a:ext cx="5924444" cy="1540398"/>
        </p:xfrm>
        <a:graphic>
          <a:graphicData uri="http://schemas.openxmlformats.org/drawingml/2006/table">
            <a:tbl>
              <a:tblPr firstRow="1" bandRow="1">
                <a:tableStyleId>{7DF18680-E054-41AD-8BC1-D1AEF772440D}</a:tableStyleId>
              </a:tblPr>
              <a:tblGrid>
                <a:gridCol w="1481111">
                  <a:extLst>
                    <a:ext uri="{9D8B030D-6E8A-4147-A177-3AD203B41FA5}">
                      <a16:colId xmlns:a16="http://schemas.microsoft.com/office/drawing/2014/main" val="3430807649"/>
                    </a:ext>
                  </a:extLst>
                </a:gridCol>
                <a:gridCol w="1481111">
                  <a:extLst>
                    <a:ext uri="{9D8B030D-6E8A-4147-A177-3AD203B41FA5}">
                      <a16:colId xmlns:a16="http://schemas.microsoft.com/office/drawing/2014/main" val="1973204208"/>
                    </a:ext>
                  </a:extLst>
                </a:gridCol>
                <a:gridCol w="1481111">
                  <a:extLst>
                    <a:ext uri="{9D8B030D-6E8A-4147-A177-3AD203B41FA5}">
                      <a16:colId xmlns:a16="http://schemas.microsoft.com/office/drawing/2014/main" val="3674591376"/>
                    </a:ext>
                  </a:extLst>
                </a:gridCol>
                <a:gridCol w="1481111">
                  <a:extLst>
                    <a:ext uri="{9D8B030D-6E8A-4147-A177-3AD203B41FA5}">
                      <a16:colId xmlns:a16="http://schemas.microsoft.com/office/drawing/2014/main" val="3655509557"/>
                    </a:ext>
                  </a:extLst>
                </a:gridCol>
              </a:tblGrid>
              <a:tr h="534558">
                <a:tc>
                  <a:txBody>
                    <a:bodyPr/>
                    <a:lstStyle/>
                    <a:p>
                      <a:r>
                        <a:rPr lang="es-ES" sz="1600" u="sng" dirty="0" err="1"/>
                        <a:t>c_trabajador</a:t>
                      </a:r>
                      <a:endParaRPr lang="es-ES" sz="1600" u="sng" dirty="0"/>
                    </a:p>
                  </a:txBody>
                  <a:tcPr/>
                </a:tc>
                <a:tc>
                  <a:txBody>
                    <a:bodyPr/>
                    <a:lstStyle/>
                    <a:p>
                      <a:r>
                        <a:rPr lang="es-ES" sz="1600" u="sng" dirty="0" err="1"/>
                        <a:t>c_area</a:t>
                      </a:r>
                      <a:endParaRPr lang="es-ES" sz="1600" u="sng" dirty="0"/>
                    </a:p>
                  </a:txBody>
                  <a:tcPr/>
                </a:tc>
                <a:tc>
                  <a:txBody>
                    <a:bodyPr/>
                    <a:lstStyle/>
                    <a:p>
                      <a:r>
                        <a:rPr lang="es-ES" sz="1600" dirty="0" err="1"/>
                        <a:t>n_trabajador</a:t>
                      </a:r>
                      <a:endParaRPr lang="es-ES" sz="1600" dirty="0"/>
                    </a:p>
                  </a:txBody>
                  <a:tcPr/>
                </a:tc>
                <a:tc>
                  <a:txBody>
                    <a:bodyPr/>
                    <a:lstStyle/>
                    <a:p>
                      <a:r>
                        <a:rPr lang="es-ES" sz="1600" dirty="0" err="1"/>
                        <a:t>q_horas</a:t>
                      </a:r>
                      <a:endParaRPr lang="es-ES" sz="1600" dirty="0"/>
                    </a:p>
                  </a:txBody>
                  <a:tcPr/>
                </a:tc>
                <a:extLst>
                  <a:ext uri="{0D108BD9-81ED-4DB2-BD59-A6C34878D82A}">
                    <a16:rowId xmlns:a16="http://schemas.microsoft.com/office/drawing/2014/main" val="358307481"/>
                  </a:ext>
                </a:extLst>
              </a:tr>
              <a:tr h="309481">
                <a:tc>
                  <a:txBody>
                    <a:bodyPr/>
                    <a:lstStyle/>
                    <a:p>
                      <a:r>
                        <a:rPr lang="es-ES" sz="1600" dirty="0"/>
                        <a:t>c0001</a:t>
                      </a:r>
                    </a:p>
                  </a:txBody>
                  <a:tcPr/>
                </a:tc>
                <a:tc>
                  <a:txBody>
                    <a:bodyPr/>
                    <a:lstStyle/>
                    <a:p>
                      <a:r>
                        <a:rPr lang="es-ES" sz="1600" dirty="0"/>
                        <a:t>a0023</a:t>
                      </a:r>
                    </a:p>
                  </a:txBody>
                  <a:tcPr/>
                </a:tc>
                <a:tc>
                  <a:txBody>
                    <a:bodyPr/>
                    <a:lstStyle/>
                    <a:p>
                      <a:r>
                        <a:rPr lang="es-ES" sz="1600" dirty="0"/>
                        <a:t>Ernesto</a:t>
                      </a:r>
                    </a:p>
                  </a:txBody>
                  <a:tcPr/>
                </a:tc>
                <a:tc>
                  <a:txBody>
                    <a:bodyPr/>
                    <a:lstStyle/>
                    <a:p>
                      <a:r>
                        <a:rPr lang="es-ES" sz="1600" dirty="0"/>
                        <a:t>45</a:t>
                      </a:r>
                    </a:p>
                  </a:txBody>
                  <a:tcPr/>
                </a:tc>
                <a:extLst>
                  <a:ext uri="{0D108BD9-81ED-4DB2-BD59-A6C34878D82A}">
                    <a16:rowId xmlns:a16="http://schemas.microsoft.com/office/drawing/2014/main" val="925265994"/>
                  </a:ext>
                </a:extLst>
              </a:tr>
              <a:tr h="309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t>c0002</a:t>
                      </a:r>
                    </a:p>
                  </a:txBody>
                  <a:tcPr/>
                </a:tc>
                <a:tc>
                  <a:txBody>
                    <a:bodyPr/>
                    <a:lstStyle/>
                    <a:p>
                      <a:r>
                        <a:rPr lang="es-ES" sz="1600" dirty="0"/>
                        <a:t>a0034</a:t>
                      </a:r>
                    </a:p>
                  </a:txBody>
                  <a:tcPr/>
                </a:tc>
                <a:tc>
                  <a:txBody>
                    <a:bodyPr/>
                    <a:lstStyle/>
                    <a:p>
                      <a:r>
                        <a:rPr lang="es-ES" sz="1600" dirty="0" err="1"/>
                        <a:t>Jhonatan</a:t>
                      </a:r>
                      <a:endParaRPr lang="es-ES" sz="1600" dirty="0"/>
                    </a:p>
                  </a:txBody>
                  <a:tcPr/>
                </a:tc>
                <a:tc>
                  <a:txBody>
                    <a:bodyPr/>
                    <a:lstStyle/>
                    <a:p>
                      <a:r>
                        <a:rPr lang="es-ES" sz="1600" dirty="0"/>
                        <a:t>26</a:t>
                      </a:r>
                    </a:p>
                  </a:txBody>
                  <a:tcPr/>
                </a:tc>
                <a:extLst>
                  <a:ext uri="{0D108BD9-81ED-4DB2-BD59-A6C34878D82A}">
                    <a16:rowId xmlns:a16="http://schemas.microsoft.com/office/drawing/2014/main" val="171530303"/>
                  </a:ext>
                </a:extLst>
              </a:tr>
              <a:tr h="309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t>c0003</a:t>
                      </a:r>
                    </a:p>
                  </a:txBody>
                  <a:tcPr/>
                </a:tc>
                <a:tc>
                  <a:txBody>
                    <a:bodyPr/>
                    <a:lstStyle/>
                    <a:p>
                      <a:r>
                        <a:rPr lang="es-ES" sz="1600" dirty="0"/>
                        <a:t>a0019</a:t>
                      </a:r>
                    </a:p>
                  </a:txBody>
                  <a:tcPr/>
                </a:tc>
                <a:tc>
                  <a:txBody>
                    <a:bodyPr/>
                    <a:lstStyle/>
                    <a:p>
                      <a:r>
                        <a:rPr lang="es-ES" sz="1600" dirty="0"/>
                        <a:t>Antonio</a:t>
                      </a:r>
                    </a:p>
                  </a:txBody>
                  <a:tcPr/>
                </a:tc>
                <a:tc>
                  <a:txBody>
                    <a:bodyPr/>
                    <a:lstStyle/>
                    <a:p>
                      <a:r>
                        <a:rPr lang="es-ES" sz="1600" dirty="0"/>
                        <a:t>68</a:t>
                      </a:r>
                    </a:p>
                  </a:txBody>
                  <a:tcPr/>
                </a:tc>
                <a:extLst>
                  <a:ext uri="{0D108BD9-81ED-4DB2-BD59-A6C34878D82A}">
                    <a16:rowId xmlns:a16="http://schemas.microsoft.com/office/drawing/2014/main" val="919641354"/>
                  </a:ext>
                </a:extLst>
              </a:tr>
            </a:tbl>
          </a:graphicData>
        </a:graphic>
      </p:graphicFrame>
      <p:sp>
        <p:nvSpPr>
          <p:cNvPr id="7" name="Forma libre: forma 6">
            <a:extLst>
              <a:ext uri="{FF2B5EF4-FFF2-40B4-BE49-F238E27FC236}">
                <a16:creationId xmlns:a16="http://schemas.microsoft.com/office/drawing/2014/main" id="{B989912D-4DF7-4A8E-A7D7-77D61A3A0EE8}"/>
              </a:ext>
            </a:extLst>
          </p:cNvPr>
          <p:cNvSpPr/>
          <p:nvPr/>
        </p:nvSpPr>
        <p:spPr>
          <a:xfrm>
            <a:off x="4483223" y="2796466"/>
            <a:ext cx="7688062" cy="4048217"/>
          </a:xfrm>
          <a:custGeom>
            <a:avLst/>
            <a:gdLst>
              <a:gd name="connsiteX0" fmla="*/ 1669002 w 7688062"/>
              <a:gd name="connsiteY0" fmla="*/ 1757779 h 4048217"/>
              <a:gd name="connsiteX1" fmla="*/ 1695635 w 7688062"/>
              <a:gd name="connsiteY1" fmla="*/ 0 h 4048217"/>
              <a:gd name="connsiteX2" fmla="*/ 7688062 w 7688062"/>
              <a:gd name="connsiteY2" fmla="*/ 0 h 4048217"/>
              <a:gd name="connsiteX3" fmla="*/ 7670307 w 7688062"/>
              <a:gd name="connsiteY3" fmla="*/ 4012707 h 4048217"/>
              <a:gd name="connsiteX4" fmla="*/ 0 w 7688062"/>
              <a:gd name="connsiteY4" fmla="*/ 4048217 h 4048217"/>
              <a:gd name="connsiteX5" fmla="*/ 0 w 7688062"/>
              <a:gd name="connsiteY5" fmla="*/ 1837678 h 4048217"/>
              <a:gd name="connsiteX6" fmla="*/ 1669002 w 7688062"/>
              <a:gd name="connsiteY6" fmla="*/ 1757779 h 404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8062" h="4048217">
                <a:moveTo>
                  <a:pt x="1669002" y="1757779"/>
                </a:moveTo>
                <a:lnTo>
                  <a:pt x="1695635" y="0"/>
                </a:lnTo>
                <a:lnTo>
                  <a:pt x="7688062" y="0"/>
                </a:lnTo>
                <a:cubicBezTo>
                  <a:pt x="7682144" y="1337569"/>
                  <a:pt x="7676225" y="2675138"/>
                  <a:pt x="7670307" y="4012707"/>
                </a:cubicBezTo>
                <a:lnTo>
                  <a:pt x="0" y="4048217"/>
                </a:lnTo>
                <a:lnTo>
                  <a:pt x="0" y="1837678"/>
                </a:lnTo>
                <a:lnTo>
                  <a:pt x="1669002" y="1757779"/>
                </a:lnTo>
                <a:close/>
              </a:path>
            </a:pathLst>
          </a:custGeom>
          <a:solidFill>
            <a:schemeClr val="bg2"/>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aphicFrame>
        <p:nvGraphicFramePr>
          <p:cNvPr id="4" name="Tabla 3">
            <a:extLst>
              <a:ext uri="{FF2B5EF4-FFF2-40B4-BE49-F238E27FC236}">
                <a16:creationId xmlns:a16="http://schemas.microsoft.com/office/drawing/2014/main" id="{E514C39C-DF17-4BEB-B8FC-9DA6ABB9CF52}"/>
              </a:ext>
            </a:extLst>
          </p:cNvPr>
          <p:cNvGraphicFramePr>
            <a:graphicFrameLocks noGrp="1"/>
          </p:cNvGraphicFramePr>
          <p:nvPr>
            <p:extLst>
              <p:ext uri="{D42A27DB-BD31-4B8C-83A1-F6EECF244321}">
                <p14:modId xmlns:p14="http://schemas.microsoft.com/office/powerpoint/2010/main" val="4021883995"/>
              </p:ext>
            </p:extLst>
          </p:nvPr>
        </p:nvGraphicFramePr>
        <p:xfrm>
          <a:off x="6422235" y="3306021"/>
          <a:ext cx="5654841" cy="1603328"/>
        </p:xfrm>
        <a:graphic>
          <a:graphicData uri="http://schemas.openxmlformats.org/drawingml/2006/table">
            <a:tbl>
              <a:tblPr firstRow="1" bandRow="1">
                <a:tableStyleId>{7DF18680-E054-41AD-8BC1-D1AEF772440D}</a:tableStyleId>
              </a:tblPr>
              <a:tblGrid>
                <a:gridCol w="1884947">
                  <a:extLst>
                    <a:ext uri="{9D8B030D-6E8A-4147-A177-3AD203B41FA5}">
                      <a16:colId xmlns:a16="http://schemas.microsoft.com/office/drawing/2014/main" val="3292851312"/>
                    </a:ext>
                  </a:extLst>
                </a:gridCol>
                <a:gridCol w="1884947">
                  <a:extLst>
                    <a:ext uri="{9D8B030D-6E8A-4147-A177-3AD203B41FA5}">
                      <a16:colId xmlns:a16="http://schemas.microsoft.com/office/drawing/2014/main" val="826441864"/>
                    </a:ext>
                  </a:extLst>
                </a:gridCol>
                <a:gridCol w="1884947">
                  <a:extLst>
                    <a:ext uri="{9D8B030D-6E8A-4147-A177-3AD203B41FA5}">
                      <a16:colId xmlns:a16="http://schemas.microsoft.com/office/drawing/2014/main" val="3581993274"/>
                    </a:ext>
                  </a:extLst>
                </a:gridCol>
              </a:tblGrid>
              <a:tr h="400832">
                <a:tc>
                  <a:txBody>
                    <a:bodyPr/>
                    <a:lstStyle/>
                    <a:p>
                      <a:r>
                        <a:rPr lang="es-ES" u="sng" dirty="0" err="1"/>
                        <a:t>c_trabajador</a:t>
                      </a:r>
                      <a:endParaRPr lang="es-ES" u="sng" dirty="0"/>
                    </a:p>
                  </a:txBody>
                  <a:tcPr/>
                </a:tc>
                <a:tc>
                  <a:txBody>
                    <a:bodyPr/>
                    <a:lstStyle/>
                    <a:p>
                      <a:r>
                        <a:rPr lang="es-ES" u="sng" dirty="0" err="1"/>
                        <a:t>c_area</a:t>
                      </a:r>
                      <a:endParaRPr lang="es-ES" u="sng" dirty="0"/>
                    </a:p>
                  </a:txBody>
                  <a:tcPr/>
                </a:tc>
                <a:tc>
                  <a:txBody>
                    <a:bodyPr/>
                    <a:lstStyle/>
                    <a:p>
                      <a:r>
                        <a:rPr lang="es-ES" dirty="0" err="1"/>
                        <a:t>q_horas</a:t>
                      </a:r>
                      <a:endParaRPr lang="es-ES" dirty="0"/>
                    </a:p>
                  </a:txBody>
                  <a:tcPr/>
                </a:tc>
                <a:extLst>
                  <a:ext uri="{0D108BD9-81ED-4DB2-BD59-A6C34878D82A}">
                    <a16:rowId xmlns:a16="http://schemas.microsoft.com/office/drawing/2014/main" val="2351859116"/>
                  </a:ext>
                </a:extLst>
              </a:tr>
              <a:tr h="400832">
                <a:tc>
                  <a:txBody>
                    <a:bodyPr/>
                    <a:lstStyle/>
                    <a:p>
                      <a:r>
                        <a:rPr lang="es-ES" sz="1600" dirty="0"/>
                        <a:t>c0001</a:t>
                      </a:r>
                    </a:p>
                  </a:txBody>
                  <a:tcPr/>
                </a:tc>
                <a:tc>
                  <a:txBody>
                    <a:bodyPr/>
                    <a:lstStyle/>
                    <a:p>
                      <a:r>
                        <a:rPr lang="es-ES" sz="1600" dirty="0"/>
                        <a:t>a0023</a:t>
                      </a:r>
                    </a:p>
                  </a:txBody>
                  <a:tcPr/>
                </a:tc>
                <a:tc>
                  <a:txBody>
                    <a:bodyPr/>
                    <a:lstStyle/>
                    <a:p>
                      <a:r>
                        <a:rPr lang="es-ES" dirty="0"/>
                        <a:t>45</a:t>
                      </a:r>
                    </a:p>
                  </a:txBody>
                  <a:tcPr/>
                </a:tc>
                <a:extLst>
                  <a:ext uri="{0D108BD9-81ED-4DB2-BD59-A6C34878D82A}">
                    <a16:rowId xmlns:a16="http://schemas.microsoft.com/office/drawing/2014/main" val="694406890"/>
                  </a:ext>
                </a:extLst>
              </a:tr>
              <a:tr h="400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t>c0002</a:t>
                      </a:r>
                    </a:p>
                  </a:txBody>
                  <a:tcPr/>
                </a:tc>
                <a:tc>
                  <a:txBody>
                    <a:bodyPr/>
                    <a:lstStyle/>
                    <a:p>
                      <a:r>
                        <a:rPr lang="es-ES" sz="1600" dirty="0"/>
                        <a:t>a0034</a:t>
                      </a:r>
                    </a:p>
                  </a:txBody>
                  <a:tcPr/>
                </a:tc>
                <a:tc>
                  <a:txBody>
                    <a:bodyPr/>
                    <a:lstStyle/>
                    <a:p>
                      <a:r>
                        <a:rPr lang="es-ES" dirty="0"/>
                        <a:t>26</a:t>
                      </a:r>
                    </a:p>
                  </a:txBody>
                  <a:tcPr/>
                </a:tc>
                <a:extLst>
                  <a:ext uri="{0D108BD9-81ED-4DB2-BD59-A6C34878D82A}">
                    <a16:rowId xmlns:a16="http://schemas.microsoft.com/office/drawing/2014/main" val="1431803861"/>
                  </a:ext>
                </a:extLst>
              </a:tr>
              <a:tr h="400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t>c0003</a:t>
                      </a:r>
                    </a:p>
                  </a:txBody>
                  <a:tcPr/>
                </a:tc>
                <a:tc>
                  <a:txBody>
                    <a:bodyPr/>
                    <a:lstStyle/>
                    <a:p>
                      <a:r>
                        <a:rPr lang="es-ES" sz="1600" dirty="0"/>
                        <a:t>a0019</a:t>
                      </a:r>
                    </a:p>
                  </a:txBody>
                  <a:tcPr/>
                </a:tc>
                <a:tc>
                  <a:txBody>
                    <a:bodyPr/>
                    <a:lstStyle/>
                    <a:p>
                      <a:r>
                        <a:rPr lang="es-ES" dirty="0"/>
                        <a:t>68</a:t>
                      </a:r>
                    </a:p>
                  </a:txBody>
                  <a:tcPr/>
                </a:tc>
                <a:extLst>
                  <a:ext uri="{0D108BD9-81ED-4DB2-BD59-A6C34878D82A}">
                    <a16:rowId xmlns:a16="http://schemas.microsoft.com/office/drawing/2014/main" val="3914084926"/>
                  </a:ext>
                </a:extLst>
              </a:tr>
            </a:tbl>
          </a:graphicData>
        </a:graphic>
      </p:graphicFrame>
      <p:graphicFrame>
        <p:nvGraphicFramePr>
          <p:cNvPr id="5" name="Tabla 4">
            <a:extLst>
              <a:ext uri="{FF2B5EF4-FFF2-40B4-BE49-F238E27FC236}">
                <a16:creationId xmlns:a16="http://schemas.microsoft.com/office/drawing/2014/main" id="{B76B8B25-81B1-4CF0-921E-B48DF5DE75B5}"/>
              </a:ext>
            </a:extLst>
          </p:cNvPr>
          <p:cNvGraphicFramePr>
            <a:graphicFrameLocks noGrp="1"/>
          </p:cNvGraphicFramePr>
          <p:nvPr>
            <p:extLst>
              <p:ext uri="{D42A27DB-BD31-4B8C-83A1-F6EECF244321}">
                <p14:modId xmlns:p14="http://schemas.microsoft.com/office/powerpoint/2010/main" val="1168309448"/>
              </p:ext>
            </p:extLst>
          </p:nvPr>
        </p:nvGraphicFramePr>
        <p:xfrm>
          <a:off x="4705628" y="5105667"/>
          <a:ext cx="4529386" cy="1463040"/>
        </p:xfrm>
        <a:graphic>
          <a:graphicData uri="http://schemas.openxmlformats.org/drawingml/2006/table">
            <a:tbl>
              <a:tblPr firstRow="1" bandRow="1">
                <a:tableStyleId>{7DF18680-E054-41AD-8BC1-D1AEF772440D}</a:tableStyleId>
              </a:tblPr>
              <a:tblGrid>
                <a:gridCol w="2264693">
                  <a:extLst>
                    <a:ext uri="{9D8B030D-6E8A-4147-A177-3AD203B41FA5}">
                      <a16:colId xmlns:a16="http://schemas.microsoft.com/office/drawing/2014/main" val="2531129572"/>
                    </a:ext>
                  </a:extLst>
                </a:gridCol>
                <a:gridCol w="2264693">
                  <a:extLst>
                    <a:ext uri="{9D8B030D-6E8A-4147-A177-3AD203B41FA5}">
                      <a16:colId xmlns:a16="http://schemas.microsoft.com/office/drawing/2014/main" val="3628104099"/>
                    </a:ext>
                  </a:extLst>
                </a:gridCol>
              </a:tblGrid>
              <a:tr h="339566">
                <a:tc>
                  <a:txBody>
                    <a:bodyPr/>
                    <a:lstStyle/>
                    <a:p>
                      <a:r>
                        <a:rPr lang="es-ES" dirty="0" err="1"/>
                        <a:t>c_trabajador</a:t>
                      </a:r>
                      <a:endParaRPr lang="es-ES" dirty="0"/>
                    </a:p>
                  </a:txBody>
                  <a:tcPr/>
                </a:tc>
                <a:tc>
                  <a:txBody>
                    <a:bodyPr/>
                    <a:lstStyle/>
                    <a:p>
                      <a:r>
                        <a:rPr lang="es-ES" dirty="0" err="1"/>
                        <a:t>n_trabajador</a:t>
                      </a:r>
                      <a:endParaRPr lang="es-ES" dirty="0"/>
                    </a:p>
                  </a:txBody>
                  <a:tcPr/>
                </a:tc>
                <a:extLst>
                  <a:ext uri="{0D108BD9-81ED-4DB2-BD59-A6C34878D82A}">
                    <a16:rowId xmlns:a16="http://schemas.microsoft.com/office/drawing/2014/main" val="1625205861"/>
                  </a:ext>
                </a:extLst>
              </a:tr>
              <a:tr h="339566">
                <a:tc>
                  <a:txBody>
                    <a:bodyPr/>
                    <a:lstStyle/>
                    <a:p>
                      <a:r>
                        <a:rPr lang="es-ES" dirty="0"/>
                        <a:t>c0001</a:t>
                      </a:r>
                    </a:p>
                  </a:txBody>
                  <a:tcPr/>
                </a:tc>
                <a:tc>
                  <a:txBody>
                    <a:bodyPr/>
                    <a:lstStyle/>
                    <a:p>
                      <a:r>
                        <a:rPr lang="es-ES" dirty="0"/>
                        <a:t>Ernesto</a:t>
                      </a:r>
                    </a:p>
                  </a:txBody>
                  <a:tcPr/>
                </a:tc>
                <a:extLst>
                  <a:ext uri="{0D108BD9-81ED-4DB2-BD59-A6C34878D82A}">
                    <a16:rowId xmlns:a16="http://schemas.microsoft.com/office/drawing/2014/main" val="3503555377"/>
                  </a:ext>
                </a:extLst>
              </a:tr>
              <a:tr h="3395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c0002</a:t>
                      </a:r>
                    </a:p>
                  </a:txBody>
                  <a:tcPr/>
                </a:tc>
                <a:tc>
                  <a:txBody>
                    <a:bodyPr/>
                    <a:lstStyle/>
                    <a:p>
                      <a:r>
                        <a:rPr lang="es-ES" dirty="0" err="1"/>
                        <a:t>Jhonatan</a:t>
                      </a:r>
                      <a:endParaRPr lang="es-ES" dirty="0"/>
                    </a:p>
                  </a:txBody>
                  <a:tcPr/>
                </a:tc>
                <a:extLst>
                  <a:ext uri="{0D108BD9-81ED-4DB2-BD59-A6C34878D82A}">
                    <a16:rowId xmlns:a16="http://schemas.microsoft.com/office/drawing/2014/main" val="2495766257"/>
                  </a:ext>
                </a:extLst>
              </a:tr>
              <a:tr h="3395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c0003</a:t>
                      </a:r>
                    </a:p>
                  </a:txBody>
                  <a:tcPr/>
                </a:tc>
                <a:tc>
                  <a:txBody>
                    <a:bodyPr/>
                    <a:lstStyle/>
                    <a:p>
                      <a:r>
                        <a:rPr lang="es-ES" dirty="0"/>
                        <a:t>Antonio</a:t>
                      </a:r>
                    </a:p>
                  </a:txBody>
                  <a:tcPr/>
                </a:tc>
                <a:extLst>
                  <a:ext uri="{0D108BD9-81ED-4DB2-BD59-A6C34878D82A}">
                    <a16:rowId xmlns:a16="http://schemas.microsoft.com/office/drawing/2014/main" val="365503035"/>
                  </a:ext>
                </a:extLst>
              </a:tr>
            </a:tbl>
          </a:graphicData>
        </a:graphic>
      </p:graphicFrame>
      <p:pic>
        <p:nvPicPr>
          <p:cNvPr id="56" name="Picture 10" descr="Resultado de imagen para flecha roja girada">
            <a:extLst>
              <a:ext uri="{FF2B5EF4-FFF2-40B4-BE49-F238E27FC236}">
                <a16:creationId xmlns:a16="http://schemas.microsoft.com/office/drawing/2014/main" id="{ABDD6D6B-85F5-4A63-9EE5-6201AD121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49169">
            <a:off x="2376444" y="3362667"/>
            <a:ext cx="1429994" cy="1429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89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4" name="Group 83">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5" name="Rectangle 84">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Isosceles Triangle 85">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9" name="Rectangle 88">
            <a:extLst>
              <a:ext uri="{FF2B5EF4-FFF2-40B4-BE49-F238E27FC236}">
                <a16:creationId xmlns:a16="http://schemas.microsoft.com/office/drawing/2014/main" id="{62704ED4-17AD-4155-82BF-349125232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94030ADA-F758-4871-82A9-A900D3A1C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2" name="Freeform 5">
              <a:extLst>
                <a:ext uri="{FF2B5EF4-FFF2-40B4-BE49-F238E27FC236}">
                  <a16:creationId xmlns:a16="http://schemas.microsoft.com/office/drawing/2014/main" id="{C03A5D77-B569-4446-A13F-5F2B66B89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6">
              <a:extLst>
                <a:ext uri="{FF2B5EF4-FFF2-40B4-BE49-F238E27FC236}">
                  <a16:creationId xmlns:a16="http://schemas.microsoft.com/office/drawing/2014/main" id="{1910AFDB-600F-419E-B8A2-C910C91C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7">
              <a:extLst>
                <a:ext uri="{FF2B5EF4-FFF2-40B4-BE49-F238E27FC236}">
                  <a16:creationId xmlns:a16="http://schemas.microsoft.com/office/drawing/2014/main" id="{8BA9642D-E707-4E5C-AD56-5B4201F77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5" name="Freeform 8">
              <a:extLst>
                <a:ext uri="{FF2B5EF4-FFF2-40B4-BE49-F238E27FC236}">
                  <a16:creationId xmlns:a16="http://schemas.microsoft.com/office/drawing/2014/main" id="{6BE43368-BE27-4B0F-996B-F8020ECC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9">
              <a:extLst>
                <a:ext uri="{FF2B5EF4-FFF2-40B4-BE49-F238E27FC236}">
                  <a16:creationId xmlns:a16="http://schemas.microsoft.com/office/drawing/2014/main" id="{1C2AFC90-DCD5-4CC4-B572-09469E892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0">
              <a:extLst>
                <a:ext uri="{FF2B5EF4-FFF2-40B4-BE49-F238E27FC236}">
                  <a16:creationId xmlns:a16="http://schemas.microsoft.com/office/drawing/2014/main" id="{EEC73C1F-7C9B-41BF-A454-152B90AF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1">
              <a:extLst>
                <a:ext uri="{FF2B5EF4-FFF2-40B4-BE49-F238E27FC236}">
                  <a16:creationId xmlns:a16="http://schemas.microsoft.com/office/drawing/2014/main" id="{B9387A9D-115C-4CC5-9107-97827EFF8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2">
              <a:extLst>
                <a:ext uri="{FF2B5EF4-FFF2-40B4-BE49-F238E27FC236}">
                  <a16:creationId xmlns:a16="http://schemas.microsoft.com/office/drawing/2014/main" id="{69CF2257-1227-45F2-8310-EF03857E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3">
              <a:extLst>
                <a:ext uri="{FF2B5EF4-FFF2-40B4-BE49-F238E27FC236}">
                  <a16:creationId xmlns:a16="http://schemas.microsoft.com/office/drawing/2014/main" id="{914D598B-12C8-4050-872B-AB3C4790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14">
              <a:extLst>
                <a:ext uri="{FF2B5EF4-FFF2-40B4-BE49-F238E27FC236}">
                  <a16:creationId xmlns:a16="http://schemas.microsoft.com/office/drawing/2014/main" id="{43441426-0436-4C62-93CB-7B231211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5">
              <a:extLst>
                <a:ext uri="{FF2B5EF4-FFF2-40B4-BE49-F238E27FC236}">
                  <a16:creationId xmlns:a16="http://schemas.microsoft.com/office/drawing/2014/main" id="{8174AF5F-E0DA-457B-9C6D-B6793C36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3" name="Freeform 16">
              <a:extLst>
                <a:ext uri="{FF2B5EF4-FFF2-40B4-BE49-F238E27FC236}">
                  <a16:creationId xmlns:a16="http://schemas.microsoft.com/office/drawing/2014/main" id="{40D36E6D-6BFF-4FB5-9EEB-3A36B7956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7">
              <a:extLst>
                <a:ext uri="{FF2B5EF4-FFF2-40B4-BE49-F238E27FC236}">
                  <a16:creationId xmlns:a16="http://schemas.microsoft.com/office/drawing/2014/main" id="{5159A95D-574D-4341-8A5B-5EB05EF2C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8">
              <a:extLst>
                <a:ext uri="{FF2B5EF4-FFF2-40B4-BE49-F238E27FC236}">
                  <a16:creationId xmlns:a16="http://schemas.microsoft.com/office/drawing/2014/main" id="{CC2519B6-9E4D-48AA-8E1D-413BEEEEE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9">
              <a:extLst>
                <a:ext uri="{FF2B5EF4-FFF2-40B4-BE49-F238E27FC236}">
                  <a16:creationId xmlns:a16="http://schemas.microsoft.com/office/drawing/2014/main" id="{91EFD00E-D9BB-4F8F-9652-1514A200A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0">
              <a:extLst>
                <a:ext uri="{FF2B5EF4-FFF2-40B4-BE49-F238E27FC236}">
                  <a16:creationId xmlns:a16="http://schemas.microsoft.com/office/drawing/2014/main" id="{78EDA1A4-47D4-4C8C-94C1-20520CA0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1">
              <a:extLst>
                <a:ext uri="{FF2B5EF4-FFF2-40B4-BE49-F238E27FC236}">
                  <a16:creationId xmlns:a16="http://schemas.microsoft.com/office/drawing/2014/main" id="{EF948F9B-2B64-4D46-B645-564490CD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2">
              <a:extLst>
                <a:ext uri="{FF2B5EF4-FFF2-40B4-BE49-F238E27FC236}">
                  <a16:creationId xmlns:a16="http://schemas.microsoft.com/office/drawing/2014/main" id="{95BA89D9-B358-4064-A9B6-44592BB97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23">
              <a:extLst>
                <a:ext uri="{FF2B5EF4-FFF2-40B4-BE49-F238E27FC236}">
                  <a16:creationId xmlns:a16="http://schemas.microsoft.com/office/drawing/2014/main" id="{B1D008F9-9A52-429E-9615-0BB796945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2" name="Rectangle 111">
            <a:extLst>
              <a:ext uri="{FF2B5EF4-FFF2-40B4-BE49-F238E27FC236}">
                <a16:creationId xmlns:a16="http://schemas.microsoft.com/office/drawing/2014/main" id="{E4BAAF5C-577F-43DB-8ACD-EDAB5A54E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tx2">
                  <a:alpha val="38000"/>
                </a:schemeClr>
              </a:gs>
              <a:gs pos="0">
                <a:schemeClr val="bg1">
                  <a:lumMod val="95000"/>
                  <a:alpha val="12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E47106-EFFF-4831-AAFE-BBA5C8F31674}"/>
              </a:ext>
            </a:extLst>
          </p:cNvPr>
          <p:cNvSpPr>
            <a:spLocks noGrp="1"/>
          </p:cNvSpPr>
          <p:nvPr>
            <p:ph type="title"/>
          </p:nvPr>
        </p:nvSpPr>
        <p:spPr>
          <a:xfrm>
            <a:off x="-254753" y="218081"/>
            <a:ext cx="4695080" cy="1290093"/>
          </a:xfrm>
        </p:spPr>
        <p:txBody>
          <a:bodyPr vert="horz" lIns="228600" tIns="228600" rIns="228600" bIns="0" rtlCol="0" anchor="ctr">
            <a:normAutofit fontScale="90000"/>
          </a:bodyPr>
          <a:lstStyle/>
          <a:p>
            <a:pPr algn="r">
              <a:lnSpc>
                <a:spcPct val="80000"/>
              </a:lnSpc>
            </a:pPr>
            <a:r>
              <a:rPr lang="en-US" sz="8800" dirty="0" err="1">
                <a:solidFill>
                  <a:schemeClr val="tx1"/>
                </a:solidFill>
              </a:rPr>
              <a:t>Ejemplos</a:t>
            </a:r>
            <a:r>
              <a:rPr lang="en-US" sz="8800" dirty="0">
                <a:solidFill>
                  <a:schemeClr val="tx1"/>
                </a:solidFill>
              </a:rPr>
              <a:t>:</a:t>
            </a:r>
          </a:p>
        </p:txBody>
      </p:sp>
      <p:sp>
        <p:nvSpPr>
          <p:cNvPr id="114" name="Isosceles Triangle 113">
            <a:extLst>
              <a:ext uri="{FF2B5EF4-FFF2-40B4-BE49-F238E27FC236}">
                <a16:creationId xmlns:a16="http://schemas.microsoft.com/office/drawing/2014/main" id="{78B6E08A-861F-4A1A-BCF0-69429C5A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25316" y="3342776"/>
            <a:ext cx="200040" cy="1724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5" name="CuadroTexto 54">
            <a:extLst>
              <a:ext uri="{FF2B5EF4-FFF2-40B4-BE49-F238E27FC236}">
                <a16:creationId xmlns:a16="http://schemas.microsoft.com/office/drawing/2014/main" id="{898C3003-708D-4848-860F-E1801DC65C6C}"/>
              </a:ext>
            </a:extLst>
          </p:cNvPr>
          <p:cNvSpPr txBox="1"/>
          <p:nvPr/>
        </p:nvSpPr>
        <p:spPr>
          <a:xfrm>
            <a:off x="6357066" y="1305892"/>
            <a:ext cx="5536351" cy="1569660"/>
          </a:xfrm>
          <a:prstGeom prst="rect">
            <a:avLst/>
          </a:prstGeom>
          <a:noFill/>
        </p:spPr>
        <p:txBody>
          <a:bodyPr wrap="square" rtlCol="0">
            <a:spAutoFit/>
          </a:bodyPr>
          <a:lstStyle/>
          <a:p>
            <a:r>
              <a:rPr lang="es-ES" sz="3200" b="1" dirty="0">
                <a:latin typeface="+mj-lt"/>
              </a:rPr>
              <a:t>En este caso se puede separar la tabla en 3 tablas diferentes para cumplir con la 2FN.</a:t>
            </a:r>
          </a:p>
        </p:txBody>
      </p:sp>
      <p:pic>
        <p:nvPicPr>
          <p:cNvPr id="56" name="Imagen 55">
            <a:extLst>
              <a:ext uri="{FF2B5EF4-FFF2-40B4-BE49-F238E27FC236}">
                <a16:creationId xmlns:a16="http://schemas.microsoft.com/office/drawing/2014/main" id="{11383866-337C-41DC-9FE4-F5F33B695F89}"/>
              </a:ext>
            </a:extLst>
          </p:cNvPr>
          <p:cNvPicPr>
            <a:picLocks noChangeAspect="1"/>
          </p:cNvPicPr>
          <p:nvPr/>
        </p:nvPicPr>
        <p:blipFill>
          <a:blip r:embed="rId2"/>
          <a:stretch>
            <a:fillRect/>
          </a:stretch>
        </p:blipFill>
        <p:spPr>
          <a:xfrm>
            <a:off x="300287" y="1714183"/>
            <a:ext cx="5795713" cy="1100862"/>
          </a:xfrm>
          <a:prstGeom prst="rect">
            <a:avLst/>
          </a:prstGeom>
        </p:spPr>
      </p:pic>
      <p:sp>
        <p:nvSpPr>
          <p:cNvPr id="10" name="Forma libre: forma 9">
            <a:extLst>
              <a:ext uri="{FF2B5EF4-FFF2-40B4-BE49-F238E27FC236}">
                <a16:creationId xmlns:a16="http://schemas.microsoft.com/office/drawing/2014/main" id="{76143E76-AE79-4A35-8989-EFD7DAC67391}"/>
              </a:ext>
            </a:extLst>
          </p:cNvPr>
          <p:cNvSpPr/>
          <p:nvPr/>
        </p:nvSpPr>
        <p:spPr>
          <a:xfrm>
            <a:off x="2601157" y="3105388"/>
            <a:ext cx="9223899" cy="3356119"/>
          </a:xfrm>
          <a:custGeom>
            <a:avLst/>
            <a:gdLst>
              <a:gd name="connsiteX0" fmla="*/ 4003829 w 9223899"/>
              <a:gd name="connsiteY0" fmla="*/ 44389 h 3773010"/>
              <a:gd name="connsiteX1" fmla="*/ 4003829 w 9223899"/>
              <a:gd name="connsiteY1" fmla="*/ 1509204 h 3773010"/>
              <a:gd name="connsiteX2" fmla="*/ 0 w 9223899"/>
              <a:gd name="connsiteY2" fmla="*/ 1509204 h 3773010"/>
              <a:gd name="connsiteX3" fmla="*/ 0 w 9223899"/>
              <a:gd name="connsiteY3" fmla="*/ 3773010 h 3773010"/>
              <a:gd name="connsiteX4" fmla="*/ 9223899 w 9223899"/>
              <a:gd name="connsiteY4" fmla="*/ 3773010 h 3773010"/>
              <a:gd name="connsiteX5" fmla="*/ 9223899 w 9223899"/>
              <a:gd name="connsiteY5" fmla="*/ 0 h 3773010"/>
              <a:gd name="connsiteX6" fmla="*/ 4003829 w 9223899"/>
              <a:gd name="connsiteY6" fmla="*/ 0 h 3773010"/>
              <a:gd name="connsiteX7" fmla="*/ 4003829 w 9223899"/>
              <a:gd name="connsiteY7" fmla="*/ 44389 h 377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3899" h="3773010">
                <a:moveTo>
                  <a:pt x="4003829" y="44389"/>
                </a:moveTo>
                <a:lnTo>
                  <a:pt x="4003829" y="1509204"/>
                </a:lnTo>
                <a:lnTo>
                  <a:pt x="0" y="1509204"/>
                </a:lnTo>
                <a:lnTo>
                  <a:pt x="0" y="3773010"/>
                </a:lnTo>
                <a:lnTo>
                  <a:pt x="9223899" y="3773010"/>
                </a:lnTo>
                <a:lnTo>
                  <a:pt x="9223899" y="0"/>
                </a:lnTo>
                <a:lnTo>
                  <a:pt x="4003829" y="0"/>
                </a:lnTo>
                <a:lnTo>
                  <a:pt x="4003829" y="44389"/>
                </a:lnTo>
                <a:close/>
              </a:path>
            </a:pathLst>
          </a:custGeom>
          <a:solidFill>
            <a:schemeClr val="bg2"/>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5" name="Tabla 4">
            <a:extLst>
              <a:ext uri="{FF2B5EF4-FFF2-40B4-BE49-F238E27FC236}">
                <a16:creationId xmlns:a16="http://schemas.microsoft.com/office/drawing/2014/main" id="{84567ED1-AC74-4CCF-8B4F-D5D53F12D692}"/>
              </a:ext>
            </a:extLst>
          </p:cNvPr>
          <p:cNvGraphicFramePr>
            <a:graphicFrameLocks noGrp="1"/>
          </p:cNvGraphicFramePr>
          <p:nvPr>
            <p:extLst>
              <p:ext uri="{D42A27DB-BD31-4B8C-83A1-F6EECF244321}">
                <p14:modId xmlns:p14="http://schemas.microsoft.com/office/powerpoint/2010/main" val="3133665337"/>
              </p:ext>
            </p:extLst>
          </p:nvPr>
        </p:nvGraphicFramePr>
        <p:xfrm>
          <a:off x="2994646" y="4723793"/>
          <a:ext cx="3441108" cy="1463040"/>
        </p:xfrm>
        <a:graphic>
          <a:graphicData uri="http://schemas.openxmlformats.org/drawingml/2006/table">
            <a:tbl>
              <a:tblPr firstRow="1" bandRow="1">
                <a:tableStyleId>{7DF18680-E054-41AD-8BC1-D1AEF772440D}</a:tableStyleId>
              </a:tblPr>
              <a:tblGrid>
                <a:gridCol w="1720554">
                  <a:extLst>
                    <a:ext uri="{9D8B030D-6E8A-4147-A177-3AD203B41FA5}">
                      <a16:colId xmlns:a16="http://schemas.microsoft.com/office/drawing/2014/main" val="1892806634"/>
                    </a:ext>
                  </a:extLst>
                </a:gridCol>
                <a:gridCol w="1720554">
                  <a:extLst>
                    <a:ext uri="{9D8B030D-6E8A-4147-A177-3AD203B41FA5}">
                      <a16:colId xmlns:a16="http://schemas.microsoft.com/office/drawing/2014/main" val="1698081730"/>
                    </a:ext>
                  </a:extLst>
                </a:gridCol>
              </a:tblGrid>
              <a:tr h="275093">
                <a:tc>
                  <a:txBody>
                    <a:bodyPr/>
                    <a:lstStyle/>
                    <a:p>
                      <a:r>
                        <a:rPr lang="es-ES" u="sng" dirty="0" err="1"/>
                        <a:t>c_curso</a:t>
                      </a:r>
                      <a:endParaRPr lang="es-ES" u="sng" dirty="0"/>
                    </a:p>
                  </a:txBody>
                  <a:tcPr/>
                </a:tc>
                <a:tc>
                  <a:txBody>
                    <a:bodyPr/>
                    <a:lstStyle/>
                    <a:p>
                      <a:r>
                        <a:rPr lang="es-ES" dirty="0" err="1"/>
                        <a:t>n_curso</a:t>
                      </a:r>
                      <a:endParaRPr lang="es-ES" dirty="0"/>
                    </a:p>
                  </a:txBody>
                  <a:tcPr/>
                </a:tc>
                <a:extLst>
                  <a:ext uri="{0D108BD9-81ED-4DB2-BD59-A6C34878D82A}">
                    <a16:rowId xmlns:a16="http://schemas.microsoft.com/office/drawing/2014/main" val="3013313987"/>
                  </a:ext>
                </a:extLst>
              </a:tr>
              <a:tr h="351956">
                <a:tc>
                  <a:txBody>
                    <a:bodyPr/>
                    <a:lstStyle/>
                    <a:p>
                      <a:r>
                        <a:rPr lang="es-ES" dirty="0"/>
                        <a:t>c0001</a:t>
                      </a:r>
                    </a:p>
                  </a:txBody>
                  <a:tcPr/>
                </a:tc>
                <a:tc>
                  <a:txBody>
                    <a:bodyPr/>
                    <a:lstStyle/>
                    <a:p>
                      <a:r>
                        <a:rPr lang="es-ES" dirty="0"/>
                        <a:t>Contabilidad</a:t>
                      </a:r>
                    </a:p>
                  </a:txBody>
                  <a:tcPr/>
                </a:tc>
                <a:extLst>
                  <a:ext uri="{0D108BD9-81ED-4DB2-BD59-A6C34878D82A}">
                    <a16:rowId xmlns:a16="http://schemas.microsoft.com/office/drawing/2014/main" val="2914279465"/>
                  </a:ext>
                </a:extLst>
              </a:tr>
              <a:tr h="3519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c0002</a:t>
                      </a:r>
                    </a:p>
                  </a:txBody>
                  <a:tcPr/>
                </a:tc>
                <a:tc>
                  <a:txBody>
                    <a:bodyPr/>
                    <a:lstStyle/>
                    <a:p>
                      <a:r>
                        <a:rPr lang="es-ES" dirty="0"/>
                        <a:t>Estadística</a:t>
                      </a:r>
                    </a:p>
                  </a:txBody>
                  <a:tcPr/>
                </a:tc>
                <a:extLst>
                  <a:ext uri="{0D108BD9-81ED-4DB2-BD59-A6C34878D82A}">
                    <a16:rowId xmlns:a16="http://schemas.microsoft.com/office/drawing/2014/main" val="2031769087"/>
                  </a:ext>
                </a:extLst>
              </a:tr>
              <a:tr h="3519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c0003</a:t>
                      </a:r>
                    </a:p>
                  </a:txBody>
                  <a:tcPr/>
                </a:tc>
                <a:tc>
                  <a:txBody>
                    <a:bodyPr/>
                    <a:lstStyle/>
                    <a:p>
                      <a:r>
                        <a:rPr lang="es-ES" dirty="0"/>
                        <a:t>Algebra</a:t>
                      </a:r>
                    </a:p>
                  </a:txBody>
                  <a:tcPr/>
                </a:tc>
                <a:extLst>
                  <a:ext uri="{0D108BD9-81ED-4DB2-BD59-A6C34878D82A}">
                    <a16:rowId xmlns:a16="http://schemas.microsoft.com/office/drawing/2014/main" val="626376406"/>
                  </a:ext>
                </a:extLst>
              </a:tr>
            </a:tbl>
          </a:graphicData>
        </a:graphic>
      </p:graphicFrame>
      <p:graphicFrame>
        <p:nvGraphicFramePr>
          <p:cNvPr id="6" name="Tabla 5">
            <a:extLst>
              <a:ext uri="{FF2B5EF4-FFF2-40B4-BE49-F238E27FC236}">
                <a16:creationId xmlns:a16="http://schemas.microsoft.com/office/drawing/2014/main" id="{5493BA92-159A-4C25-A76F-23F480453D28}"/>
              </a:ext>
            </a:extLst>
          </p:cNvPr>
          <p:cNvGraphicFramePr>
            <a:graphicFrameLocks noGrp="1"/>
          </p:cNvGraphicFramePr>
          <p:nvPr>
            <p:extLst>
              <p:ext uri="{D42A27DB-BD31-4B8C-83A1-F6EECF244321}">
                <p14:modId xmlns:p14="http://schemas.microsoft.com/office/powerpoint/2010/main" val="3884067122"/>
              </p:ext>
            </p:extLst>
          </p:nvPr>
        </p:nvGraphicFramePr>
        <p:xfrm>
          <a:off x="7210092" y="3187355"/>
          <a:ext cx="3641142" cy="1472812"/>
        </p:xfrm>
        <a:graphic>
          <a:graphicData uri="http://schemas.openxmlformats.org/drawingml/2006/table">
            <a:tbl>
              <a:tblPr firstRow="1" bandRow="1">
                <a:tableStyleId>{7DF18680-E054-41AD-8BC1-D1AEF772440D}</a:tableStyleId>
              </a:tblPr>
              <a:tblGrid>
                <a:gridCol w="1820571">
                  <a:extLst>
                    <a:ext uri="{9D8B030D-6E8A-4147-A177-3AD203B41FA5}">
                      <a16:colId xmlns:a16="http://schemas.microsoft.com/office/drawing/2014/main" val="3173258590"/>
                    </a:ext>
                  </a:extLst>
                </a:gridCol>
                <a:gridCol w="1820571">
                  <a:extLst>
                    <a:ext uri="{9D8B030D-6E8A-4147-A177-3AD203B41FA5}">
                      <a16:colId xmlns:a16="http://schemas.microsoft.com/office/drawing/2014/main" val="1235622195"/>
                    </a:ext>
                  </a:extLst>
                </a:gridCol>
              </a:tblGrid>
              <a:tr h="368203">
                <a:tc>
                  <a:txBody>
                    <a:bodyPr/>
                    <a:lstStyle/>
                    <a:p>
                      <a:r>
                        <a:rPr lang="es-ES" u="sng" dirty="0" err="1"/>
                        <a:t>c_alumno</a:t>
                      </a:r>
                      <a:endParaRPr lang="es-ES" u="sng" dirty="0"/>
                    </a:p>
                  </a:txBody>
                  <a:tcPr/>
                </a:tc>
                <a:tc>
                  <a:txBody>
                    <a:bodyPr/>
                    <a:lstStyle/>
                    <a:p>
                      <a:r>
                        <a:rPr lang="es-ES" dirty="0" err="1"/>
                        <a:t>n_alumno</a:t>
                      </a:r>
                      <a:endParaRPr lang="es-ES" dirty="0"/>
                    </a:p>
                  </a:txBody>
                  <a:tcPr/>
                </a:tc>
                <a:extLst>
                  <a:ext uri="{0D108BD9-81ED-4DB2-BD59-A6C34878D82A}">
                    <a16:rowId xmlns:a16="http://schemas.microsoft.com/office/drawing/2014/main" val="3295175315"/>
                  </a:ext>
                </a:extLst>
              </a:tr>
              <a:tr h="368203">
                <a:tc>
                  <a:txBody>
                    <a:bodyPr/>
                    <a:lstStyle/>
                    <a:p>
                      <a:r>
                        <a:rPr lang="es-ES" dirty="0"/>
                        <a:t>a0023</a:t>
                      </a:r>
                    </a:p>
                  </a:txBody>
                  <a:tcPr/>
                </a:tc>
                <a:tc>
                  <a:txBody>
                    <a:bodyPr/>
                    <a:lstStyle/>
                    <a:p>
                      <a:r>
                        <a:rPr lang="es-ES" dirty="0"/>
                        <a:t>Carlos</a:t>
                      </a:r>
                    </a:p>
                  </a:txBody>
                  <a:tcPr/>
                </a:tc>
                <a:extLst>
                  <a:ext uri="{0D108BD9-81ED-4DB2-BD59-A6C34878D82A}">
                    <a16:rowId xmlns:a16="http://schemas.microsoft.com/office/drawing/2014/main" val="2952748945"/>
                  </a:ext>
                </a:extLst>
              </a:tr>
              <a:tr h="368203">
                <a:tc>
                  <a:txBody>
                    <a:bodyPr/>
                    <a:lstStyle/>
                    <a:p>
                      <a:r>
                        <a:rPr lang="es-ES" dirty="0"/>
                        <a:t>a0034</a:t>
                      </a:r>
                    </a:p>
                  </a:txBody>
                  <a:tcPr/>
                </a:tc>
                <a:tc>
                  <a:txBody>
                    <a:bodyPr/>
                    <a:lstStyle/>
                    <a:p>
                      <a:r>
                        <a:rPr lang="es-ES" dirty="0"/>
                        <a:t>Roberto</a:t>
                      </a:r>
                    </a:p>
                  </a:txBody>
                  <a:tcPr/>
                </a:tc>
                <a:extLst>
                  <a:ext uri="{0D108BD9-81ED-4DB2-BD59-A6C34878D82A}">
                    <a16:rowId xmlns:a16="http://schemas.microsoft.com/office/drawing/2014/main" val="3522005188"/>
                  </a:ext>
                </a:extLst>
              </a:tr>
              <a:tr h="368203">
                <a:tc>
                  <a:txBody>
                    <a:bodyPr/>
                    <a:lstStyle/>
                    <a:p>
                      <a:r>
                        <a:rPr lang="es-ES" dirty="0"/>
                        <a:t>a0019</a:t>
                      </a:r>
                    </a:p>
                  </a:txBody>
                  <a:tcPr/>
                </a:tc>
                <a:tc>
                  <a:txBody>
                    <a:bodyPr/>
                    <a:lstStyle/>
                    <a:p>
                      <a:r>
                        <a:rPr lang="es-ES" dirty="0"/>
                        <a:t>Frank</a:t>
                      </a:r>
                    </a:p>
                  </a:txBody>
                  <a:tcPr/>
                </a:tc>
                <a:extLst>
                  <a:ext uri="{0D108BD9-81ED-4DB2-BD59-A6C34878D82A}">
                    <a16:rowId xmlns:a16="http://schemas.microsoft.com/office/drawing/2014/main" val="4258852140"/>
                  </a:ext>
                </a:extLst>
              </a:tr>
            </a:tbl>
          </a:graphicData>
        </a:graphic>
      </p:graphicFrame>
      <p:graphicFrame>
        <p:nvGraphicFramePr>
          <p:cNvPr id="7" name="Tabla 6">
            <a:extLst>
              <a:ext uri="{FF2B5EF4-FFF2-40B4-BE49-F238E27FC236}">
                <a16:creationId xmlns:a16="http://schemas.microsoft.com/office/drawing/2014/main" id="{3DCAA028-2E42-43AC-B93C-4E0C049B5503}"/>
              </a:ext>
            </a:extLst>
          </p:cNvPr>
          <p:cNvGraphicFramePr>
            <a:graphicFrameLocks noGrp="1"/>
          </p:cNvGraphicFramePr>
          <p:nvPr>
            <p:extLst>
              <p:ext uri="{D42A27DB-BD31-4B8C-83A1-F6EECF244321}">
                <p14:modId xmlns:p14="http://schemas.microsoft.com/office/powerpoint/2010/main" val="1060864128"/>
              </p:ext>
            </p:extLst>
          </p:nvPr>
        </p:nvGraphicFramePr>
        <p:xfrm>
          <a:off x="6955039" y="4919491"/>
          <a:ext cx="4286091" cy="1466844"/>
        </p:xfrm>
        <a:graphic>
          <a:graphicData uri="http://schemas.openxmlformats.org/drawingml/2006/table">
            <a:tbl>
              <a:tblPr firstRow="1" bandRow="1">
                <a:tableStyleId>{7DF18680-E054-41AD-8BC1-D1AEF772440D}</a:tableStyleId>
              </a:tblPr>
              <a:tblGrid>
                <a:gridCol w="1428697">
                  <a:extLst>
                    <a:ext uri="{9D8B030D-6E8A-4147-A177-3AD203B41FA5}">
                      <a16:colId xmlns:a16="http://schemas.microsoft.com/office/drawing/2014/main" val="1248593399"/>
                    </a:ext>
                  </a:extLst>
                </a:gridCol>
                <a:gridCol w="1428697">
                  <a:extLst>
                    <a:ext uri="{9D8B030D-6E8A-4147-A177-3AD203B41FA5}">
                      <a16:colId xmlns:a16="http://schemas.microsoft.com/office/drawing/2014/main" val="2463798152"/>
                    </a:ext>
                  </a:extLst>
                </a:gridCol>
                <a:gridCol w="1428697">
                  <a:extLst>
                    <a:ext uri="{9D8B030D-6E8A-4147-A177-3AD203B41FA5}">
                      <a16:colId xmlns:a16="http://schemas.microsoft.com/office/drawing/2014/main" val="3551175728"/>
                    </a:ext>
                  </a:extLst>
                </a:gridCol>
              </a:tblGrid>
              <a:tr h="366711">
                <a:tc>
                  <a:txBody>
                    <a:bodyPr/>
                    <a:lstStyle/>
                    <a:p>
                      <a:r>
                        <a:rPr lang="es-ES" u="sng" dirty="0" err="1"/>
                        <a:t>c_curso</a:t>
                      </a:r>
                      <a:endParaRPr lang="es-ES" u="sng" dirty="0"/>
                    </a:p>
                  </a:txBody>
                  <a:tcPr/>
                </a:tc>
                <a:tc>
                  <a:txBody>
                    <a:bodyPr/>
                    <a:lstStyle/>
                    <a:p>
                      <a:r>
                        <a:rPr lang="es-ES" u="sng" dirty="0" err="1"/>
                        <a:t>c_alumno</a:t>
                      </a:r>
                      <a:endParaRPr lang="es-ES" u="sng" dirty="0"/>
                    </a:p>
                  </a:txBody>
                  <a:tcPr/>
                </a:tc>
                <a:tc>
                  <a:txBody>
                    <a:bodyPr/>
                    <a:lstStyle/>
                    <a:p>
                      <a:r>
                        <a:rPr lang="es-ES" dirty="0" err="1"/>
                        <a:t>q_nota</a:t>
                      </a:r>
                      <a:endParaRPr lang="es-ES" dirty="0"/>
                    </a:p>
                  </a:txBody>
                  <a:tcPr/>
                </a:tc>
                <a:extLst>
                  <a:ext uri="{0D108BD9-81ED-4DB2-BD59-A6C34878D82A}">
                    <a16:rowId xmlns:a16="http://schemas.microsoft.com/office/drawing/2014/main" val="4050099025"/>
                  </a:ext>
                </a:extLst>
              </a:tr>
              <a:tr h="366711">
                <a:tc>
                  <a:txBody>
                    <a:bodyPr/>
                    <a:lstStyle/>
                    <a:p>
                      <a:r>
                        <a:rPr lang="es-ES" dirty="0"/>
                        <a:t>c0001</a:t>
                      </a:r>
                    </a:p>
                  </a:txBody>
                  <a:tcPr/>
                </a:tc>
                <a:tc>
                  <a:txBody>
                    <a:bodyPr/>
                    <a:lstStyle/>
                    <a:p>
                      <a:r>
                        <a:rPr lang="es-ES" dirty="0"/>
                        <a:t>a0023</a:t>
                      </a:r>
                    </a:p>
                  </a:txBody>
                  <a:tcPr/>
                </a:tc>
                <a:tc>
                  <a:txBody>
                    <a:bodyPr/>
                    <a:lstStyle/>
                    <a:p>
                      <a:r>
                        <a:rPr lang="es-ES" dirty="0"/>
                        <a:t>45</a:t>
                      </a:r>
                    </a:p>
                  </a:txBody>
                  <a:tcPr/>
                </a:tc>
                <a:extLst>
                  <a:ext uri="{0D108BD9-81ED-4DB2-BD59-A6C34878D82A}">
                    <a16:rowId xmlns:a16="http://schemas.microsoft.com/office/drawing/2014/main" val="3400429833"/>
                  </a:ext>
                </a:extLst>
              </a:tr>
              <a:tr h="366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c0002</a:t>
                      </a:r>
                    </a:p>
                  </a:txBody>
                  <a:tcPr/>
                </a:tc>
                <a:tc>
                  <a:txBody>
                    <a:bodyPr/>
                    <a:lstStyle/>
                    <a:p>
                      <a:r>
                        <a:rPr lang="es-ES" dirty="0"/>
                        <a:t>a0034</a:t>
                      </a:r>
                    </a:p>
                  </a:txBody>
                  <a:tcPr/>
                </a:tc>
                <a:tc>
                  <a:txBody>
                    <a:bodyPr/>
                    <a:lstStyle/>
                    <a:p>
                      <a:r>
                        <a:rPr lang="es-ES" dirty="0"/>
                        <a:t>26</a:t>
                      </a:r>
                    </a:p>
                  </a:txBody>
                  <a:tcPr/>
                </a:tc>
                <a:extLst>
                  <a:ext uri="{0D108BD9-81ED-4DB2-BD59-A6C34878D82A}">
                    <a16:rowId xmlns:a16="http://schemas.microsoft.com/office/drawing/2014/main" val="3215054426"/>
                  </a:ext>
                </a:extLst>
              </a:tr>
              <a:tr h="366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c0003</a:t>
                      </a:r>
                    </a:p>
                  </a:txBody>
                  <a:tcPr/>
                </a:tc>
                <a:tc>
                  <a:txBody>
                    <a:bodyPr/>
                    <a:lstStyle/>
                    <a:p>
                      <a:r>
                        <a:rPr lang="es-ES" dirty="0"/>
                        <a:t>a0019</a:t>
                      </a:r>
                    </a:p>
                  </a:txBody>
                  <a:tcPr/>
                </a:tc>
                <a:tc>
                  <a:txBody>
                    <a:bodyPr/>
                    <a:lstStyle/>
                    <a:p>
                      <a:r>
                        <a:rPr lang="es-ES" dirty="0"/>
                        <a:t>68</a:t>
                      </a:r>
                    </a:p>
                  </a:txBody>
                  <a:tcPr/>
                </a:tc>
                <a:extLst>
                  <a:ext uri="{0D108BD9-81ED-4DB2-BD59-A6C34878D82A}">
                    <a16:rowId xmlns:a16="http://schemas.microsoft.com/office/drawing/2014/main" val="3770785967"/>
                  </a:ext>
                </a:extLst>
              </a:tr>
            </a:tbl>
          </a:graphicData>
        </a:graphic>
      </p:graphicFrame>
      <p:pic>
        <p:nvPicPr>
          <p:cNvPr id="60" name="Picture 10" descr="Resultado de imagen para flecha roja girada">
            <a:extLst>
              <a:ext uri="{FF2B5EF4-FFF2-40B4-BE49-F238E27FC236}">
                <a16:creationId xmlns:a16="http://schemas.microsoft.com/office/drawing/2014/main" id="{1685ECF8-D82A-4EDF-B7A4-289DF4B12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9169">
            <a:off x="2300987" y="2825235"/>
            <a:ext cx="1429994" cy="1429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8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ítulo 1">
            <a:extLst>
              <a:ext uri="{FF2B5EF4-FFF2-40B4-BE49-F238E27FC236}">
                <a16:creationId xmlns:a16="http://schemas.microsoft.com/office/drawing/2014/main" id="{4068814D-0B79-45E3-B451-50BD1816277B}"/>
              </a:ext>
            </a:extLst>
          </p:cNvPr>
          <p:cNvSpPr>
            <a:spLocks noGrp="1"/>
          </p:cNvSpPr>
          <p:nvPr>
            <p:ph type="title"/>
          </p:nvPr>
        </p:nvSpPr>
        <p:spPr>
          <a:xfrm>
            <a:off x="3947055" y="1993997"/>
            <a:ext cx="6677553" cy="1353310"/>
          </a:xfrm>
        </p:spPr>
        <p:txBody>
          <a:bodyPr anchor="b">
            <a:normAutofit/>
          </a:bodyPr>
          <a:lstStyle/>
          <a:p>
            <a:pPr algn="l"/>
            <a:r>
              <a:rPr lang="es-ES" sz="3600" dirty="0">
                <a:solidFill>
                  <a:schemeClr val="tx1"/>
                </a:solidFill>
              </a:rPr>
              <a:t>Referencias:</a:t>
            </a:r>
          </a:p>
        </p:txBody>
      </p:sp>
      <p:sp>
        <p:nvSpPr>
          <p:cNvPr id="3" name="Marcador de contenido 2">
            <a:extLst>
              <a:ext uri="{FF2B5EF4-FFF2-40B4-BE49-F238E27FC236}">
                <a16:creationId xmlns:a16="http://schemas.microsoft.com/office/drawing/2014/main" id="{87C39DDD-E42B-4238-940C-7A5F5718126F}"/>
              </a:ext>
            </a:extLst>
          </p:cNvPr>
          <p:cNvSpPr>
            <a:spLocks noGrp="1"/>
          </p:cNvSpPr>
          <p:nvPr>
            <p:ph idx="1"/>
          </p:nvPr>
        </p:nvSpPr>
        <p:spPr>
          <a:xfrm>
            <a:off x="4067177" y="2161348"/>
            <a:ext cx="6677551" cy="3890460"/>
          </a:xfrm>
        </p:spPr>
        <p:txBody>
          <a:bodyPr anchor="ctr">
            <a:normAutofit/>
          </a:bodyPr>
          <a:lstStyle/>
          <a:p>
            <a:r>
              <a:rPr lang="es-ES" sz="1600" dirty="0">
                <a:hlinkClick r:id="rId2"/>
              </a:rPr>
              <a:t>http://basesdedatosjc.blogspot.com/2012/04/segunda-forma-normal-en-bases-de-datos.html</a:t>
            </a:r>
            <a:endParaRPr lang="es-ES" sz="1600" dirty="0"/>
          </a:p>
          <a:p>
            <a:r>
              <a:rPr lang="es-ES" sz="1600" dirty="0">
                <a:hlinkClick r:id="rId3"/>
              </a:rPr>
              <a:t>http://www.marcossarmiento.com/2017/06/28/normalizacion-de-base-de-datos/</a:t>
            </a:r>
            <a:endParaRPr lang="es-ES" sz="1600" dirty="0"/>
          </a:p>
        </p:txBody>
      </p:sp>
    </p:spTree>
    <p:extLst>
      <p:ext uri="{BB962C8B-B14F-4D97-AF65-F5344CB8AC3E}">
        <p14:creationId xmlns:p14="http://schemas.microsoft.com/office/powerpoint/2010/main" val="61571998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59</TotalTime>
  <Words>212</Words>
  <Application>Microsoft Office PowerPoint</Application>
  <PresentationFormat>Panorámica</PresentationFormat>
  <Paragraphs>81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Calibri Light</vt:lpstr>
      <vt:lpstr>Rockwell</vt:lpstr>
      <vt:lpstr>Wingdings</vt:lpstr>
      <vt:lpstr>Atlas</vt:lpstr>
      <vt:lpstr>Segunda Forma Normal en Bases de Datos (2FN)</vt:lpstr>
      <vt:lpstr>Una tabla que está en la primera forma normal (1NF) debe satisfacer criterios adicionales para calificar para la segunda forma normal.</vt:lpstr>
      <vt:lpstr>  Crear tablas separadas para el conjunto de valores y los registros múltiples, estas tablas se deben relacionar con una clave externa.  Los registros no deben depender de otro atributo que la clave principal de la tabla, incluida la clave compuesta si es necesario.</vt:lpstr>
      <vt:lpstr>Ejemplos:</vt:lpstr>
      <vt:lpstr>Ejemplos:</vt:lpstr>
      <vt:lpstr>Ejemplos: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Segunda Forma Normal en Bases de Datos (2FN)</dc:title>
  <dc:creator>Ivonne</dc:creator>
  <cp:lastModifiedBy>Ivonne</cp:lastModifiedBy>
  <cp:revision>9</cp:revision>
  <dcterms:created xsi:type="dcterms:W3CDTF">2019-04-01T19:00:51Z</dcterms:created>
  <dcterms:modified xsi:type="dcterms:W3CDTF">2019-04-04T00:08:10Z</dcterms:modified>
</cp:coreProperties>
</file>