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aveat"/>
      <p:regular r:id="rId20"/>
      <p:bold r:id="rId21"/>
    </p:embeddedFont>
    <p:embeddedFont>
      <p:font typeface="Amatic SC"/>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F3CF31-598C-4D0E-B040-D9074B699A46}">
  <a:tblStyle styleId="{16F3CF31-598C-4D0E-B040-D9074B699A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6.xml"/><Relationship Id="rId22" Type="http://schemas.openxmlformats.org/officeDocument/2006/relationships/font" Target="fonts/AmaticSC-regular.fntdata"/><Relationship Id="rId10" Type="http://schemas.openxmlformats.org/officeDocument/2006/relationships/slide" Target="slides/slide5.xml"/><Relationship Id="rId21"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5cfb32171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5cfb321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5ec03b1a6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5ec03b1a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ec03b1a6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ec03b1a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55e3c012b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55e3c01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55cfb32171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55cfb3217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5cfb32171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5cfb321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Un memorable resumen de la definición de Codd de la 3FN, fue dado por Bill Kent: cada atributo no-clave "debe proporcionar un hecho sobre la clave, la clave entera, y nada más excepto la clave".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cfb32171_0_10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cfb3217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cfb32171_0_1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cfb32171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5cfb32171_0_1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5cfb32171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f00e175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5f00e1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5f00e175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5f00e17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000000"/>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1" name="Google Shape;11;p2"/>
          <p:cNvPicPr preferRelativeResize="0"/>
          <p:nvPr/>
        </p:nvPicPr>
        <p:blipFill>
          <a:blip r:embed="rId3">
            <a:alphaModFix/>
          </a:blip>
          <a:stretch>
            <a:fillRect/>
          </a:stretch>
        </p:blipFill>
        <p:spPr>
          <a:xfrm>
            <a:off x="2350825" y="972913"/>
            <a:ext cx="5051951" cy="3197675"/>
          </a:xfrm>
          <a:prstGeom prst="rect">
            <a:avLst/>
          </a:prstGeom>
          <a:noFill/>
          <a:ln>
            <a:noFill/>
          </a:ln>
        </p:spPr>
      </p:pic>
      <p:sp>
        <p:nvSpPr>
          <p:cNvPr id="12" name="Google Shape;12;p2"/>
          <p:cNvSpPr txBox="1"/>
          <p:nvPr>
            <p:ph type="ctrTitle"/>
          </p:nvPr>
        </p:nvSpPr>
        <p:spPr>
          <a:xfrm>
            <a:off x="2765775" y="1645750"/>
            <a:ext cx="4227000" cy="1431900"/>
          </a:xfrm>
          <a:prstGeom prst="rect">
            <a:avLst/>
          </a:prstGeom>
        </p:spPr>
        <p:txBody>
          <a:bodyPr anchorCtr="0" anchor="t" bIns="0" lIns="0" spcFirstLastPara="1" rIns="0" wrap="square" tIns="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19100" y="1142662"/>
            <a:ext cx="6939000" cy="1159800"/>
          </a:xfrm>
          <a:prstGeom prst="rect">
            <a:avLst/>
          </a:prstGeom>
        </p:spPr>
        <p:txBody>
          <a:bodyPr anchorCtr="0" anchor="b" bIns="0" lIns="0" spcFirstLastPara="1" rIns="0" wrap="square" tIns="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 name="Google Shape;15;p3"/>
          <p:cNvSpPr txBox="1"/>
          <p:nvPr>
            <p:ph idx="1" type="subTitle"/>
          </p:nvPr>
        </p:nvSpPr>
        <p:spPr>
          <a:xfrm>
            <a:off x="1519100" y="2279990"/>
            <a:ext cx="6939000" cy="784800"/>
          </a:xfrm>
          <a:prstGeom prst="rect">
            <a:avLst/>
          </a:prstGeom>
        </p:spPr>
        <p:txBody>
          <a:bodyPr anchorCtr="0" anchor="t" bIns="0" lIns="0" spcFirstLastPara="1" rIns="0" wrap="square" tIns="0"/>
          <a:lstStyle>
            <a:lvl1pPr lvl="0" rtl="0">
              <a:spcBef>
                <a:spcPts val="0"/>
              </a:spcBef>
              <a:spcAft>
                <a:spcPts val="0"/>
              </a:spcAft>
              <a:buSzPts val="22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6" name="Shape 16"/>
        <p:cNvGrpSpPr/>
        <p:nvPr/>
      </p:nvGrpSpPr>
      <p:grpSpPr>
        <a:xfrm>
          <a:off x="0" y="0"/>
          <a:ext cx="0" cy="0"/>
          <a:chOff x="0" y="0"/>
          <a:chExt cx="0" cy="0"/>
        </a:xfrm>
      </p:grpSpPr>
      <p:sp>
        <p:nvSpPr>
          <p:cNvPr id="17" name="Google Shape;17;p4"/>
          <p:cNvSpPr txBox="1"/>
          <p:nvPr>
            <p:ph idx="1" type="body"/>
          </p:nvPr>
        </p:nvSpPr>
        <p:spPr>
          <a:xfrm>
            <a:off x="1387000" y="1933200"/>
            <a:ext cx="6241500" cy="819900"/>
          </a:xfrm>
          <a:prstGeom prst="rect">
            <a:avLst/>
          </a:prstGeom>
        </p:spPr>
        <p:txBody>
          <a:bodyPr anchorCtr="0" anchor="ctr" bIns="0" lIns="0" spcFirstLastPara="1" rIns="0" wrap="square" tIns="0"/>
          <a:lstStyle>
            <a:lvl1pPr indent="-501650" lvl="0" marL="457200" rtl="0">
              <a:spcBef>
                <a:spcPts val="0"/>
              </a:spcBef>
              <a:spcAft>
                <a:spcPts val="0"/>
              </a:spcAft>
              <a:buSzPts val="4300"/>
              <a:buChar char="•"/>
              <a:defRPr sz="4300"/>
            </a:lvl1pPr>
            <a:lvl2pPr indent="-501650" lvl="1" marL="914400" rtl="0">
              <a:spcBef>
                <a:spcPts val="0"/>
              </a:spcBef>
              <a:spcAft>
                <a:spcPts val="0"/>
              </a:spcAft>
              <a:buSzPts val="4300"/>
              <a:buChar char="•"/>
              <a:defRPr sz="4300"/>
            </a:lvl2pPr>
            <a:lvl3pPr indent="-501650" lvl="2" marL="1371600" rtl="0">
              <a:spcBef>
                <a:spcPts val="0"/>
              </a:spcBef>
              <a:spcAft>
                <a:spcPts val="0"/>
              </a:spcAft>
              <a:buSzPts val="4300"/>
              <a:buChar char="•"/>
              <a:defRPr sz="4300"/>
            </a:lvl3pPr>
            <a:lvl4pPr indent="-501650" lvl="3" marL="1828800" rtl="0">
              <a:spcBef>
                <a:spcPts val="0"/>
              </a:spcBef>
              <a:spcAft>
                <a:spcPts val="0"/>
              </a:spcAft>
              <a:buSzPts val="4300"/>
              <a:buChar char="•"/>
              <a:defRPr sz="4300"/>
            </a:lvl4pPr>
            <a:lvl5pPr indent="-501650" lvl="4" marL="2286000" rtl="0">
              <a:spcBef>
                <a:spcPts val="0"/>
              </a:spcBef>
              <a:spcAft>
                <a:spcPts val="0"/>
              </a:spcAft>
              <a:buSzPts val="4300"/>
              <a:buChar char="•"/>
              <a:defRPr sz="4300"/>
            </a:lvl5pPr>
            <a:lvl6pPr indent="-501650" lvl="5" marL="2743200" rtl="0">
              <a:spcBef>
                <a:spcPts val="0"/>
              </a:spcBef>
              <a:spcAft>
                <a:spcPts val="0"/>
              </a:spcAft>
              <a:buSzPts val="4300"/>
              <a:buChar char="•"/>
              <a:defRPr sz="4300"/>
            </a:lvl6pPr>
            <a:lvl7pPr indent="-501650" lvl="6" marL="3200400" rtl="0">
              <a:spcBef>
                <a:spcPts val="0"/>
              </a:spcBef>
              <a:spcAft>
                <a:spcPts val="0"/>
              </a:spcAft>
              <a:buSzPts val="4300"/>
              <a:buChar char="•"/>
              <a:defRPr sz="4300"/>
            </a:lvl7pPr>
            <a:lvl8pPr indent="-501650" lvl="7" marL="3657600" rtl="0">
              <a:spcBef>
                <a:spcPts val="0"/>
              </a:spcBef>
              <a:spcAft>
                <a:spcPts val="0"/>
              </a:spcAft>
              <a:buSzPts val="4300"/>
              <a:buChar char="•"/>
              <a:defRPr sz="4300"/>
            </a:lvl8pPr>
            <a:lvl9pPr indent="-501650" lvl="8" marL="4114800">
              <a:spcBef>
                <a:spcPts val="0"/>
              </a:spcBef>
              <a:spcAft>
                <a:spcPts val="0"/>
              </a:spcAft>
              <a:buSzPts val="4300"/>
              <a:buChar char="•"/>
              <a:defRPr sz="4300"/>
            </a:lvl9pPr>
          </a:lstStyle>
          <a:p/>
        </p:txBody>
      </p:sp>
      <p:sp>
        <p:nvSpPr>
          <p:cNvPr id="18" name="Google Shape;18;p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411775" y="129768"/>
            <a:ext cx="7273800" cy="857400"/>
          </a:xfrm>
          <a:prstGeom prst="rect">
            <a:avLst/>
          </a:prstGeom>
        </p:spPr>
        <p:txBody>
          <a:bodyPr anchorCtr="0" anchor="b"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1411775" y="1287956"/>
            <a:ext cx="7273800" cy="3271200"/>
          </a:xfrm>
          <a:prstGeom prst="rect">
            <a:avLst/>
          </a:prstGeom>
        </p:spPr>
        <p:txBody>
          <a:bodyPr anchorCtr="0" anchor="t" bIns="0" lIns="0" spcFirstLastPara="1" rIns="0" wrap="square" tIns="0"/>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2" name="Google Shape;22;p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1411775" y="129768"/>
            <a:ext cx="7273800" cy="857400"/>
          </a:xfrm>
          <a:prstGeom prst="rect">
            <a:avLst/>
          </a:prstGeom>
        </p:spPr>
        <p:txBody>
          <a:bodyPr anchorCtr="0" anchor="b"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6"/>
          <p:cNvSpPr txBox="1"/>
          <p:nvPr>
            <p:ph idx="1" type="body"/>
          </p:nvPr>
        </p:nvSpPr>
        <p:spPr>
          <a:xfrm>
            <a:off x="1412975" y="1287950"/>
            <a:ext cx="3530700" cy="3236100"/>
          </a:xfrm>
          <a:prstGeom prst="rect">
            <a:avLst/>
          </a:prstGeom>
        </p:spPr>
        <p:txBody>
          <a:bodyPr anchorCtr="0" anchor="t" bIns="0" lIns="0" spcFirstLastPara="1" rIns="0" wrap="square" tIns="0"/>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6" name="Google Shape;26;p6"/>
          <p:cNvSpPr txBox="1"/>
          <p:nvPr>
            <p:ph idx="2" type="body"/>
          </p:nvPr>
        </p:nvSpPr>
        <p:spPr>
          <a:xfrm>
            <a:off x="5156126" y="1287950"/>
            <a:ext cx="3530700" cy="3236100"/>
          </a:xfrm>
          <a:prstGeom prst="rect">
            <a:avLst/>
          </a:prstGeom>
        </p:spPr>
        <p:txBody>
          <a:bodyPr anchorCtr="0" anchor="t" bIns="0" lIns="0" spcFirstLastPara="1" rIns="0" wrap="square" tIns="0"/>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27" name="Google Shape;27;p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8" name="Shape 28"/>
        <p:cNvGrpSpPr/>
        <p:nvPr/>
      </p:nvGrpSpPr>
      <p:grpSpPr>
        <a:xfrm>
          <a:off x="0" y="0"/>
          <a:ext cx="0" cy="0"/>
          <a:chOff x="0" y="0"/>
          <a:chExt cx="0" cy="0"/>
        </a:xfrm>
      </p:grpSpPr>
      <p:sp>
        <p:nvSpPr>
          <p:cNvPr id="29" name="Google Shape;29;p7"/>
          <p:cNvSpPr txBox="1"/>
          <p:nvPr>
            <p:ph type="title"/>
          </p:nvPr>
        </p:nvSpPr>
        <p:spPr>
          <a:xfrm>
            <a:off x="1411775" y="129768"/>
            <a:ext cx="7273800" cy="857400"/>
          </a:xfrm>
          <a:prstGeom prst="rect">
            <a:avLst/>
          </a:prstGeom>
        </p:spPr>
        <p:txBody>
          <a:bodyPr anchorCtr="0" anchor="b" bIns="0" lIns="0" spcFirstLastPara="1" rIns="0" wrap="square" tIns="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0" name="Google Shape;30;p7"/>
          <p:cNvSpPr txBox="1"/>
          <p:nvPr>
            <p:ph idx="1" type="body"/>
          </p:nvPr>
        </p:nvSpPr>
        <p:spPr>
          <a:xfrm>
            <a:off x="1411775" y="1287950"/>
            <a:ext cx="2238000" cy="3637800"/>
          </a:xfrm>
          <a:prstGeom prst="rect">
            <a:avLst/>
          </a:prstGeom>
        </p:spPr>
        <p:txBody>
          <a:bodyPr anchorCtr="0" anchor="t" bIns="0" lIns="0" spcFirstLastPara="1" rIns="0" wrap="square" tIns="0"/>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1" name="Google Shape;31;p7"/>
          <p:cNvSpPr txBox="1"/>
          <p:nvPr>
            <p:ph idx="2" type="body"/>
          </p:nvPr>
        </p:nvSpPr>
        <p:spPr>
          <a:xfrm>
            <a:off x="3929671" y="1287950"/>
            <a:ext cx="2238000" cy="3637800"/>
          </a:xfrm>
          <a:prstGeom prst="rect">
            <a:avLst/>
          </a:prstGeom>
        </p:spPr>
        <p:txBody>
          <a:bodyPr anchorCtr="0" anchor="t" bIns="0" lIns="0" spcFirstLastPara="1" rIns="0" wrap="square" tIns="0"/>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2" name="Google Shape;32;p7"/>
          <p:cNvSpPr txBox="1"/>
          <p:nvPr>
            <p:ph idx="3" type="body"/>
          </p:nvPr>
        </p:nvSpPr>
        <p:spPr>
          <a:xfrm>
            <a:off x="6447566" y="1287950"/>
            <a:ext cx="2238000" cy="3637800"/>
          </a:xfrm>
          <a:prstGeom prst="rect">
            <a:avLst/>
          </a:prstGeom>
        </p:spPr>
        <p:txBody>
          <a:bodyPr anchorCtr="0" anchor="t" bIns="0" lIns="0" spcFirstLastPara="1" rIns="0" wrap="square" tIns="0"/>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33" name="Google Shape;33;p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1411775" y="129768"/>
            <a:ext cx="7273800" cy="857400"/>
          </a:xfrm>
          <a:prstGeom prst="rect">
            <a:avLst/>
          </a:prstGeom>
        </p:spPr>
        <p:txBody>
          <a:bodyPr anchorCtr="0" anchor="b" bIns="0" lIns="0" spcFirstLastPara="1" rIns="0" wrap="square" tIns="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1411775" y="4270412"/>
            <a:ext cx="7275000" cy="519600"/>
          </a:xfrm>
          <a:prstGeom prst="rect">
            <a:avLst/>
          </a:prstGeom>
        </p:spPr>
        <p:txBody>
          <a:bodyPr anchorCtr="0" anchor="t" bIns="0" lIns="0" spcFirstLastPara="1" rIns="0" wrap="square" tIns="0"/>
          <a:lstStyle>
            <a:lvl1pPr indent="-228600" lvl="0" marL="457200">
              <a:spcBef>
                <a:spcPts val="360"/>
              </a:spcBef>
              <a:spcAft>
                <a:spcPts val="0"/>
              </a:spcAft>
              <a:buSzPts val="1800"/>
              <a:buNone/>
              <a:defRPr sz="1800"/>
            </a:lvl1pPr>
          </a:lstStyle>
          <a:p/>
        </p:txBody>
      </p:sp>
      <p:sp>
        <p:nvSpPr>
          <p:cNvPr id="39" name="Google Shape;39;p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11775" y="129768"/>
            <a:ext cx="7273800" cy="857400"/>
          </a:xfrm>
          <a:prstGeom prst="rect">
            <a:avLst/>
          </a:prstGeom>
          <a:noFill/>
          <a:ln>
            <a:noFill/>
          </a:ln>
        </p:spPr>
        <p:txBody>
          <a:bodyPr anchorCtr="0" anchor="b" bIns="0" lIns="0" spcFirstLastPara="1" rIns="0" wrap="square" tIns="0"/>
          <a:lstStyle>
            <a:lvl1pPr lvl="0">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1pPr>
            <a:lvl2pPr lvl="1">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2pPr>
            <a:lvl3pPr lvl="2">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3pPr>
            <a:lvl4pPr lvl="3">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4pPr>
            <a:lvl5pPr lvl="4">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5pPr>
            <a:lvl6pPr lvl="5">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6pPr>
            <a:lvl7pPr lvl="6">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7pPr>
            <a:lvl8pPr lvl="7">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8pPr>
            <a:lvl9pPr lvl="8">
              <a:spcBef>
                <a:spcPts val="0"/>
              </a:spcBef>
              <a:spcAft>
                <a:spcPts val="0"/>
              </a:spcAft>
              <a:buClr>
                <a:srgbClr val="1C4587"/>
              </a:buClr>
              <a:buSzPts val="3200"/>
              <a:buFont typeface="Amatic SC"/>
              <a:buNone/>
              <a:defRPr b="1" sz="3200">
                <a:solidFill>
                  <a:srgbClr val="1C4587"/>
                </a:solidFill>
                <a:latin typeface="Amatic SC"/>
                <a:ea typeface="Amatic SC"/>
                <a:cs typeface="Amatic SC"/>
                <a:sym typeface="Amatic SC"/>
              </a:defRPr>
            </a:lvl9pPr>
          </a:lstStyle>
          <a:p/>
        </p:txBody>
      </p:sp>
      <p:sp>
        <p:nvSpPr>
          <p:cNvPr id="7" name="Google Shape;7;p1"/>
          <p:cNvSpPr txBox="1"/>
          <p:nvPr>
            <p:ph idx="1" type="body"/>
          </p:nvPr>
        </p:nvSpPr>
        <p:spPr>
          <a:xfrm>
            <a:off x="1411775" y="1287956"/>
            <a:ext cx="7273800" cy="3271200"/>
          </a:xfrm>
          <a:prstGeom prst="rect">
            <a:avLst/>
          </a:prstGeom>
          <a:noFill/>
          <a:ln>
            <a:noFill/>
          </a:ln>
        </p:spPr>
        <p:txBody>
          <a:bodyPr anchorCtr="0" anchor="t" bIns="0" lIns="0" spcFirstLastPara="1" rIns="0" wrap="square" tIns="0"/>
          <a:lstStyle>
            <a:lvl1pPr indent="-368300" lvl="0" marL="4572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1pPr>
            <a:lvl2pPr indent="-368300" lvl="1" marL="9144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2pPr>
            <a:lvl3pPr indent="-368300" lvl="2" marL="13716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3pPr>
            <a:lvl4pPr indent="-368300" lvl="3" marL="18288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4pPr>
            <a:lvl5pPr indent="-368300" lvl="4" marL="22860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5pPr>
            <a:lvl6pPr indent="-368300" lvl="5" marL="27432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6pPr>
            <a:lvl7pPr indent="-368300" lvl="6" marL="32004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7pPr>
            <a:lvl8pPr indent="-368300" lvl="7" marL="36576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8pPr>
            <a:lvl9pPr indent="-368300" lvl="8" marL="4114800">
              <a:lnSpc>
                <a:spcPct val="100000"/>
              </a:lnSpc>
              <a:spcBef>
                <a:spcPts val="0"/>
              </a:spcBef>
              <a:spcAft>
                <a:spcPts val="0"/>
              </a:spcAft>
              <a:buClr>
                <a:srgbClr val="1C4587"/>
              </a:buClr>
              <a:buSzPts val="2200"/>
              <a:buFont typeface="Caveat"/>
              <a:buChar char="•"/>
              <a:defRPr sz="2200">
                <a:solidFill>
                  <a:srgbClr val="1C4587"/>
                </a:solidFill>
                <a:latin typeface="Caveat"/>
                <a:ea typeface="Caveat"/>
                <a:cs typeface="Caveat"/>
                <a:sym typeface="Caveat"/>
              </a:defRPr>
            </a:lvl9pPr>
          </a:lstStyle>
          <a:p/>
        </p:txBody>
      </p:sp>
      <p:sp>
        <p:nvSpPr>
          <p:cNvPr id="8" name="Google Shape;8;p1"/>
          <p:cNvSpPr txBox="1"/>
          <p:nvPr>
            <p:ph idx="12" type="sldNum"/>
          </p:nvPr>
        </p:nvSpPr>
        <p:spPr>
          <a:xfrm>
            <a:off x="8404384" y="254051"/>
            <a:ext cx="548700" cy="393600"/>
          </a:xfrm>
          <a:prstGeom prst="rect">
            <a:avLst/>
          </a:prstGeom>
          <a:noFill/>
          <a:ln>
            <a:noFill/>
          </a:ln>
        </p:spPr>
        <p:txBody>
          <a:bodyPr anchorCtr="0" anchor="ctr" bIns="0" lIns="0" spcFirstLastPara="1" rIns="0" wrap="square" tIns="0">
            <a:noAutofit/>
          </a:bodyPr>
          <a:lstStyle>
            <a:lvl1pPr lvl="0" algn="r">
              <a:buNone/>
              <a:defRPr>
                <a:solidFill>
                  <a:srgbClr val="6CC2DC"/>
                </a:solidFill>
                <a:latin typeface="Caveat"/>
                <a:ea typeface="Caveat"/>
                <a:cs typeface="Caveat"/>
                <a:sym typeface="Caveat"/>
              </a:defRPr>
            </a:lvl1pPr>
            <a:lvl2pPr lvl="1" algn="r">
              <a:buNone/>
              <a:defRPr>
                <a:solidFill>
                  <a:srgbClr val="6CC2DC"/>
                </a:solidFill>
                <a:latin typeface="Caveat"/>
                <a:ea typeface="Caveat"/>
                <a:cs typeface="Caveat"/>
                <a:sym typeface="Caveat"/>
              </a:defRPr>
            </a:lvl2pPr>
            <a:lvl3pPr lvl="2" algn="r">
              <a:buNone/>
              <a:defRPr>
                <a:solidFill>
                  <a:srgbClr val="6CC2DC"/>
                </a:solidFill>
                <a:latin typeface="Caveat"/>
                <a:ea typeface="Caveat"/>
                <a:cs typeface="Caveat"/>
                <a:sym typeface="Caveat"/>
              </a:defRPr>
            </a:lvl3pPr>
            <a:lvl4pPr lvl="3" algn="r">
              <a:buNone/>
              <a:defRPr>
                <a:solidFill>
                  <a:srgbClr val="6CC2DC"/>
                </a:solidFill>
                <a:latin typeface="Caveat"/>
                <a:ea typeface="Caveat"/>
                <a:cs typeface="Caveat"/>
                <a:sym typeface="Caveat"/>
              </a:defRPr>
            </a:lvl4pPr>
            <a:lvl5pPr lvl="4" algn="r">
              <a:buNone/>
              <a:defRPr>
                <a:solidFill>
                  <a:srgbClr val="6CC2DC"/>
                </a:solidFill>
                <a:latin typeface="Caveat"/>
                <a:ea typeface="Caveat"/>
                <a:cs typeface="Caveat"/>
                <a:sym typeface="Caveat"/>
              </a:defRPr>
            </a:lvl5pPr>
            <a:lvl6pPr lvl="5" algn="r">
              <a:buNone/>
              <a:defRPr>
                <a:solidFill>
                  <a:srgbClr val="6CC2DC"/>
                </a:solidFill>
                <a:latin typeface="Caveat"/>
                <a:ea typeface="Caveat"/>
                <a:cs typeface="Caveat"/>
                <a:sym typeface="Caveat"/>
              </a:defRPr>
            </a:lvl6pPr>
            <a:lvl7pPr lvl="6" algn="r">
              <a:buNone/>
              <a:defRPr>
                <a:solidFill>
                  <a:srgbClr val="6CC2DC"/>
                </a:solidFill>
                <a:latin typeface="Caveat"/>
                <a:ea typeface="Caveat"/>
                <a:cs typeface="Caveat"/>
                <a:sym typeface="Caveat"/>
              </a:defRPr>
            </a:lvl7pPr>
            <a:lvl8pPr lvl="7" algn="r">
              <a:buNone/>
              <a:defRPr>
                <a:solidFill>
                  <a:srgbClr val="6CC2DC"/>
                </a:solidFill>
                <a:latin typeface="Caveat"/>
                <a:ea typeface="Caveat"/>
                <a:cs typeface="Caveat"/>
                <a:sym typeface="Caveat"/>
              </a:defRPr>
            </a:lvl8pPr>
            <a:lvl9pPr lvl="8" algn="r">
              <a:buNone/>
              <a:defRPr>
                <a:solidFill>
                  <a:srgbClr val="6CC2DC"/>
                </a:solidFill>
                <a:latin typeface="Caveat"/>
                <a:ea typeface="Caveat"/>
                <a:cs typeface="Caveat"/>
                <a:sym typeface="Cave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iutll-bdd.blogspot.com/2012/06/normalizacion-de-bases-de-datos.html" TargetMode="External"/><Relationship Id="rId4" Type="http://schemas.openxmlformats.org/officeDocument/2006/relationships/hyperlink" Target="http://19e37.com/blog/formas-normales-1fn-2fn-3fn/" TargetMode="External"/><Relationship Id="rId5" Type="http://schemas.openxmlformats.org/officeDocument/2006/relationships/hyperlink" Target="http://tadebasegino.blogspot.com/2012/08/tercera-forma-normal-3fn.html?m=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1"/>
          <p:cNvSpPr txBox="1"/>
          <p:nvPr>
            <p:ph type="ctrTitle"/>
          </p:nvPr>
        </p:nvSpPr>
        <p:spPr>
          <a:xfrm>
            <a:off x="2765775" y="1645750"/>
            <a:ext cx="4227000" cy="1431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Tercera forma normal (3FN)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000000"/>
                </a:solidFill>
              </a:rPr>
              <a:t>FN de Boyce-Codd</a:t>
            </a:r>
            <a:endParaRPr>
              <a:solidFill>
                <a:srgbClr val="000000"/>
              </a:solidFill>
            </a:endParaRPr>
          </a:p>
        </p:txBody>
      </p:sp>
      <p:sp>
        <p:nvSpPr>
          <p:cNvPr id="107" name="Google Shape;107;p20"/>
          <p:cNvSpPr txBox="1"/>
          <p:nvPr>
            <p:ph idx="1" type="body"/>
          </p:nvPr>
        </p:nvSpPr>
        <p:spPr>
          <a:xfrm>
            <a:off x="1411775" y="1174425"/>
            <a:ext cx="7273800" cy="354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800">
                <a:solidFill>
                  <a:srgbClr val="000000"/>
                </a:solidFill>
                <a:latin typeface="Amatic SC"/>
                <a:ea typeface="Amatic SC"/>
                <a:cs typeface="Amatic SC"/>
                <a:sym typeface="Amatic SC"/>
              </a:rPr>
              <a:t>Es una FN ligeramente más estricta que la 3FN. En concreto requiere esté en 3FN y que no existan dependencias funcionales no triviales de los atributos que no sean un conjunto de la clave candidata. O dicho de otra forma: una tabla está en FNBC si está en 3FN y los únicos determinantes (atributo que depende de otro atributo) son claves candidatas.</a:t>
            </a:r>
            <a:endParaRPr b="1" sz="2800">
              <a:solidFill>
                <a:srgbClr val="000000"/>
              </a:solidFill>
              <a:latin typeface="Amatic SC"/>
              <a:ea typeface="Amatic SC"/>
              <a:cs typeface="Amatic SC"/>
              <a:sym typeface="Amatic SC"/>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0"/>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1307000" y="129772"/>
            <a:ext cx="7273800" cy="47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000000"/>
                </a:solidFill>
              </a:rPr>
              <a:t>FN de Boyce-Codd</a:t>
            </a:r>
            <a:endParaRPr>
              <a:solidFill>
                <a:srgbClr val="000000"/>
              </a:solidFill>
            </a:endParaRPr>
          </a:p>
        </p:txBody>
      </p:sp>
      <p:sp>
        <p:nvSpPr>
          <p:cNvPr id="114" name="Google Shape;114;p21"/>
          <p:cNvSpPr txBox="1"/>
          <p:nvPr>
            <p:ph idx="1" type="body"/>
          </p:nvPr>
        </p:nvSpPr>
        <p:spPr>
          <a:xfrm>
            <a:off x="1368250" y="567625"/>
            <a:ext cx="7273800" cy="4336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800">
                <a:solidFill>
                  <a:srgbClr val="000000"/>
                </a:solidFill>
                <a:latin typeface="Amatic SC"/>
                <a:ea typeface="Amatic SC"/>
                <a:cs typeface="Amatic SC"/>
                <a:sym typeface="Amatic SC"/>
              </a:rPr>
              <a:t>Un ejemplo típico para mostrar una tabla que, estando en 3FN, mantiene dependencias funcionales, puede ser una tabla que posee los atributos Dirección, Código Postal y Ciudad, deduciendo que a Ciudades diferentes le corresponden códigos postales distintos.</a:t>
            </a:r>
            <a:endParaRPr b="1" sz="2800">
              <a:solidFill>
                <a:srgbClr val="000000"/>
              </a:solidFill>
              <a:latin typeface="Amatic SC"/>
              <a:ea typeface="Amatic SC"/>
              <a:cs typeface="Amatic SC"/>
              <a:sym typeface="Amatic SC"/>
            </a:endParaRPr>
          </a:p>
        </p:txBody>
      </p:sp>
      <p:sp>
        <p:nvSpPr>
          <p:cNvPr id="115" name="Google Shape;115;p21"/>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1506350" y="2605960"/>
            <a:ext cx="6712900" cy="133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1411775" y="602575"/>
            <a:ext cx="7541400" cy="3956700"/>
          </a:xfrm>
          <a:prstGeom prst="rect">
            <a:avLst/>
          </a:prstGeom>
        </p:spPr>
        <p:txBody>
          <a:bodyPr anchorCtr="0" anchor="t" bIns="0" lIns="0" spcFirstLastPara="1" rIns="0" wrap="square" tIns="0">
            <a:noAutofit/>
          </a:bodyPr>
          <a:lstStyle/>
          <a:p>
            <a:pPr indent="0" lvl="0" marL="0" rtl="0" algn="just">
              <a:lnSpc>
                <a:spcPct val="115000"/>
              </a:lnSpc>
              <a:spcBef>
                <a:spcPts val="0"/>
              </a:spcBef>
              <a:spcAft>
                <a:spcPts val="0"/>
              </a:spcAft>
              <a:buClr>
                <a:schemeClr val="dk1"/>
              </a:buClr>
              <a:buSzPts val="1100"/>
              <a:buFont typeface="Arial"/>
              <a:buNone/>
            </a:pPr>
            <a:r>
              <a:rPr b="1" lang="en" sz="2600">
                <a:solidFill>
                  <a:srgbClr val="000000"/>
                </a:solidFill>
                <a:latin typeface="Amatic SC"/>
                <a:ea typeface="Amatic SC"/>
                <a:cs typeface="Amatic SC"/>
                <a:sym typeface="Amatic SC"/>
              </a:rPr>
              <a:t>En este caso hay dependencia entre el Código Postal y la Ciudad, ya que, conocido el Código Postal se puede conocer la Ciudad, y conocida la Dirección y la Ciudad, se conoce el Código Postal.</a:t>
            </a:r>
            <a:endParaRPr b="1" sz="2600">
              <a:solidFill>
                <a:srgbClr val="000000"/>
              </a:solidFill>
              <a:latin typeface="Amatic SC"/>
              <a:ea typeface="Amatic SC"/>
              <a:cs typeface="Amatic SC"/>
              <a:sym typeface="Amatic SC"/>
            </a:endParaRPr>
          </a:p>
          <a:p>
            <a:pPr indent="0" lvl="0" marL="0" rtl="0" algn="just">
              <a:lnSpc>
                <a:spcPct val="115000"/>
              </a:lnSpc>
              <a:spcBef>
                <a:spcPts val="0"/>
              </a:spcBef>
              <a:spcAft>
                <a:spcPts val="0"/>
              </a:spcAft>
              <a:buClr>
                <a:schemeClr val="dk1"/>
              </a:buClr>
              <a:buSzPts val="1100"/>
              <a:buFont typeface="Arial"/>
              <a:buNone/>
            </a:pPr>
            <a:r>
              <a:rPr b="1" lang="en" sz="2600">
                <a:solidFill>
                  <a:srgbClr val="000000"/>
                </a:solidFill>
                <a:latin typeface="Amatic SC"/>
                <a:ea typeface="Amatic SC"/>
                <a:cs typeface="Amatic SC"/>
                <a:sym typeface="Amatic SC"/>
              </a:rPr>
              <a:t>Para transformar la tabla en una tabla en FNBC se crea una tabla de Códigos Postales y Ciudades, eliminando de la tabla original la Ciudad, obteniéndose dos tablas, una con los atributos Dirección y Código Postal y otra con el Código Postal y la Ciudad</a:t>
            </a:r>
            <a:endParaRPr b="1" sz="2600">
              <a:solidFill>
                <a:srgbClr val="000000"/>
              </a:solidFill>
              <a:latin typeface="Amatic SC"/>
              <a:ea typeface="Amatic SC"/>
              <a:cs typeface="Amatic SC"/>
              <a:sym typeface="Amatic SC"/>
            </a:endParaRPr>
          </a:p>
          <a:p>
            <a:pPr indent="0" lvl="0" marL="0" rtl="0" algn="l">
              <a:spcBef>
                <a:spcPts val="0"/>
              </a:spcBef>
              <a:spcAft>
                <a:spcPts val="0"/>
              </a:spcAft>
              <a:buNone/>
            </a:pPr>
            <a:r>
              <a:t/>
            </a:r>
            <a:endParaRPr/>
          </a:p>
        </p:txBody>
      </p:sp>
      <p:sp>
        <p:nvSpPr>
          <p:cNvPr id="122" name="Google Shape;122;p2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2"/>
          <p:cNvSpPr txBox="1"/>
          <p:nvPr>
            <p:ph type="title"/>
          </p:nvPr>
        </p:nvSpPr>
        <p:spPr>
          <a:xfrm>
            <a:off x="1307000" y="129772"/>
            <a:ext cx="7273800" cy="47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solidFill>
                  <a:srgbClr val="000000"/>
                </a:solidFill>
              </a:rPr>
              <a:t>FN de Boyce-Codd</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1411775" y="183700"/>
            <a:ext cx="7541400" cy="4902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3000">
                <a:latin typeface="Amatic SC"/>
                <a:ea typeface="Amatic SC"/>
                <a:cs typeface="Amatic SC"/>
                <a:sym typeface="Amatic SC"/>
              </a:rPr>
              <a:t>Tablas resultantes</a:t>
            </a:r>
            <a:endParaRPr b="1" sz="3000">
              <a:latin typeface="Amatic SC"/>
              <a:ea typeface="Amatic SC"/>
              <a:cs typeface="Amatic SC"/>
              <a:sym typeface="Amatic SC"/>
            </a:endParaRPr>
          </a:p>
        </p:txBody>
      </p:sp>
      <p:sp>
        <p:nvSpPr>
          <p:cNvPr id="129" name="Google Shape;129;p2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1462950" y="939875"/>
            <a:ext cx="5876150" cy="1556600"/>
          </a:xfrm>
          <a:prstGeom prst="rect">
            <a:avLst/>
          </a:prstGeom>
          <a:noFill/>
          <a:ln>
            <a:noFill/>
          </a:ln>
        </p:spPr>
      </p:pic>
      <p:pic>
        <p:nvPicPr>
          <p:cNvPr id="131" name="Google Shape;131;p23"/>
          <p:cNvPicPr preferRelativeResize="0"/>
          <p:nvPr/>
        </p:nvPicPr>
        <p:blipFill>
          <a:blip r:embed="rId4">
            <a:alphaModFix/>
          </a:blip>
          <a:stretch>
            <a:fillRect/>
          </a:stretch>
        </p:blipFill>
        <p:spPr>
          <a:xfrm>
            <a:off x="1510375" y="2888600"/>
            <a:ext cx="5828725" cy="13896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37" name="Google Shape;137;p24"/>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http://iutll-bdd.blogspot.com/2012/06/normalizacion-de-bases-de-datos.html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http://19e37.com/blog/formas-normales-1fn-2fn-3fn/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5"/>
              </a:rPr>
              <a:t>http://tadebasegino.blogspot.com/2012/08/tercera-forma-normal-3fn.html?m=1</a:t>
            </a:r>
            <a:endParaRPr/>
          </a:p>
          <a:p>
            <a:pPr indent="0" lvl="0" marL="0" rtl="0" algn="l">
              <a:spcBef>
                <a:spcPts val="0"/>
              </a:spcBef>
              <a:spcAft>
                <a:spcPts val="0"/>
              </a:spcAft>
              <a:buNone/>
            </a:pPr>
            <a:r>
              <a:t/>
            </a:r>
            <a:endParaRPr/>
          </a:p>
        </p:txBody>
      </p:sp>
      <p:sp>
        <p:nvSpPr>
          <p:cNvPr id="138" name="Google Shape;138;p2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2"/>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6000"/>
              <a:t>Tercera forma normal</a:t>
            </a:r>
            <a:endParaRPr/>
          </a:p>
        </p:txBody>
      </p:sp>
      <p:sp>
        <p:nvSpPr>
          <p:cNvPr id="52" name="Google Shape;52;p12"/>
          <p:cNvSpPr txBox="1"/>
          <p:nvPr>
            <p:ph idx="1" type="body"/>
          </p:nvPr>
        </p:nvSpPr>
        <p:spPr>
          <a:xfrm>
            <a:off x="1411775" y="1287956"/>
            <a:ext cx="7273800" cy="32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La tercera forma normal (3FN) es una forma normal usada en la normalización de bases de datos. La 3FN fue definida originalmente por E.F. Codd en 1971. La definición de Codd indica que una tabla está en 3FN si y </a:t>
            </a:r>
            <a:r>
              <a:rPr lang="en"/>
              <a:t>sólo</a:t>
            </a:r>
            <a:r>
              <a:rPr lang="en"/>
              <a:t> si las dos condiciones siguientes se mantienen:</a:t>
            </a:r>
            <a:endParaRPr/>
          </a:p>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lang="en"/>
              <a:t>La tabla está en la segunda forma normal (2FN)</a:t>
            </a:r>
            <a:endParaRPr/>
          </a:p>
          <a:p>
            <a:pPr indent="-368300" lvl="0" marL="457200" rtl="0" algn="l">
              <a:spcBef>
                <a:spcPts val="0"/>
              </a:spcBef>
              <a:spcAft>
                <a:spcPts val="0"/>
              </a:spcAft>
              <a:buSzPts val="2200"/>
              <a:buChar char="●"/>
            </a:pPr>
            <a:r>
              <a:rPr lang="en"/>
              <a:t>Ningún atributo no-primario de la tabla es dependiente transitivamente de una clave primaria</a:t>
            </a:r>
            <a:endParaRPr/>
          </a:p>
        </p:txBody>
      </p:sp>
      <p:sp>
        <p:nvSpPr>
          <p:cNvPr id="53" name="Google Shape;53;p12"/>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1941100" y="2512300"/>
            <a:ext cx="2362200" cy="1371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latin typeface="Caveat"/>
                <a:ea typeface="Caveat"/>
                <a:cs typeface="Caveat"/>
                <a:sym typeface="Caveat"/>
              </a:rPr>
              <a:t>"Nada excepto </a:t>
            </a:r>
            <a:endParaRPr sz="3000">
              <a:latin typeface="Caveat"/>
              <a:ea typeface="Caveat"/>
              <a:cs typeface="Caveat"/>
              <a:sym typeface="Caveat"/>
            </a:endParaRPr>
          </a:p>
          <a:p>
            <a:pPr indent="0" lvl="0" marL="0" rtl="0" algn="ctr">
              <a:spcBef>
                <a:spcPts val="0"/>
              </a:spcBef>
              <a:spcAft>
                <a:spcPts val="0"/>
              </a:spcAft>
              <a:buNone/>
            </a:pPr>
            <a:r>
              <a:rPr lang="en" sz="3000">
                <a:latin typeface="Caveat"/>
                <a:ea typeface="Caveat"/>
                <a:cs typeface="Caveat"/>
                <a:sym typeface="Caveat"/>
              </a:rPr>
              <a:t>la clave"</a:t>
            </a:r>
            <a:endParaRPr sz="3000">
              <a:latin typeface="Caveat"/>
              <a:ea typeface="Caveat"/>
              <a:cs typeface="Caveat"/>
              <a:sym typeface="Caveat"/>
            </a:endParaRPr>
          </a:p>
        </p:txBody>
      </p:sp>
      <p:sp>
        <p:nvSpPr>
          <p:cNvPr id="59" name="Google Shape;59;p13"/>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a:off x="5164227" y="944223"/>
            <a:ext cx="3101100" cy="3101100"/>
          </a:xfrm>
          <a:prstGeom prst="ellipse">
            <a:avLst/>
          </a:prstGeom>
          <a:noFill/>
          <a:ln>
            <a:noFill/>
          </a:ln>
        </p:spPr>
      </p:pic>
      <p:sp>
        <p:nvSpPr>
          <p:cNvPr id="65" name="Google Shape;65;p14"/>
          <p:cNvSpPr txBox="1"/>
          <p:nvPr>
            <p:ph idx="1" type="body"/>
          </p:nvPr>
        </p:nvSpPr>
        <p:spPr>
          <a:xfrm>
            <a:off x="1411775" y="851850"/>
            <a:ext cx="3200700" cy="310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Requerir que los atributos no-clave sean dependientes en "la clave completa" asegura que una tabla esté en 2FN; un requerimiento posterior que los atributos no-clave sean dependientes de "nada excepto la clave" asegura que la tabla esté en 3FN.</a:t>
            </a:r>
            <a:endParaRPr/>
          </a:p>
        </p:txBody>
      </p:sp>
      <p:sp>
        <p:nvSpPr>
          <p:cNvPr id="66" name="Google Shape;66;p14"/>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p:nvPr/>
        </p:nvSpPr>
        <p:spPr>
          <a:xfrm>
            <a:off x="5164227" y="855200"/>
            <a:ext cx="3137548" cy="3193132"/>
          </a:xfrm>
          <a:custGeom>
            <a:rect b="b" l="l" r="r" t="t"/>
            <a:pathLst>
              <a:path extrusionOk="0" h="112365" w="112467">
                <a:moveTo>
                  <a:pt x="54460" y="1136"/>
                </a:moveTo>
                <a:cubicBezTo>
                  <a:pt x="35793" y="-1735"/>
                  <a:pt x="15333" y="13334"/>
                  <a:pt x="5323" y="29350"/>
                </a:cubicBezTo>
                <a:cubicBezTo>
                  <a:pt x="213" y="37526"/>
                  <a:pt x="-796" y="48336"/>
                  <a:pt x="568" y="57881"/>
                </a:cubicBezTo>
                <a:cubicBezTo>
                  <a:pt x="1526" y="64589"/>
                  <a:pt x="-833" y="71942"/>
                  <a:pt x="1836" y="78170"/>
                </a:cubicBezTo>
                <a:cubicBezTo>
                  <a:pt x="11554" y="100844"/>
                  <a:pt x="43353" y="115262"/>
                  <a:pt x="67774" y="111773"/>
                </a:cubicBezTo>
                <a:cubicBezTo>
                  <a:pt x="74600" y="110798"/>
                  <a:pt x="83333" y="111682"/>
                  <a:pt x="87746" y="106384"/>
                </a:cubicBezTo>
                <a:cubicBezTo>
                  <a:pt x="96395" y="96000"/>
                  <a:pt x="104844" y="85184"/>
                  <a:pt x="110888" y="73097"/>
                </a:cubicBezTo>
                <a:cubicBezTo>
                  <a:pt x="113400" y="68074"/>
                  <a:pt x="112156" y="61912"/>
                  <a:pt x="112156" y="56296"/>
                </a:cubicBezTo>
                <a:cubicBezTo>
                  <a:pt x="112156" y="50475"/>
                  <a:pt x="113249" y="44310"/>
                  <a:pt x="111205" y="38860"/>
                </a:cubicBezTo>
                <a:cubicBezTo>
                  <a:pt x="102249" y="14978"/>
                  <a:pt x="69377" y="-5050"/>
                  <a:pt x="44632" y="1136"/>
                </a:cubicBezTo>
                <a:cubicBezTo>
                  <a:pt x="36721" y="3114"/>
                  <a:pt x="29975" y="8595"/>
                  <a:pt x="23710" y="13816"/>
                </a:cubicBezTo>
                <a:cubicBezTo>
                  <a:pt x="19051" y="17698"/>
                  <a:pt x="13087" y="20598"/>
                  <a:pt x="10078" y="25863"/>
                </a:cubicBezTo>
                <a:cubicBezTo>
                  <a:pt x="1254" y="41306"/>
                  <a:pt x="-2203" y="61931"/>
                  <a:pt x="3421" y="78804"/>
                </a:cubicBezTo>
                <a:cubicBezTo>
                  <a:pt x="8956" y="95410"/>
                  <a:pt x="29235" y="104992"/>
                  <a:pt x="46217" y="109237"/>
                </a:cubicBezTo>
                <a:cubicBezTo>
                  <a:pt x="51526" y="110564"/>
                  <a:pt x="56987" y="112990"/>
                  <a:pt x="62385" y="112090"/>
                </a:cubicBezTo>
                <a:cubicBezTo>
                  <a:pt x="72818" y="110351"/>
                  <a:pt x="83608" y="106967"/>
                  <a:pt x="91867" y="100360"/>
                </a:cubicBezTo>
                <a:cubicBezTo>
                  <a:pt x="107236" y="88065"/>
                  <a:pt x="113500" y="63662"/>
                  <a:pt x="110254" y="44249"/>
                </a:cubicBezTo>
                <a:cubicBezTo>
                  <a:pt x="107962" y="30539"/>
                  <a:pt x="99235" y="17428"/>
                  <a:pt x="88380" y="8744"/>
                </a:cubicBezTo>
                <a:cubicBezTo>
                  <a:pt x="84491" y="5633"/>
                  <a:pt x="78903" y="5674"/>
                  <a:pt x="74114" y="4306"/>
                </a:cubicBezTo>
                <a:cubicBezTo>
                  <a:pt x="61717" y="764"/>
                  <a:pt x="46971" y="-826"/>
                  <a:pt x="35439" y="4940"/>
                </a:cubicBezTo>
                <a:cubicBezTo>
                  <a:pt x="23658" y="10831"/>
                  <a:pt x="15271" y="21938"/>
                  <a:pt x="5957" y="31252"/>
                </a:cubicBezTo>
              </a:path>
            </a:pathLst>
          </a:custGeom>
          <a:noFill/>
          <a:ln cap="flat" cmpd="sng" w="9525">
            <a:solidFill>
              <a:srgbClr val="1C4587"/>
            </a:solidFill>
            <a:prstDash val="lgDash"/>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1411775" y="129768"/>
            <a:ext cx="7273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Ejemplo:</a:t>
            </a:r>
            <a:endParaRPr/>
          </a:p>
        </p:txBody>
      </p:sp>
      <p:sp>
        <p:nvSpPr>
          <p:cNvPr id="73" name="Google Shape;73;p15"/>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4" name="Google Shape;74;p15"/>
          <p:cNvGraphicFramePr/>
          <p:nvPr/>
        </p:nvGraphicFramePr>
        <p:xfrm>
          <a:off x="1411775" y="1685993"/>
          <a:ext cx="3000000" cy="3000000"/>
        </p:xfrm>
        <a:graphic>
          <a:graphicData uri="http://schemas.openxmlformats.org/drawingml/2006/table">
            <a:tbl>
              <a:tblPr>
                <a:noFill/>
                <a:tableStyleId>{16F3CF31-598C-4D0E-B040-D9074B699A46}</a:tableStyleId>
              </a:tblPr>
              <a:tblGrid>
                <a:gridCol w="1398525"/>
                <a:gridCol w="646375"/>
                <a:gridCol w="1215425"/>
                <a:gridCol w="1402725"/>
                <a:gridCol w="2329575"/>
              </a:tblGrid>
              <a:tr h="1850">
                <a:tc>
                  <a:txBody>
                    <a:bodyPr>
                      <a:noAutofit/>
                    </a:bodyPr>
                    <a:lstStyle/>
                    <a:p>
                      <a:pPr indent="0" lvl="0" marL="0" rtl="0" algn="l">
                        <a:spcBef>
                          <a:spcPts val="0"/>
                        </a:spcBef>
                        <a:spcAft>
                          <a:spcPts val="0"/>
                        </a:spcAft>
                        <a:buNone/>
                      </a:pPr>
                      <a:r>
                        <a:rPr b="1" lang="en" sz="1100" u="sng"/>
                        <a:t>Torneo</a:t>
                      </a:r>
                      <a:endParaRPr b="1" sz="1100" u="sng"/>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b="1" lang="en" sz="1100" u="sng"/>
                        <a:t>Año</a:t>
                      </a:r>
                      <a:endParaRPr b="1" sz="1100" u="sng"/>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b="1" lang="en" sz="1100"/>
                        <a:t>Nombre_Ganador</a:t>
                      </a:r>
                      <a:endParaRPr b="1"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b="1" lang="en" sz="1100"/>
                        <a:t>Apellido_Ganador</a:t>
                      </a:r>
                      <a:endParaRPr b="1"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b="1" lang="en" sz="1200"/>
                        <a:t>Fecha de nacimiento del ganador</a:t>
                      </a:r>
                      <a:endParaRPr b="1" sz="12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r h="1850">
                <a:tc>
                  <a:txBody>
                    <a:bodyPr>
                      <a:noAutofit/>
                    </a:bodyPr>
                    <a:lstStyle/>
                    <a:p>
                      <a:pPr indent="0" lvl="0" marL="0" rtl="0" algn="l">
                        <a:spcBef>
                          <a:spcPts val="0"/>
                        </a:spcBef>
                        <a:spcAft>
                          <a:spcPts val="0"/>
                        </a:spcAft>
                        <a:buNone/>
                      </a:pPr>
                      <a:r>
                        <a:rPr lang="en" sz="1100"/>
                        <a:t>Indiana Invitational</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1998</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Al </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Fredickson</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200"/>
                        <a:t>21 de julio de 1975</a:t>
                      </a:r>
                      <a:endParaRPr sz="12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r h="1850">
                <a:tc>
                  <a:txBody>
                    <a:bodyPr>
                      <a:noAutofit/>
                    </a:bodyPr>
                    <a:lstStyle/>
                    <a:p>
                      <a:pPr indent="0" lvl="0" marL="0" rtl="0" algn="l">
                        <a:spcBef>
                          <a:spcPts val="0"/>
                        </a:spcBef>
                        <a:spcAft>
                          <a:spcPts val="0"/>
                        </a:spcAft>
                        <a:buNone/>
                      </a:pPr>
                      <a:r>
                        <a:rPr lang="en" sz="1100"/>
                        <a:t>Cleveland Open</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1999</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Bob </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Albertson</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200"/>
                        <a:t>28 de septiembre de 1968</a:t>
                      </a:r>
                      <a:endParaRPr sz="12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r h="1850">
                <a:tc>
                  <a:txBody>
                    <a:bodyPr>
                      <a:noAutofit/>
                    </a:bodyPr>
                    <a:lstStyle/>
                    <a:p>
                      <a:pPr indent="0" lvl="0" marL="0" rtl="0" algn="l">
                        <a:spcBef>
                          <a:spcPts val="0"/>
                        </a:spcBef>
                        <a:spcAft>
                          <a:spcPts val="0"/>
                        </a:spcAft>
                        <a:buNone/>
                      </a:pPr>
                      <a:r>
                        <a:rPr lang="en" sz="1100"/>
                        <a:t>Des Moines Masters</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1999</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Al</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Fredickson</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200"/>
                        <a:t>21 de julio de 1975</a:t>
                      </a:r>
                      <a:endParaRPr sz="12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r h="1850">
                <a:tc>
                  <a:txBody>
                    <a:bodyPr>
                      <a:noAutofit/>
                    </a:bodyPr>
                    <a:lstStyle/>
                    <a:p>
                      <a:pPr indent="0" lvl="0" marL="0" rtl="0" algn="l">
                        <a:spcBef>
                          <a:spcPts val="0"/>
                        </a:spcBef>
                        <a:spcAft>
                          <a:spcPts val="0"/>
                        </a:spcAft>
                        <a:buNone/>
                      </a:pPr>
                      <a:r>
                        <a:rPr lang="en" sz="1100"/>
                        <a:t>Indiana Invitational</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1999</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Chip</a:t>
                      </a:r>
                      <a:endParaRPr sz="11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100"/>
                        <a:t>Masterson</a:t>
                      </a:r>
                      <a:endParaRPr sz="11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sz="1200"/>
                        <a:t>14 de marzo de 1977</a:t>
                      </a:r>
                      <a:endParaRPr sz="1200"/>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idx="1" type="body"/>
          </p:nvPr>
        </p:nvSpPr>
        <p:spPr>
          <a:xfrm>
            <a:off x="1411775" y="593475"/>
            <a:ext cx="7273800" cy="396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La única clave candidata es </a:t>
            </a:r>
            <a:r>
              <a:rPr b="1" lang="en"/>
              <a:t>{Torneo, Año}.</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lang="en"/>
              <a:t>La violación de la 3NF ocurre porque el atributo no primario Fecha de nacimiento del ganador es dependiente transitivamente de {</a:t>
            </a:r>
            <a:r>
              <a:rPr b="1" lang="en"/>
              <a:t>Torneo, Año}</a:t>
            </a:r>
            <a:r>
              <a:rPr lang="en"/>
              <a:t> vía el atributo no primario </a:t>
            </a:r>
            <a:r>
              <a:rPr b="1" lang="en"/>
              <a:t>Ganador</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El hecho de que la </a:t>
            </a:r>
            <a:r>
              <a:rPr b="1" lang="en"/>
              <a:t>Fecha de nacimiento</a:t>
            </a:r>
            <a:r>
              <a:rPr lang="en"/>
              <a:t> del ganador es funcionalmente dependiente en el </a:t>
            </a:r>
            <a:r>
              <a:rPr b="1" lang="en"/>
              <a:t>Ganador </a:t>
            </a:r>
            <a:r>
              <a:rPr lang="en"/>
              <a:t>hace la tabla vulnerable a inconsistencias lógicas, pues no hay nada que impida a la misma persona ser mostrada con diferentes fechas de nacimiento en diversos registros.</a:t>
            </a:r>
            <a:endParaRPr/>
          </a:p>
          <a:p>
            <a:pPr indent="0" lvl="0" marL="0" rtl="0" algn="l">
              <a:spcBef>
                <a:spcPts val="0"/>
              </a:spcBef>
              <a:spcAft>
                <a:spcPts val="0"/>
              </a:spcAft>
              <a:buNone/>
            </a:pPr>
            <a:r>
              <a:t/>
            </a:r>
            <a:endParaRPr/>
          </a:p>
        </p:txBody>
      </p:sp>
      <p:sp>
        <p:nvSpPr>
          <p:cNvPr id="80" name="Google Shape;80;p16"/>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1411775" y="254055"/>
            <a:ext cx="7273800" cy="85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Para expresar los mismos hechos sin violar la 3NF, es necesario dividir la tabla en dos:</a:t>
            </a:r>
            <a:endParaRPr/>
          </a:p>
        </p:txBody>
      </p:sp>
      <p:sp>
        <p:nvSpPr>
          <p:cNvPr id="86" name="Google Shape;86;p17"/>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7" name="Google Shape;87;p17"/>
          <p:cNvGraphicFramePr/>
          <p:nvPr/>
        </p:nvGraphicFramePr>
        <p:xfrm>
          <a:off x="1503378" y="3340138"/>
          <a:ext cx="3000000" cy="3000000"/>
        </p:xfrm>
        <a:graphic>
          <a:graphicData uri="http://schemas.openxmlformats.org/drawingml/2006/table">
            <a:tbl>
              <a:tblPr>
                <a:noFill/>
                <a:tableStyleId>{16F3CF31-598C-4D0E-B040-D9074B699A46}</a:tableStyleId>
              </a:tblPr>
              <a:tblGrid>
                <a:gridCol w="1137225"/>
                <a:gridCol w="1647900"/>
                <a:gridCol w="1804525"/>
                <a:gridCol w="2860050"/>
              </a:tblGrid>
              <a:tr h="381000">
                <a:tc>
                  <a:txBody>
                    <a:bodyPr>
                      <a:noAutofit/>
                    </a:bodyPr>
                    <a:lstStyle/>
                    <a:p>
                      <a:pPr indent="0" lvl="0" marL="0" rtl="0" algn="l">
                        <a:spcBef>
                          <a:spcPts val="0"/>
                        </a:spcBef>
                        <a:spcAft>
                          <a:spcPts val="0"/>
                        </a:spcAft>
                        <a:buNone/>
                      </a:pPr>
                      <a:r>
                        <a:rPr b="1" lang="en" u="sng"/>
                        <a:t>IdGanador</a:t>
                      </a:r>
                      <a:endParaRPr b="1" u="sng"/>
                    </a:p>
                  </a:txBody>
                  <a:tcPr marT="91425" marB="91425" marR="91425" marL="91425">
                    <a:lnR cap="flat" cmpd="sng" w="9525">
                      <a:solidFill>
                        <a:srgbClr val="999999"/>
                      </a:solidFill>
                      <a:prstDash val="solid"/>
                      <a:round/>
                      <a:headEnd len="sm" w="sm" type="none"/>
                      <a:tailEnd len="sm" w="sm" type="none"/>
                    </a:lnR>
                    <a:solidFill>
                      <a:srgbClr val="CCCCCC"/>
                    </a:solidFill>
                  </a:tcPr>
                </a:tc>
                <a:tc>
                  <a:txBody>
                    <a:bodyPr>
                      <a:noAutofit/>
                    </a:bodyPr>
                    <a:lstStyle/>
                    <a:p>
                      <a:pPr indent="0" lvl="0" marL="0" rtl="0" algn="l">
                        <a:spcBef>
                          <a:spcPts val="0"/>
                        </a:spcBef>
                        <a:spcAft>
                          <a:spcPts val="0"/>
                        </a:spcAft>
                        <a:buNone/>
                      </a:pPr>
                      <a:r>
                        <a:rPr b="1" lang="en"/>
                        <a:t>Nombre_Ganador</a:t>
                      </a:r>
                      <a:endParaRPr b="1"/>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noAutofit/>
                    </a:bodyPr>
                    <a:lstStyle/>
                    <a:p>
                      <a:pPr indent="0" lvl="0" marL="0" rtl="0" algn="l">
                        <a:spcBef>
                          <a:spcPts val="0"/>
                        </a:spcBef>
                        <a:spcAft>
                          <a:spcPts val="0"/>
                        </a:spcAft>
                        <a:buNone/>
                      </a:pPr>
                      <a:r>
                        <a:rPr b="1" lang="en"/>
                        <a:t>Apellido_Ganador</a:t>
                      </a:r>
                      <a:endParaRPr b="1"/>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CCCCCC"/>
                    </a:solidFill>
                  </a:tcPr>
                </a:tc>
                <a:tc>
                  <a:txBody>
                    <a:bodyPr>
                      <a:noAutofit/>
                    </a:bodyPr>
                    <a:lstStyle/>
                    <a:p>
                      <a:pPr indent="0" lvl="0" marL="0" rtl="0" algn="l">
                        <a:spcBef>
                          <a:spcPts val="0"/>
                        </a:spcBef>
                        <a:spcAft>
                          <a:spcPts val="0"/>
                        </a:spcAft>
                        <a:buNone/>
                      </a:pPr>
                      <a:r>
                        <a:rPr b="1" lang="en"/>
                        <a:t>Fecha de nacimiento</a:t>
                      </a:r>
                      <a:endParaRPr b="1"/>
                    </a:p>
                  </a:txBody>
                  <a:tcPr marT="91425" marB="91425" marR="91425" marL="91425">
                    <a:lnL cap="flat" cmpd="sng" w="9525">
                      <a:solidFill>
                        <a:srgbClr val="999999"/>
                      </a:solidFill>
                      <a:prstDash val="solid"/>
                      <a:round/>
                      <a:headEnd len="sm" w="sm" type="none"/>
                      <a:tailEnd len="sm" w="sm" type="none"/>
                    </a:lnL>
                    <a:solidFill>
                      <a:srgbClr val="CCCCCC"/>
                    </a:solidFill>
                  </a:tcPr>
                </a:tc>
              </a:tr>
              <a:tr h="381000">
                <a:tc>
                  <a:txBody>
                    <a:bodyPr>
                      <a:noAutofit/>
                    </a:bodyPr>
                    <a:lstStyle/>
                    <a:p>
                      <a:pPr indent="0" lvl="0" marL="0" rtl="0" algn="l">
                        <a:spcBef>
                          <a:spcPts val="0"/>
                        </a:spcBef>
                        <a:spcAft>
                          <a:spcPts val="0"/>
                        </a:spcAft>
                        <a:buNone/>
                      </a:pPr>
                      <a:r>
                        <a:rPr lang="en"/>
                        <a:t>001</a:t>
                      </a:r>
                      <a:endParaRPr/>
                    </a:p>
                  </a:txBody>
                  <a:tcPr marT="91425" marB="91425" marR="91425" marL="91425">
                    <a:lnR cap="flat" cmpd="sng" w="9525">
                      <a:solidFill>
                        <a:srgbClr val="999999"/>
                      </a:solidFill>
                      <a:prstDash val="solid"/>
                      <a:round/>
                      <a:headEnd len="sm" w="sm" type="none"/>
                      <a:tailEnd len="sm" w="sm" type="none"/>
                    </a:lnR>
                    <a:solidFill>
                      <a:srgbClr val="F3F3F3"/>
                    </a:solidFill>
                  </a:tcPr>
                </a:tc>
                <a:tc>
                  <a:txBody>
                    <a:bodyPr>
                      <a:noAutofit/>
                    </a:bodyPr>
                    <a:lstStyle/>
                    <a:p>
                      <a:pPr indent="0" lvl="0" marL="0" rtl="0" algn="l">
                        <a:spcBef>
                          <a:spcPts val="0"/>
                        </a:spcBef>
                        <a:spcAft>
                          <a:spcPts val="0"/>
                        </a:spcAft>
                        <a:buNone/>
                      </a:pPr>
                      <a:r>
                        <a:rPr lang="en"/>
                        <a:t>Al </a:t>
                      </a:r>
                      <a:endParaRPr/>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Fredickson</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14 de marzo de 1977</a:t>
                      </a:r>
                      <a:endParaRPr/>
                    </a:p>
                  </a:txBody>
                  <a:tcPr marT="91425" marB="91425" marR="91425" marL="91425">
                    <a:lnL cap="flat" cmpd="sng" w="9525">
                      <a:solidFill>
                        <a:srgbClr val="999999"/>
                      </a:solidFill>
                      <a:prstDash val="solid"/>
                      <a:round/>
                      <a:headEnd len="sm" w="sm" type="none"/>
                      <a:tailEnd len="sm" w="sm" type="none"/>
                    </a:lnL>
                    <a:solidFill>
                      <a:srgbClr val="F3F3F3"/>
                    </a:solidFill>
                  </a:tcPr>
                </a:tc>
              </a:tr>
              <a:tr h="381000">
                <a:tc>
                  <a:txBody>
                    <a:bodyPr>
                      <a:noAutofit/>
                    </a:bodyPr>
                    <a:lstStyle/>
                    <a:p>
                      <a:pPr indent="0" lvl="0" marL="0" rtl="0" algn="l">
                        <a:spcBef>
                          <a:spcPts val="0"/>
                        </a:spcBef>
                        <a:spcAft>
                          <a:spcPts val="0"/>
                        </a:spcAft>
                        <a:buNone/>
                      </a:pPr>
                      <a:r>
                        <a:rPr lang="en"/>
                        <a:t>002</a:t>
                      </a:r>
                      <a:endParaRPr/>
                    </a:p>
                  </a:txBody>
                  <a:tcPr marT="91425" marB="91425" marR="91425" marL="91425">
                    <a:lnR cap="flat" cmpd="sng" w="9525">
                      <a:solidFill>
                        <a:srgbClr val="999999"/>
                      </a:solidFill>
                      <a:prstDash val="solid"/>
                      <a:round/>
                      <a:headEnd len="sm" w="sm" type="none"/>
                      <a:tailEnd len="sm" w="sm" type="none"/>
                    </a:lnR>
                    <a:solidFill>
                      <a:srgbClr val="F3F3F3"/>
                    </a:solidFill>
                  </a:tcPr>
                </a:tc>
                <a:tc>
                  <a:txBody>
                    <a:bodyPr>
                      <a:noAutofit/>
                    </a:bodyPr>
                    <a:lstStyle/>
                    <a:p>
                      <a:pPr indent="0" lvl="0" marL="0" rtl="0" algn="l">
                        <a:spcBef>
                          <a:spcPts val="0"/>
                        </a:spcBef>
                        <a:spcAft>
                          <a:spcPts val="0"/>
                        </a:spcAft>
                        <a:buNone/>
                      </a:pPr>
                      <a:r>
                        <a:rPr lang="en"/>
                        <a:t>Bob </a:t>
                      </a:r>
                      <a:endParaRPr/>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Albertson</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21 de julio de 1975</a:t>
                      </a:r>
                      <a:endParaRPr/>
                    </a:p>
                  </a:txBody>
                  <a:tcPr marT="91425" marB="91425" marR="91425" marL="91425">
                    <a:lnL cap="flat" cmpd="sng" w="9525">
                      <a:solidFill>
                        <a:srgbClr val="999999"/>
                      </a:solidFill>
                      <a:prstDash val="solid"/>
                      <a:round/>
                      <a:headEnd len="sm" w="sm" type="none"/>
                      <a:tailEnd len="sm" w="sm" type="none"/>
                    </a:lnL>
                    <a:solidFill>
                      <a:srgbClr val="F3F3F3"/>
                    </a:solidFill>
                  </a:tcPr>
                </a:tc>
              </a:tr>
              <a:tr h="381000">
                <a:tc>
                  <a:txBody>
                    <a:bodyPr>
                      <a:noAutofit/>
                    </a:bodyPr>
                    <a:lstStyle/>
                    <a:p>
                      <a:pPr indent="0" lvl="0" marL="0" rtl="0" algn="l">
                        <a:spcBef>
                          <a:spcPts val="0"/>
                        </a:spcBef>
                        <a:spcAft>
                          <a:spcPts val="0"/>
                        </a:spcAft>
                        <a:buNone/>
                      </a:pPr>
                      <a:r>
                        <a:rPr lang="en"/>
                        <a:t>003</a:t>
                      </a:r>
                      <a:endParaRPr/>
                    </a:p>
                  </a:txBody>
                  <a:tcPr marT="91425" marB="91425" marR="91425" marL="91425">
                    <a:lnR cap="flat" cmpd="sng" w="9525">
                      <a:solidFill>
                        <a:srgbClr val="999999"/>
                      </a:solidFill>
                      <a:prstDash val="solid"/>
                      <a:round/>
                      <a:headEnd len="sm" w="sm" type="none"/>
                      <a:tailEnd len="sm" w="sm" type="none"/>
                    </a:lnR>
                    <a:solidFill>
                      <a:srgbClr val="F3F3F3"/>
                    </a:solidFill>
                  </a:tcPr>
                </a:tc>
                <a:tc>
                  <a:txBody>
                    <a:bodyPr>
                      <a:noAutofit/>
                    </a:bodyPr>
                    <a:lstStyle/>
                    <a:p>
                      <a:pPr indent="0" lvl="0" marL="0" rtl="0" algn="l">
                        <a:spcBef>
                          <a:spcPts val="0"/>
                        </a:spcBef>
                        <a:spcAft>
                          <a:spcPts val="0"/>
                        </a:spcAft>
                        <a:buNone/>
                      </a:pPr>
                      <a:r>
                        <a:rPr lang="en"/>
                        <a:t>Chip</a:t>
                      </a:r>
                      <a:endParaRPr/>
                    </a:p>
                  </a:txBody>
                  <a:tcPr marT="25400" marB="25400" marR="25400" marL="254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Masterson</a:t>
                      </a:r>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F3F3F3"/>
                    </a:solidFill>
                  </a:tcPr>
                </a:tc>
                <a:tc>
                  <a:txBody>
                    <a:bodyPr>
                      <a:noAutofit/>
                    </a:bodyPr>
                    <a:lstStyle/>
                    <a:p>
                      <a:pPr indent="0" lvl="0" marL="0" rtl="0" algn="l">
                        <a:spcBef>
                          <a:spcPts val="0"/>
                        </a:spcBef>
                        <a:spcAft>
                          <a:spcPts val="0"/>
                        </a:spcAft>
                        <a:buNone/>
                      </a:pPr>
                      <a:r>
                        <a:rPr lang="en"/>
                        <a:t>28 de septiembre de 1968</a:t>
                      </a:r>
                      <a:endParaRPr/>
                    </a:p>
                  </a:txBody>
                  <a:tcPr marT="91425" marB="91425" marR="91425" marL="91425">
                    <a:lnL cap="flat" cmpd="sng" w="9525">
                      <a:solidFill>
                        <a:srgbClr val="999999"/>
                      </a:solidFill>
                      <a:prstDash val="solid"/>
                      <a:round/>
                      <a:headEnd len="sm" w="sm" type="none"/>
                      <a:tailEnd len="sm" w="sm" type="none"/>
                    </a:lnL>
                    <a:solidFill>
                      <a:srgbClr val="F3F3F3"/>
                    </a:solidFill>
                  </a:tcPr>
                </a:tc>
              </a:tr>
            </a:tbl>
          </a:graphicData>
        </a:graphic>
      </p:graphicFrame>
      <p:graphicFrame>
        <p:nvGraphicFramePr>
          <p:cNvPr id="88" name="Google Shape;88;p17"/>
          <p:cNvGraphicFramePr/>
          <p:nvPr/>
        </p:nvGraphicFramePr>
        <p:xfrm>
          <a:off x="1343725" y="1012888"/>
          <a:ext cx="3000000" cy="3000000"/>
        </p:xfrm>
        <a:graphic>
          <a:graphicData uri="http://schemas.openxmlformats.org/drawingml/2006/table">
            <a:tbl>
              <a:tblPr>
                <a:noFill/>
                <a:tableStyleId>{16F3CF31-598C-4D0E-B040-D9074B699A46}</a:tableStyleId>
              </a:tblPr>
              <a:tblGrid>
                <a:gridCol w="2413000"/>
                <a:gridCol w="2185875"/>
                <a:gridCol w="2640125"/>
              </a:tblGrid>
              <a:tr h="381000">
                <a:tc>
                  <a:txBody>
                    <a:bodyPr>
                      <a:noAutofit/>
                    </a:bodyPr>
                    <a:lstStyle/>
                    <a:p>
                      <a:pPr indent="0" lvl="0" marL="0" rtl="0" algn="ctr">
                        <a:spcBef>
                          <a:spcPts val="0"/>
                        </a:spcBef>
                        <a:spcAft>
                          <a:spcPts val="0"/>
                        </a:spcAft>
                        <a:buNone/>
                      </a:pPr>
                      <a:r>
                        <a:rPr b="1" lang="en" u="sng"/>
                        <a:t>Torneo</a:t>
                      </a:r>
                      <a:endParaRPr b="1" u="sng"/>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noAutofit/>
                    </a:bodyPr>
                    <a:lstStyle/>
                    <a:p>
                      <a:pPr indent="0" lvl="0" marL="0" rtl="0" algn="ctr">
                        <a:spcBef>
                          <a:spcPts val="0"/>
                        </a:spcBef>
                        <a:spcAft>
                          <a:spcPts val="0"/>
                        </a:spcAft>
                        <a:buNone/>
                      </a:pPr>
                      <a:r>
                        <a:rPr b="1" lang="en" u="sng"/>
                        <a:t>Año</a:t>
                      </a:r>
                      <a:endParaRPr b="1" u="sng"/>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c>
                  <a:txBody>
                    <a:bodyPr>
                      <a:noAutofit/>
                    </a:bodyPr>
                    <a:lstStyle/>
                    <a:p>
                      <a:pPr indent="0" lvl="0" marL="0" rtl="0" algn="ctr">
                        <a:spcBef>
                          <a:spcPts val="0"/>
                        </a:spcBef>
                        <a:spcAft>
                          <a:spcPts val="0"/>
                        </a:spcAft>
                        <a:buNone/>
                      </a:pPr>
                      <a:r>
                        <a:rPr b="1" lang="en"/>
                        <a:t>IdGanador</a:t>
                      </a:r>
                      <a:endParaRPr b="1"/>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81000">
                <a:tc>
                  <a:txBody>
                    <a:bodyPr>
                      <a:noAutofit/>
                    </a:bodyPr>
                    <a:lstStyle/>
                    <a:p>
                      <a:pPr indent="0" lvl="0" marL="0" rtl="0" algn="ctr">
                        <a:spcBef>
                          <a:spcPts val="0"/>
                        </a:spcBef>
                        <a:spcAft>
                          <a:spcPts val="0"/>
                        </a:spcAft>
                        <a:buNone/>
                      </a:pPr>
                      <a:r>
                        <a:rPr lang="en"/>
                        <a:t>Indiana Invitational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1998</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002</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r>
              <a:tr h="381000">
                <a:tc>
                  <a:txBody>
                    <a:bodyPr>
                      <a:noAutofit/>
                    </a:bodyPr>
                    <a:lstStyle/>
                    <a:p>
                      <a:pPr indent="0" lvl="0" marL="0" rtl="0" algn="ctr">
                        <a:spcBef>
                          <a:spcPts val="0"/>
                        </a:spcBef>
                        <a:spcAft>
                          <a:spcPts val="0"/>
                        </a:spcAft>
                        <a:buNone/>
                      </a:pPr>
                      <a:r>
                        <a:rPr lang="en"/>
                        <a:t>Cleveland Open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1999</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003</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r>
              <a:tr h="381000">
                <a:tc>
                  <a:txBody>
                    <a:bodyPr>
                      <a:noAutofit/>
                    </a:bodyPr>
                    <a:lstStyle/>
                    <a:p>
                      <a:pPr indent="0" lvl="0" marL="0" rtl="0" algn="ctr">
                        <a:spcBef>
                          <a:spcPts val="0"/>
                        </a:spcBef>
                        <a:spcAft>
                          <a:spcPts val="0"/>
                        </a:spcAft>
                        <a:buNone/>
                      </a:pPr>
                      <a:r>
                        <a:rPr lang="en"/>
                        <a:t>Des Moines Master</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1999</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002</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r>
              <a:tr h="381000">
                <a:tc>
                  <a:txBody>
                    <a:bodyPr>
                      <a:noAutofit/>
                    </a:bodyPr>
                    <a:lstStyle/>
                    <a:p>
                      <a:pPr indent="0" lvl="0" marL="0" rtl="0" algn="ctr">
                        <a:spcBef>
                          <a:spcPts val="0"/>
                        </a:spcBef>
                        <a:spcAft>
                          <a:spcPts val="0"/>
                        </a:spcAft>
                        <a:buNone/>
                      </a:pPr>
                      <a:r>
                        <a:rPr lang="en"/>
                        <a:t>Indiana Invitational</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1999</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c>
                  <a:txBody>
                    <a:bodyPr>
                      <a:noAutofit/>
                    </a:bodyPr>
                    <a:lstStyle/>
                    <a:p>
                      <a:pPr indent="0" lvl="0" marL="0" rtl="0" algn="ctr">
                        <a:spcBef>
                          <a:spcPts val="0"/>
                        </a:spcBef>
                        <a:spcAft>
                          <a:spcPts val="0"/>
                        </a:spcAft>
                        <a:buNone/>
                      </a:pPr>
                      <a:r>
                        <a:rPr lang="en"/>
                        <a:t>001</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4" name="Google Shape;94;p18"/>
          <p:cNvGraphicFramePr/>
          <p:nvPr/>
        </p:nvGraphicFramePr>
        <p:xfrm>
          <a:off x="952475" y="1346688"/>
          <a:ext cx="3000000" cy="3000000"/>
        </p:xfrm>
        <a:graphic>
          <a:graphicData uri="http://schemas.openxmlformats.org/drawingml/2006/table">
            <a:tbl>
              <a:tblPr>
                <a:noFill/>
                <a:tableStyleId>{16F3CF31-598C-4D0E-B040-D9074B699A46}</a:tableStyleId>
              </a:tblPr>
              <a:tblGrid>
                <a:gridCol w="1000075"/>
                <a:gridCol w="1000075"/>
                <a:gridCol w="1000075"/>
                <a:gridCol w="1000075"/>
                <a:gridCol w="1000075"/>
                <a:gridCol w="1000075"/>
                <a:gridCol w="1000075"/>
                <a:gridCol w="1000075"/>
              </a:tblGrid>
              <a:tr h="837900">
                <a:tc>
                  <a:txBody>
                    <a:bodyPr>
                      <a:noAutofit/>
                    </a:bodyPr>
                    <a:lstStyle/>
                    <a:p>
                      <a:pPr indent="0" lvl="0" marL="0" rtl="0" algn="l">
                        <a:spcBef>
                          <a:spcPts val="0"/>
                        </a:spcBef>
                        <a:spcAft>
                          <a:spcPts val="0"/>
                        </a:spcAft>
                        <a:buNone/>
                      </a:pPr>
                      <a:r>
                        <a:rPr lang="en" u="sng"/>
                        <a:t>Sucursal</a:t>
                      </a:r>
                      <a:endParaRPr u="sng"/>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u="sng"/>
                        <a:t>Número de factura</a:t>
                      </a:r>
                      <a:endParaRPr u="sng"/>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Fecha de factura</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Forma de pago</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Código Cliente</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Apellido paterno de cliente</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Apellido materno </a:t>
                      </a:r>
                      <a:r>
                        <a:rPr lang="en"/>
                        <a:t>de cliente</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Total de factura</a:t>
                      </a:r>
                      <a:endParaRPr/>
                    </a:p>
                  </a:txBody>
                  <a:tcPr marT="91425" marB="91425" marR="91425" marL="91425">
                    <a:solidFill>
                      <a:srgbClr val="CCCCCC"/>
                    </a:solidFill>
                  </a:tcPr>
                </a:tc>
              </a:tr>
              <a:tr h="551525">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Pérez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 López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440</a:t>
                      </a:r>
                      <a:endParaRPr/>
                    </a:p>
                  </a:txBody>
                  <a:tcPr marT="91425" marB="91425" marR="91425" marL="91425">
                    <a:solidFill>
                      <a:srgbClr val="FFFFFF"/>
                    </a:solidFill>
                  </a:tcPr>
                </a:tc>
              </a:tr>
              <a:tr h="530350">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2/10/15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33</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García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 Méndez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r>
              <a:tr h="530350">
                <a:tc>
                  <a:txBody>
                    <a:bodyPr>
                      <a:noAutofit/>
                    </a:bodyPr>
                    <a:lstStyle/>
                    <a:p>
                      <a:pPr indent="0" lvl="0" marL="0" rtl="0" algn="l">
                        <a:spcBef>
                          <a:spcPts val="0"/>
                        </a:spcBef>
                        <a:spcAft>
                          <a:spcPts val="0"/>
                        </a:spcAft>
                        <a:buNone/>
                      </a:pPr>
                      <a:r>
                        <a:rPr lang="en"/>
                        <a:t>02</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3/10/15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45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Gómez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Bautista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550</a:t>
                      </a:r>
                      <a:endParaRPr/>
                    </a:p>
                  </a:txBody>
                  <a:tcPr marT="91425" marB="91425" marR="91425" marL="91425">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idx="12" type="sldNum"/>
          </p:nvPr>
        </p:nvSpPr>
        <p:spPr>
          <a:xfrm>
            <a:off x="8404384" y="2540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0" name="Google Shape;100;p19"/>
          <p:cNvGraphicFramePr/>
          <p:nvPr/>
        </p:nvGraphicFramePr>
        <p:xfrm>
          <a:off x="1472050" y="3306025"/>
          <a:ext cx="3000000" cy="3000000"/>
        </p:xfrm>
        <a:graphic>
          <a:graphicData uri="http://schemas.openxmlformats.org/drawingml/2006/table">
            <a:tbl>
              <a:tblPr>
                <a:noFill/>
                <a:tableStyleId>{16F3CF31-598C-4D0E-B040-D9074B699A46}</a:tableStyleId>
              </a:tblPr>
              <a:tblGrid>
                <a:gridCol w="2413000"/>
                <a:gridCol w="2413000"/>
                <a:gridCol w="2413000"/>
              </a:tblGrid>
              <a:tr h="381000">
                <a:tc>
                  <a:txBody>
                    <a:bodyPr>
                      <a:noAutofit/>
                    </a:bodyPr>
                    <a:lstStyle/>
                    <a:p>
                      <a:pPr indent="0" lvl="0" marL="0" rtl="0" algn="l">
                        <a:spcBef>
                          <a:spcPts val="0"/>
                        </a:spcBef>
                        <a:spcAft>
                          <a:spcPts val="0"/>
                        </a:spcAft>
                        <a:buNone/>
                      </a:pPr>
                      <a:r>
                        <a:rPr lang="en" u="sng"/>
                        <a:t>Código Cliente</a:t>
                      </a:r>
                      <a:endParaRPr u="sng"/>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Apellido paterno de cliente</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Apell</a:t>
                      </a:r>
                      <a:r>
                        <a:rPr lang="en"/>
                        <a:t>ido materno de cliente</a:t>
                      </a:r>
                      <a:endParaRPr/>
                    </a:p>
                  </a:txBody>
                  <a:tcPr marT="91425" marB="91425" marR="91425" marL="91425">
                    <a:solidFill>
                      <a:srgbClr val="CCCCCC"/>
                    </a:solidFill>
                  </a:tcPr>
                </a:tc>
              </a:tr>
              <a:tr h="381000">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Pérez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López</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33</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García</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Méndez</a:t>
                      </a:r>
                      <a:endParaRPr/>
                    </a:p>
                  </a:txBody>
                  <a:tcPr marT="91425" marB="91425" marR="91425" marL="91425">
                    <a:solidFill>
                      <a:srgbClr val="FFFFFF"/>
                    </a:solidFill>
                  </a:tcPr>
                </a:tc>
              </a:tr>
              <a:tr h="381000">
                <a:tc>
                  <a:txBody>
                    <a:bodyPr>
                      <a:noAutofit/>
                    </a:bodyPr>
                    <a:lstStyle/>
                    <a:p>
                      <a:pPr indent="0" lvl="0" marL="0" rtl="0" algn="l">
                        <a:spcBef>
                          <a:spcPts val="0"/>
                        </a:spcBef>
                        <a:spcAft>
                          <a:spcPts val="0"/>
                        </a:spcAft>
                        <a:buNone/>
                      </a:pPr>
                      <a:r>
                        <a:rPr lang="en"/>
                        <a:t>45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Gómez</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Bautista</a:t>
                      </a:r>
                      <a:endParaRPr/>
                    </a:p>
                  </a:txBody>
                  <a:tcPr marT="91425" marB="91425" marR="91425" marL="91425">
                    <a:solidFill>
                      <a:srgbClr val="FFFFFF"/>
                    </a:solidFill>
                  </a:tcPr>
                </a:tc>
              </a:tr>
            </a:tbl>
          </a:graphicData>
        </a:graphic>
      </p:graphicFrame>
      <p:graphicFrame>
        <p:nvGraphicFramePr>
          <p:cNvPr id="101" name="Google Shape;101;p19"/>
          <p:cNvGraphicFramePr/>
          <p:nvPr/>
        </p:nvGraphicFramePr>
        <p:xfrm>
          <a:off x="1737225" y="432288"/>
          <a:ext cx="3000000" cy="3000000"/>
        </p:xfrm>
        <a:graphic>
          <a:graphicData uri="http://schemas.openxmlformats.org/drawingml/2006/table">
            <a:tbl>
              <a:tblPr>
                <a:noFill/>
                <a:tableStyleId>{16F3CF31-598C-4D0E-B040-D9074B699A46}</a:tableStyleId>
              </a:tblPr>
              <a:tblGrid>
                <a:gridCol w="1034150"/>
                <a:gridCol w="1034150"/>
                <a:gridCol w="1034150"/>
                <a:gridCol w="1034150"/>
                <a:gridCol w="1034150"/>
                <a:gridCol w="1034150"/>
              </a:tblGrid>
              <a:tr h="837900">
                <a:tc>
                  <a:txBody>
                    <a:bodyPr>
                      <a:noAutofit/>
                    </a:bodyPr>
                    <a:lstStyle/>
                    <a:p>
                      <a:pPr indent="0" lvl="0" marL="0" rtl="0" algn="l">
                        <a:spcBef>
                          <a:spcPts val="0"/>
                        </a:spcBef>
                        <a:spcAft>
                          <a:spcPts val="0"/>
                        </a:spcAft>
                        <a:buNone/>
                      </a:pPr>
                      <a:r>
                        <a:rPr lang="en" u="sng"/>
                        <a:t>Sucursal</a:t>
                      </a:r>
                      <a:endParaRPr u="sng"/>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u="sng"/>
                        <a:t>Número de factura</a:t>
                      </a:r>
                      <a:endParaRPr u="sng"/>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Fecha de factura</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Forma de pago</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Código Cliente</a:t>
                      </a:r>
                      <a:endParaRPr/>
                    </a:p>
                  </a:txBody>
                  <a:tcPr marT="91425" marB="91425" marR="91425" marL="91425">
                    <a:solidFill>
                      <a:srgbClr val="CCCCCC"/>
                    </a:solidFill>
                  </a:tcPr>
                </a:tc>
                <a:tc>
                  <a:txBody>
                    <a:bodyPr>
                      <a:noAutofit/>
                    </a:bodyPr>
                    <a:lstStyle/>
                    <a:p>
                      <a:pPr indent="0" lvl="0" marL="0" rtl="0" algn="l">
                        <a:spcBef>
                          <a:spcPts val="0"/>
                        </a:spcBef>
                        <a:spcAft>
                          <a:spcPts val="0"/>
                        </a:spcAft>
                        <a:buNone/>
                      </a:pPr>
                      <a:r>
                        <a:rPr lang="en"/>
                        <a:t>Total de factura</a:t>
                      </a:r>
                      <a:endParaRPr/>
                    </a:p>
                  </a:txBody>
                  <a:tcPr marT="91425" marB="91425" marR="91425" marL="91425">
                    <a:solidFill>
                      <a:srgbClr val="CCCCCC"/>
                    </a:solidFill>
                  </a:tcPr>
                </a:tc>
              </a:tr>
              <a:tr h="551525">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440</a:t>
                      </a:r>
                      <a:endParaRPr/>
                    </a:p>
                  </a:txBody>
                  <a:tcPr marT="91425" marB="91425" marR="91425" marL="91425">
                    <a:solidFill>
                      <a:srgbClr val="FFFFFF"/>
                    </a:solidFill>
                  </a:tcPr>
                </a:tc>
              </a:tr>
              <a:tr h="530350">
                <a:tc>
                  <a:txBody>
                    <a:bodyPr>
                      <a:noAutofit/>
                    </a:bodyPr>
                    <a:lstStyle/>
                    <a:p>
                      <a:pPr indent="0" lvl="0" marL="0" rtl="0" algn="l">
                        <a:spcBef>
                          <a:spcPts val="0"/>
                        </a:spcBef>
                        <a:spcAft>
                          <a:spcPts val="0"/>
                        </a:spcAft>
                        <a:buNone/>
                      </a:pPr>
                      <a:r>
                        <a:rPr lang="en"/>
                        <a:t>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101</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2/10/15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33</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r>
              <a:tr h="530350">
                <a:tc>
                  <a:txBody>
                    <a:bodyPr>
                      <a:noAutofit/>
                    </a:bodyPr>
                    <a:lstStyle/>
                    <a:p>
                      <a:pPr indent="0" lvl="0" marL="0" rtl="0" algn="l">
                        <a:spcBef>
                          <a:spcPts val="0"/>
                        </a:spcBef>
                        <a:spcAft>
                          <a:spcPts val="0"/>
                        </a:spcAft>
                        <a:buNone/>
                      </a:pPr>
                      <a:r>
                        <a:rPr lang="en"/>
                        <a:t>02</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100</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3/10/15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Crédito</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45</a:t>
                      </a:r>
                      <a:endParaRPr/>
                    </a:p>
                  </a:txBody>
                  <a:tcPr marT="91425" marB="91425" marR="91425" marL="91425">
                    <a:solidFill>
                      <a:srgbClr val="FFFFFF"/>
                    </a:solidFill>
                  </a:tcPr>
                </a:tc>
                <a:tc>
                  <a:txBody>
                    <a:bodyPr>
                      <a:noAutofit/>
                    </a:bodyPr>
                    <a:lstStyle/>
                    <a:p>
                      <a:pPr indent="0" lvl="0" marL="0" rtl="0" algn="l">
                        <a:spcBef>
                          <a:spcPts val="0"/>
                        </a:spcBef>
                        <a:spcAft>
                          <a:spcPts val="0"/>
                        </a:spcAft>
                        <a:buNone/>
                      </a:pPr>
                      <a:r>
                        <a:rPr lang="en"/>
                        <a:t>550</a:t>
                      </a:r>
                      <a:endParaRPr/>
                    </a:p>
                  </a:txBody>
                  <a:tcPr marT="91425" marB="91425" marR="91425" marL="91425">
                    <a:solidFill>
                      <a:srgbClr val="FFFFFF"/>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t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