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DDD2-D898-44ED-B85D-DBE983636408}" type="datetimeFigureOut">
              <a:rPr lang="es-MX" smtClean="0"/>
              <a:t>05/04/2019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8E27-324B-4E81-B5D0-D00965F41B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535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DDD2-D898-44ED-B85D-DBE983636408}" type="datetimeFigureOut">
              <a:rPr lang="es-MX" smtClean="0"/>
              <a:t>05/04/2019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8E27-324B-4E81-B5D0-D00965F41B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678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DDD2-D898-44ED-B85D-DBE983636408}" type="datetimeFigureOut">
              <a:rPr lang="es-MX" smtClean="0"/>
              <a:t>05/04/2019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8E27-324B-4E81-B5D0-D00965F41B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522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DDD2-D898-44ED-B85D-DBE983636408}" type="datetimeFigureOut">
              <a:rPr lang="es-MX" smtClean="0"/>
              <a:t>05/04/2019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8E27-324B-4E81-B5D0-D00965F41B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793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DDD2-D898-44ED-B85D-DBE983636408}" type="datetimeFigureOut">
              <a:rPr lang="es-MX" smtClean="0"/>
              <a:t>05/04/2019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8E27-324B-4E81-B5D0-D00965F41B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5992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DDD2-D898-44ED-B85D-DBE983636408}" type="datetimeFigureOut">
              <a:rPr lang="es-MX" smtClean="0"/>
              <a:t>05/04/2019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8E27-324B-4E81-B5D0-D00965F41B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116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DDD2-D898-44ED-B85D-DBE983636408}" type="datetimeFigureOut">
              <a:rPr lang="es-MX" smtClean="0"/>
              <a:t>05/04/2019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8E27-324B-4E81-B5D0-D00965F41B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085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DDD2-D898-44ED-B85D-DBE983636408}" type="datetimeFigureOut">
              <a:rPr lang="es-MX" smtClean="0"/>
              <a:t>05/04/2019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8E27-324B-4E81-B5D0-D00965F41B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398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DDD2-D898-44ED-B85D-DBE983636408}" type="datetimeFigureOut">
              <a:rPr lang="es-MX" smtClean="0"/>
              <a:t>05/04/2019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8E27-324B-4E81-B5D0-D00965F41B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213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DDD2-D898-44ED-B85D-DBE983636408}" type="datetimeFigureOut">
              <a:rPr lang="es-MX" smtClean="0"/>
              <a:t>05/04/2019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8E27-324B-4E81-B5D0-D00965F41B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067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DDD2-D898-44ED-B85D-DBE983636408}" type="datetimeFigureOut">
              <a:rPr lang="es-MX" smtClean="0"/>
              <a:t>05/04/2019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8E27-324B-4E81-B5D0-D00965F41B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966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DDD2-D898-44ED-B85D-DBE983636408}" type="datetimeFigureOut">
              <a:rPr lang="es-MX" smtClean="0"/>
              <a:t>05/04/2019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8E27-324B-4E81-B5D0-D00965F41B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880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DDD2-D898-44ED-B85D-DBE983636408}" type="datetimeFigureOut">
              <a:rPr lang="es-MX" smtClean="0"/>
              <a:t>05/04/2019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8E27-324B-4E81-B5D0-D00965F41B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093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EDBDDD2-D898-44ED-B85D-DBE983636408}" type="datetimeFigureOut">
              <a:rPr lang="es-MX" smtClean="0"/>
              <a:t>05/04/2019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A08E27-324B-4E81-B5D0-D00965F41B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870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EDBDDD2-D898-44ED-B85D-DBE983636408}" type="datetimeFigureOut">
              <a:rPr lang="es-MX" smtClean="0"/>
              <a:t>05/04/2019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A08E27-324B-4E81-B5D0-D00965F41B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2182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DBF7F-4D18-45F9-B18E-E13AE3E5F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s-MX"/>
              <a:t>Cuarta forma normal</a:t>
            </a:r>
          </a:p>
        </p:txBody>
      </p:sp>
    </p:spTree>
    <p:extLst>
      <p:ext uri="{BB962C8B-B14F-4D97-AF65-F5344CB8AC3E}">
        <p14:creationId xmlns:p14="http://schemas.microsoft.com/office/powerpoint/2010/main" val="1790454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77442A-3229-4E6A-819E-D1127B3BE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2" y="1444487"/>
            <a:ext cx="10030816" cy="3750365"/>
          </a:xfrm>
          <a:effectLst/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s-MX" sz="2400" dirty="0"/>
              <a:t>La 4NF se asegura de que las dependencias multivaluadas independientes estén correcta y eficientemente representadas en un diseño de base de datos.</a:t>
            </a:r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s-ES" sz="2400" dirty="0"/>
              <a:t>Una tabla está en 4NF si y solo si esta en tercera forma normal o en BCNF y no posee dependencias multivaluadas no triviales.</a:t>
            </a:r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s-ES" sz="2400" dirty="0"/>
              <a:t>Una tabla con una dependencia multivaluada es una donde la existencia de dos o más relaciones independientes muchos a muchos causa redundancia y es esta redundancia la que es suprimida por la cuarta forma normal.</a:t>
            </a:r>
            <a:endParaRPr lang="es-MX" sz="2400" dirty="0"/>
          </a:p>
          <a:p>
            <a:pPr algn="ctr">
              <a:lnSpc>
                <a:spcPct val="90000"/>
              </a:lnSpc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832607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5">
            <a:extLst>
              <a:ext uri="{FF2B5EF4-FFF2-40B4-BE49-F238E27FC236}">
                <a16:creationId xmlns:a16="http://schemas.microsoft.com/office/drawing/2014/main" id="{6F81F459-337F-4AFC-BE03-626271DC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Fallas en la 4NF</a:t>
            </a:r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38DEB848-BBB5-4F30-BB29-F57827DF1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s-ES" sz="2400" dirty="0"/>
              <a:t>No reduce completamente la redundancia en la base de datos relacionales que guardan hechos multivalores.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400" dirty="0"/>
              <a:t>Cada dependencia de unión no implica necesariamente las claves candidatas, quiere decir, que no siguen los criterios de clave.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899656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0A8C32-072E-43FF-95E3-DCEAE05B9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670" y="787729"/>
            <a:ext cx="2388495" cy="487024"/>
          </a:xfrm>
          <a:effectLst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Ejemplo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4CB153C-0AEF-41ED-92F4-23EB1A275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147058"/>
              </p:ext>
            </p:extLst>
          </p:nvPr>
        </p:nvGraphicFramePr>
        <p:xfrm>
          <a:off x="844062" y="1610882"/>
          <a:ext cx="947428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261">
                  <a:extLst>
                    <a:ext uri="{9D8B030D-6E8A-4147-A177-3AD203B41FA5}">
                      <a16:colId xmlns:a16="http://schemas.microsoft.com/office/drawing/2014/main" val="4157965519"/>
                    </a:ext>
                  </a:extLst>
                </a:gridCol>
                <a:gridCol w="2157046">
                  <a:extLst>
                    <a:ext uri="{9D8B030D-6E8A-4147-A177-3AD203B41FA5}">
                      <a16:colId xmlns:a16="http://schemas.microsoft.com/office/drawing/2014/main" val="2852337593"/>
                    </a:ext>
                  </a:extLst>
                </a:gridCol>
                <a:gridCol w="5253978">
                  <a:extLst>
                    <a:ext uri="{9D8B030D-6E8A-4147-A177-3AD203B41FA5}">
                      <a16:colId xmlns:a16="http://schemas.microsoft.com/office/drawing/2014/main" val="3260031243"/>
                    </a:ext>
                  </a:extLst>
                </a:gridCol>
              </a:tblGrid>
              <a:tr h="361792">
                <a:tc>
                  <a:txBody>
                    <a:bodyPr/>
                    <a:lstStyle/>
                    <a:p>
                      <a:r>
                        <a:rPr lang="es-MX" u="sng" dirty="0"/>
                        <a:t>Restaurante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u="sng" dirty="0" err="1"/>
                        <a:t>Variedad_pizza</a:t>
                      </a:r>
                      <a:endParaRPr lang="es-MX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/>
                        <a:t>Area_envio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907453"/>
                  </a:ext>
                </a:extLst>
              </a:tr>
              <a:tr h="361792">
                <a:tc>
                  <a:txBody>
                    <a:bodyPr/>
                    <a:lstStyle/>
                    <a:p>
                      <a:r>
                        <a:rPr lang="es-MX"/>
                        <a:t>A1 Pizza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Corteza </a:t>
                      </a:r>
                      <a:r>
                        <a:rPr lang="es-MX" dirty="0" smtClean="0"/>
                        <a:t>rellena, Corteza gruesa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Springfield, </a:t>
                      </a:r>
                      <a:r>
                        <a:rPr lang="es-MX" dirty="0" err="1" smtClean="0"/>
                        <a:t>Shelbyville</a:t>
                      </a:r>
                      <a:r>
                        <a:rPr lang="es-MX" dirty="0" smtClean="0"/>
                        <a:t>, Capital 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968792"/>
                  </a:ext>
                </a:extLst>
              </a:tr>
              <a:tr h="361792">
                <a:tc>
                  <a:txBody>
                    <a:bodyPr/>
                    <a:lstStyle/>
                    <a:p>
                      <a:r>
                        <a:rPr lang="es-MX" dirty="0"/>
                        <a:t>Elite 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Corteza </a:t>
                      </a:r>
                      <a:r>
                        <a:rPr lang="es-MX" dirty="0" smtClean="0"/>
                        <a:t>rellena, Corteza fina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Capital 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477727"/>
                  </a:ext>
                </a:extLst>
              </a:tr>
              <a:tr h="361792">
                <a:tc>
                  <a:txBody>
                    <a:bodyPr/>
                    <a:lstStyle/>
                    <a:p>
                      <a:r>
                        <a:rPr lang="es-MX" dirty="0" err="1"/>
                        <a:t>Vincenzo’s</a:t>
                      </a:r>
                      <a:r>
                        <a:rPr lang="es-MX" dirty="0"/>
                        <a:t> 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Corteza </a:t>
                      </a:r>
                      <a:r>
                        <a:rPr lang="es-MX" dirty="0" smtClean="0"/>
                        <a:t>fina, Corteza gruesa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Springfield, </a:t>
                      </a:r>
                      <a:r>
                        <a:rPr lang="es-MX" dirty="0" err="1" smtClean="0"/>
                        <a:t>Shelbyville</a:t>
                      </a:r>
                      <a:endParaRPr lang="es-MX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578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115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C57ED37-F21E-4888-B882-24413EEF5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140914"/>
              </p:ext>
            </p:extLst>
          </p:nvPr>
        </p:nvGraphicFramePr>
        <p:xfrm>
          <a:off x="775253" y="1088763"/>
          <a:ext cx="710338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462">
                  <a:extLst>
                    <a:ext uri="{9D8B030D-6E8A-4147-A177-3AD203B41FA5}">
                      <a16:colId xmlns:a16="http://schemas.microsoft.com/office/drawing/2014/main" val="1586292188"/>
                    </a:ext>
                  </a:extLst>
                </a:gridCol>
                <a:gridCol w="2275010">
                  <a:extLst>
                    <a:ext uri="{9D8B030D-6E8A-4147-A177-3AD203B41FA5}">
                      <a16:colId xmlns:a16="http://schemas.microsoft.com/office/drawing/2014/main" val="1001224042"/>
                    </a:ext>
                  </a:extLst>
                </a:gridCol>
              </a:tblGrid>
              <a:tr h="351831">
                <a:tc>
                  <a:txBody>
                    <a:bodyPr/>
                    <a:lstStyle/>
                    <a:p>
                      <a:r>
                        <a:rPr lang="es-MX" u="sng" dirty="0" err="1" smtClean="0"/>
                        <a:t>TipoPorRestaurante</a:t>
                      </a:r>
                      <a:endParaRPr lang="es-MX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Restaurante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Variedad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30278"/>
                  </a:ext>
                </a:extLst>
              </a:tr>
              <a:tr h="351831"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A1 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Corteza gruesa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480040"/>
                  </a:ext>
                </a:extLst>
              </a:tr>
              <a:tr h="351831">
                <a:tc>
                  <a:txBody>
                    <a:bodyPr/>
                    <a:lstStyle/>
                    <a:p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A1 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Corteza rellena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89206"/>
                  </a:ext>
                </a:extLst>
              </a:tr>
              <a:tr h="351831">
                <a:tc>
                  <a:txBody>
                    <a:bodyPr/>
                    <a:lstStyle/>
                    <a:p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Elite 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Corteza rellena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537824"/>
                  </a:ext>
                </a:extLst>
              </a:tr>
              <a:tr h="351831">
                <a:tc>
                  <a:txBody>
                    <a:bodyPr/>
                    <a:lstStyle/>
                    <a:p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Elite 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Corteza fina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842295"/>
                  </a:ext>
                </a:extLst>
              </a:tr>
              <a:tr h="35183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/>
                        <a:t>Vincenzo’s</a:t>
                      </a:r>
                      <a:r>
                        <a:rPr lang="es-MX" dirty="0"/>
                        <a:t> Pizza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Corteza fina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31166"/>
                  </a:ext>
                </a:extLst>
              </a:tr>
              <a:tr h="35183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/>
                        <a:t>Vincenzo’s</a:t>
                      </a:r>
                      <a:r>
                        <a:rPr lang="es-MX" dirty="0"/>
                        <a:t> Pizza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Corteza gruesa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594982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27289A20-7827-4340-BB07-939E6CEE4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205843"/>
              </p:ext>
            </p:extLst>
          </p:nvPr>
        </p:nvGraphicFramePr>
        <p:xfrm>
          <a:off x="8181448" y="952350"/>
          <a:ext cx="3120073" cy="4953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068">
                  <a:extLst>
                    <a:ext uri="{9D8B030D-6E8A-4147-A177-3AD203B41FA5}">
                      <a16:colId xmlns:a16="http://schemas.microsoft.com/office/drawing/2014/main" val="1586292188"/>
                    </a:ext>
                  </a:extLst>
                </a:gridCol>
                <a:gridCol w="1564005">
                  <a:extLst>
                    <a:ext uri="{9D8B030D-6E8A-4147-A177-3AD203B41FA5}">
                      <a16:colId xmlns:a16="http://schemas.microsoft.com/office/drawing/2014/main" val="1001224042"/>
                    </a:ext>
                  </a:extLst>
                </a:gridCol>
              </a:tblGrid>
              <a:tr h="381023">
                <a:tc>
                  <a:txBody>
                    <a:bodyPr/>
                    <a:lstStyle/>
                    <a:p>
                      <a:r>
                        <a:rPr lang="es-MX" u="sng" dirty="0"/>
                        <a:t>Restaurante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u="sng" dirty="0" err="1"/>
                        <a:t>Area</a:t>
                      </a:r>
                      <a:endParaRPr lang="es-MX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30278"/>
                  </a:ext>
                </a:extLst>
              </a:tr>
              <a:tr h="381023"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Springfield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23"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Shelbyville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23"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Capital 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23">
                <a:tc>
                  <a:txBody>
                    <a:bodyPr/>
                    <a:lstStyle/>
                    <a:p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Springfield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480040"/>
                  </a:ext>
                </a:extLst>
              </a:tr>
              <a:tr h="381023">
                <a:tc>
                  <a:txBody>
                    <a:bodyPr/>
                    <a:lstStyle/>
                    <a:p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Shelbyville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89206"/>
                  </a:ext>
                </a:extLst>
              </a:tr>
              <a:tr h="381023">
                <a:tc>
                  <a:txBody>
                    <a:bodyPr/>
                    <a:lstStyle/>
                    <a:p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Capital 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537824"/>
                  </a:ext>
                </a:extLst>
              </a:tr>
              <a:tr h="381023">
                <a:tc>
                  <a:txBody>
                    <a:bodyPr/>
                    <a:lstStyle/>
                    <a:p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Capital 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842295"/>
                  </a:ext>
                </a:extLst>
              </a:tr>
              <a:tr h="381023">
                <a:tc>
                  <a:txBody>
                    <a:bodyPr/>
                    <a:lstStyle/>
                    <a:p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Capital 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Springfield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31166"/>
                  </a:ext>
                </a:extLst>
              </a:tr>
              <a:tr h="3810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Shelbyville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594982"/>
                  </a:ext>
                </a:extLst>
              </a:tr>
              <a:tr h="3810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Springfield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0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Shelbyville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544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51F76A-A642-4B3B-AFCE-B9E8BD4A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093" y="749053"/>
            <a:ext cx="2457724" cy="716676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 err="1">
                <a:solidFill>
                  <a:schemeClr val="tx1"/>
                </a:solidFill>
              </a:rPr>
              <a:t>Ejemplo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2420455-5383-40E7-9B1A-97240D166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432308"/>
              </p:ext>
            </p:extLst>
          </p:nvPr>
        </p:nvGraphicFramePr>
        <p:xfrm>
          <a:off x="879231" y="2109196"/>
          <a:ext cx="10187354" cy="2681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521">
                  <a:extLst>
                    <a:ext uri="{9D8B030D-6E8A-4147-A177-3AD203B41FA5}">
                      <a16:colId xmlns:a16="http://schemas.microsoft.com/office/drawing/2014/main" val="1631157456"/>
                    </a:ext>
                  </a:extLst>
                </a:gridCol>
                <a:gridCol w="4214157">
                  <a:extLst>
                    <a:ext uri="{9D8B030D-6E8A-4147-A177-3AD203B41FA5}">
                      <a16:colId xmlns:a16="http://schemas.microsoft.com/office/drawing/2014/main" val="2389763819"/>
                    </a:ext>
                  </a:extLst>
                </a:gridCol>
                <a:gridCol w="2546838">
                  <a:extLst>
                    <a:ext uri="{9D8B030D-6E8A-4147-A177-3AD203B41FA5}">
                      <a16:colId xmlns:a16="http://schemas.microsoft.com/office/drawing/2014/main" val="2360579701"/>
                    </a:ext>
                  </a:extLst>
                </a:gridCol>
                <a:gridCol w="2546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259">
                <a:tc>
                  <a:txBody>
                    <a:bodyPr/>
                    <a:lstStyle/>
                    <a:p>
                      <a:r>
                        <a:rPr lang="es-MX" u="sng" dirty="0"/>
                        <a:t>Clave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Especialidad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Nombre_Profesor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Apellido_Paterno</a:t>
                      </a:r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395479"/>
                  </a:ext>
                </a:extLst>
              </a:tr>
              <a:tr h="408259">
                <a:tc>
                  <a:txBody>
                    <a:bodyPr/>
                    <a:lstStyle/>
                    <a:p>
                      <a:pPr algn="l"/>
                      <a:r>
                        <a:rPr lang="es-MX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Música, Contabilidad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Fernando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Acosta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588578"/>
                  </a:ext>
                </a:extLst>
              </a:tr>
              <a:tr h="408259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101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Matemáticas,</a:t>
                      </a:r>
                      <a:r>
                        <a:rPr lang="es-MX" baseline="0" dirty="0" smtClean="0"/>
                        <a:t> Física, Química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Luis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err="1" smtClean="0"/>
                        <a:t>Alvarez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33936"/>
                  </a:ext>
                </a:extLst>
              </a:tr>
              <a:tr h="408259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102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Música, Arte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err="1" smtClean="0"/>
                        <a:t>Angelica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Torres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446092"/>
                  </a:ext>
                </a:extLst>
              </a:tr>
              <a:tr h="408259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103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Contabilidad, Matemáticas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Gonzalo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err="1" smtClean="0"/>
                        <a:t>Diaz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509569"/>
                  </a:ext>
                </a:extLst>
              </a:tr>
              <a:tr h="408259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104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Física, Química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Karla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err="1" smtClean="0"/>
                        <a:t>Lopez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684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635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Tabla 3">
            <a:extLst>
              <a:ext uri="{FF2B5EF4-FFF2-40B4-BE49-F238E27FC236}">
                <a16:creationId xmlns:a16="http://schemas.microsoft.com/office/drawing/2014/main" id="{F2420455-5383-40E7-9B1A-97240D166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836917"/>
              </p:ext>
            </p:extLst>
          </p:nvPr>
        </p:nvGraphicFramePr>
        <p:xfrm>
          <a:off x="767862" y="936889"/>
          <a:ext cx="5156882" cy="2681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521">
                  <a:extLst>
                    <a:ext uri="{9D8B030D-6E8A-4147-A177-3AD203B41FA5}">
                      <a16:colId xmlns:a16="http://schemas.microsoft.com/office/drawing/2014/main" val="1631157456"/>
                    </a:ext>
                  </a:extLst>
                </a:gridCol>
                <a:gridCol w="2137093">
                  <a:extLst>
                    <a:ext uri="{9D8B030D-6E8A-4147-A177-3AD203B41FA5}">
                      <a16:colId xmlns:a16="http://schemas.microsoft.com/office/drawing/2014/main" val="2360579701"/>
                    </a:ext>
                  </a:extLst>
                </a:gridCol>
                <a:gridCol w="2140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259">
                <a:tc>
                  <a:txBody>
                    <a:bodyPr/>
                    <a:lstStyle/>
                    <a:p>
                      <a:r>
                        <a:rPr lang="es-MX" u="sng" dirty="0"/>
                        <a:t>Clave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Nombre_Profesor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Apellido_Paterno</a:t>
                      </a:r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395479"/>
                  </a:ext>
                </a:extLst>
              </a:tr>
              <a:tr h="408259">
                <a:tc>
                  <a:txBody>
                    <a:bodyPr/>
                    <a:lstStyle/>
                    <a:p>
                      <a:pPr algn="l"/>
                      <a:r>
                        <a:rPr lang="es-MX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Fernando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Acosta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588578"/>
                  </a:ext>
                </a:extLst>
              </a:tr>
              <a:tr h="408259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101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Luis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err="1" smtClean="0"/>
                        <a:t>Alvarez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33936"/>
                  </a:ext>
                </a:extLst>
              </a:tr>
              <a:tr h="408259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102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err="1" smtClean="0"/>
                        <a:t>Angelica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Torres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446092"/>
                  </a:ext>
                </a:extLst>
              </a:tr>
              <a:tr h="408259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103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Gonzalo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err="1" smtClean="0"/>
                        <a:t>Diaz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509569"/>
                  </a:ext>
                </a:extLst>
              </a:tr>
              <a:tr h="408259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104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Karla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err="1" smtClean="0"/>
                        <a:t>Lopez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684785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D25700C-51AB-409A-AEEA-6A0EBA99F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742538"/>
              </p:ext>
            </p:extLst>
          </p:nvPr>
        </p:nvGraphicFramePr>
        <p:xfrm>
          <a:off x="7809523" y="885822"/>
          <a:ext cx="2629536" cy="5086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193">
                  <a:extLst>
                    <a:ext uri="{9D8B030D-6E8A-4147-A177-3AD203B41FA5}">
                      <a16:colId xmlns:a16="http://schemas.microsoft.com/office/drawing/2014/main" val="2375519773"/>
                    </a:ext>
                  </a:extLst>
                </a:gridCol>
                <a:gridCol w="1724343">
                  <a:extLst>
                    <a:ext uri="{9D8B030D-6E8A-4147-A177-3AD203B41FA5}">
                      <a16:colId xmlns:a16="http://schemas.microsoft.com/office/drawing/2014/main" val="2888312023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r>
                        <a:rPr lang="es-MX" u="sng" dirty="0"/>
                        <a:t>Clave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u="sng" dirty="0"/>
                        <a:t>Especialidad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805889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r>
                        <a:rPr lang="es-MX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Música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29622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r>
                        <a:rPr lang="es-MX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Contabilidad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367499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r>
                        <a:rPr lang="es-MX" dirty="0" smtClean="0"/>
                        <a:t>101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Matemáticas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760625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r>
                        <a:rPr lang="es-MX" dirty="0" smtClean="0"/>
                        <a:t>101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Física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r>
                        <a:rPr lang="es-MX" dirty="0" smtClean="0"/>
                        <a:t>101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Química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r>
                        <a:rPr lang="es-MX" dirty="0" smtClean="0"/>
                        <a:t>102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Música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r>
                        <a:rPr lang="es-MX" dirty="0" smtClean="0"/>
                        <a:t>102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Arte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r>
                        <a:rPr lang="es-MX" dirty="0" smtClean="0"/>
                        <a:t>103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Contabilidad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r>
                        <a:rPr lang="es-MX" dirty="0" smtClean="0"/>
                        <a:t>103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Matemáticas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r>
                        <a:rPr lang="es-MX" dirty="0" smtClean="0"/>
                        <a:t>104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Física</a:t>
                      </a:r>
                      <a:r>
                        <a:rPr lang="es-MX" baseline="0" dirty="0" smtClean="0"/>
                        <a:t> 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r>
                        <a:rPr lang="es-MX" dirty="0" smtClean="0"/>
                        <a:t>104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Química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424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259</Words>
  <Application>Microsoft Office PowerPoint</Application>
  <PresentationFormat>Panorámica</PresentationFormat>
  <Paragraphs>134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Century Gothic</vt:lpstr>
      <vt:lpstr>Courier New</vt:lpstr>
      <vt:lpstr>Wingdings 2</vt:lpstr>
      <vt:lpstr>Citable</vt:lpstr>
      <vt:lpstr>Cuarta forma normal</vt:lpstr>
      <vt:lpstr>Presentación de PowerPoint</vt:lpstr>
      <vt:lpstr>Fallas en la 4NF</vt:lpstr>
      <vt:lpstr>Ejemplo 1</vt:lpstr>
      <vt:lpstr>Presentación de PowerPoint</vt:lpstr>
      <vt:lpstr>Ejemplo 2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Cuarta forma normal</dc:title>
  <dc:creator>KAREN DANIELA BAUTISTA MARTINEZ</dc:creator>
  <cp:lastModifiedBy>Jorge</cp:lastModifiedBy>
  <cp:revision>8</cp:revision>
  <dcterms:created xsi:type="dcterms:W3CDTF">2019-04-03T23:43:21Z</dcterms:created>
  <dcterms:modified xsi:type="dcterms:W3CDTF">2019-04-05T14:52:53Z</dcterms:modified>
</cp:coreProperties>
</file>