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7772400" cy="10058400"/>
  <p:defaultTextStyle>
    <a:defPPr lvl="0">
      <a:defRPr lang="es-419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91A7D15-9B5B-46E4-89D8-A0C84CC68856}">
  <a:tblStyle styleId="{291A7D15-9B5B-46E4-89D8-A0C84CC6885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50" b="0" strike="noStrike" spc="-1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34800" y="457200"/>
            <a:ext cx="277722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6031530" y="453600"/>
            <a:ext cx="277722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181410" y="457200"/>
            <a:ext cx="277722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34800" y="3085920"/>
            <a:ext cx="844695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35780" y="1020600"/>
            <a:ext cx="8244990" cy="14745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700" b="0" strike="noStrike" cap="all" spc="-1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Haga clic para modificar el estilo de título del patrón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704560" y="595620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MX" sz="675" b="0" strike="noStrike" spc="-1">
                <a:solidFill>
                  <a:srgbClr val="2F5AAC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4/04/19</a:t>
            </a:r>
            <a:endParaRPr lang="es-MX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35780" y="5951880"/>
            <a:ext cx="5187510" cy="364680"/>
          </a:xfrm>
          <a:prstGeom prst="rect">
            <a:avLst/>
          </a:prstGeom>
        </p:spPr>
        <p:txBody>
          <a:bodyPr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18830" y="5956200"/>
            <a:ext cx="7619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826F7B-BA38-4CD4-B40C-1178A671B1AA}" type="slidenum">
              <a:rPr lang="es-MX" sz="675" b="0" strike="noStrike" spc="-1">
                <a:solidFill>
                  <a:srgbClr val="2F5AAC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‹Nº›</a:t>
            </a:fld>
            <a:endParaRPr lang="es-MX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 esquema del texto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 del esquema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 del esquema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 del esquema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 del esquema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Sexto nivel del esquema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34800" y="457200"/>
            <a:ext cx="277722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031530" y="453600"/>
            <a:ext cx="277722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3181410" y="457200"/>
            <a:ext cx="277722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5704560" y="595620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MX" sz="675" b="0" strike="noStrike" spc="-1">
                <a:solidFill>
                  <a:srgbClr val="4590B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4/04/19</a:t>
            </a:r>
            <a:endParaRPr lang="es-MX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35780" y="5951880"/>
            <a:ext cx="5187510" cy="364680"/>
          </a:xfrm>
          <a:prstGeom prst="rect">
            <a:avLst/>
          </a:prstGeom>
        </p:spPr>
        <p:txBody>
          <a:bodyPr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918830" y="5956200"/>
            <a:ext cx="78921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D8114B2-A1BC-4BEE-9479-BFDA56BE4BCD}" type="slidenum">
              <a:rPr lang="es-MX" sz="675" b="0" strike="noStrike" spc="-1">
                <a:solidFill>
                  <a:srgbClr val="4590B8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‹Nº›</a:t>
            </a:fld>
            <a:endParaRPr lang="es-MX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del texto de título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 esquema del texto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 del esquema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 del esquema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 del esquema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 del esquema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Sexto nivel del esquema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5780" y="1622700"/>
            <a:ext cx="8244990" cy="110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700" cap="all" spc="-1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Quinta forma normal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35780" y="2728890"/>
            <a:ext cx="8244990" cy="4425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s-MX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8972" y="1197265"/>
            <a:ext cx="4511683" cy="268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s-MX" sz="140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Tipo de </a:t>
            </a:r>
            <a:r>
              <a:rPr lang="es-MX" sz="1400" cap="all" spc="-1" dirty="0" smtClean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Producto y MARCA </a:t>
            </a:r>
            <a:r>
              <a:rPr lang="es-MX" sz="140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por vendedor ambulante</a:t>
            </a:r>
            <a:endParaRPr lang="es-MX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>
            <p:extLst>
              <p:ext uri="{D42A27DB-BD31-4B8C-83A1-F6EECF244321}">
                <p14:modId xmlns:p14="http://schemas.microsoft.com/office/powerpoint/2010/main" val="3222823499"/>
              </p:ext>
            </p:extLst>
          </p:nvPr>
        </p:nvGraphicFramePr>
        <p:xfrm>
          <a:off x="378972" y="1495454"/>
          <a:ext cx="3159951" cy="3596640"/>
        </p:xfrm>
        <a:graphic>
          <a:graphicData uri="http://schemas.openxmlformats.org/drawingml/2006/table">
            <a:tbl>
              <a:tblPr/>
              <a:tblGrid>
                <a:gridCol w="1149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0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IdVendedor</a:t>
                      </a:r>
                      <a:endParaRPr lang="es-MX" sz="1400" b="1" u="sng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u="sng" strike="noStrike" kern="1200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IdMarcaTipoProducto</a:t>
                      </a:r>
                      <a:endParaRPr lang="es-MX" sz="1400" b="1" u="sng" strike="noStrike" kern="1200" spc="-1" dirty="0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10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9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27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62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35780" y="2288520"/>
            <a:ext cx="8244990" cy="27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14380" indent="-214110">
              <a:buClr>
                <a:srgbClr val="4590B8"/>
              </a:buClr>
              <a:buSzPct val="92000"/>
              <a:buFont typeface="Arial"/>
              <a:buChar char="•"/>
            </a:pP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Reduce la redundancia en las bases de datos que guardan hechos </a:t>
            </a:r>
            <a:r>
              <a:rPr lang="es-MX" sz="3200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multivalores</a:t>
            </a: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MX" sz="3200" b="1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aislados </a:t>
            </a: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semánticamente </a:t>
            </a:r>
          </a:p>
          <a:p>
            <a:pPr marL="214380" indent="-214110">
              <a:buClr>
                <a:srgbClr val="4590B8"/>
              </a:buClr>
              <a:buSzPct val="92000"/>
              <a:buFont typeface="Arial"/>
              <a:buChar char="•"/>
            </a:pP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Una tabla esta en </a:t>
            </a:r>
            <a:r>
              <a:rPr lang="es-MX" sz="3200" b="1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5fn</a:t>
            </a: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si y solo esta en </a:t>
            </a:r>
            <a:r>
              <a:rPr lang="es-MX" sz="3200" b="1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4fn </a:t>
            </a: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 cada dependencia de unión no trivial es implicada por las llaves candidatas.</a:t>
            </a:r>
            <a:endParaRPr lang="es-MX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35780" y="1970460"/>
            <a:ext cx="8244990" cy="3021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14380" indent="-214110">
              <a:buClr>
                <a:srgbClr val="4590B8"/>
              </a:buClr>
              <a:buSzPct val="92000"/>
              <a:buFont typeface="Arial"/>
              <a:buChar char="•"/>
            </a:pP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Una dependencia de unión *{A, B, …, Z} en R es implicada por las llaves candidatas de R si y solo si cada una de A, B, …, Z es una </a:t>
            </a:r>
            <a:r>
              <a:rPr lang="es-MX" sz="3200" b="1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superllave</a:t>
            </a:r>
            <a:r>
              <a:rPr lang="es-MX" sz="3200" b="1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MX" sz="3200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 R.</a:t>
            </a:r>
            <a:endParaRPr lang="es-MX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702000" y="1024185"/>
            <a:ext cx="82449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700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rPr>
              <a:t>Especialidades</a:t>
            </a:r>
            <a:endParaRPr sz="2700">
              <a:solidFill>
                <a:srgbClr val="1A32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879231" y="2109196"/>
          <a:ext cx="6494125" cy="2544180"/>
        </p:xfrm>
        <a:graphic>
          <a:graphicData uri="http://schemas.openxmlformats.org/drawingml/2006/table">
            <a:tbl>
              <a:tblPr firstRow="1" bandRow="1">
                <a:noFill/>
                <a:tableStyleId>{291A7D15-9B5B-46E4-89D8-A0C84CC68856}</a:tableStyleId>
              </a:tblPr>
              <a:tblGrid>
                <a:gridCol w="68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 u="sng" strike="noStrike" cap="none"/>
                        <a:t>Clave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Especialidad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Nombre_Profesor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Apellido_Paterno</a:t>
                      </a:r>
                      <a:endParaRPr sz="135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  <a:defRPr sz="1400" u="none" strike="noStrike" cap="none"/>
                      </a:pPr>
                      <a:r>
                        <a:rPr lang="es-MX" sz="1350"/>
                        <a:t>Música, Contabilidad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Fernando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Acosta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  <a:defRPr sz="1400" u="none" strike="noStrike" cap="none"/>
                      </a:pPr>
                      <a:r>
                        <a:rPr lang="es-MX" sz="1350"/>
                        <a:t>Matemáticas, Física, Química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Luis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Álvarez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Música, Arte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Angelica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Torres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Contabilidad, Matemáticas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Gonzalo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Diaz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Física, Química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Karla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350"/>
                        <a:t>López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"/>
          <p:cNvGraphicFramePr/>
          <p:nvPr/>
        </p:nvGraphicFramePr>
        <p:xfrm>
          <a:off x="622090" y="759213"/>
          <a:ext cx="2786700" cy="2967125"/>
        </p:xfrm>
        <a:graphic>
          <a:graphicData uri="http://schemas.openxmlformats.org/drawingml/2006/table">
            <a:tbl>
              <a:tblPr firstRow="1" bandRow="1">
                <a:noFill/>
                <a:tableStyleId>{291A7D15-9B5B-46E4-89D8-A0C84CC68856}</a:tableStyleId>
              </a:tblPr>
              <a:tblGrid>
                <a:gridCol w="1471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 u="sng"/>
                        <a:t>IdEspecialidad</a:t>
                      </a:r>
                      <a:endParaRPr sz="1400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Especialidad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Música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Contabilidad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Matemáticas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Física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Química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Arte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9" name="Google Shape;109;p2"/>
          <p:cNvGraphicFramePr/>
          <p:nvPr>
            <p:extLst>
              <p:ext uri="{D42A27DB-BD31-4B8C-83A1-F6EECF244321}">
                <p14:modId xmlns:p14="http://schemas.microsoft.com/office/powerpoint/2010/main" val="983405585"/>
              </p:ext>
            </p:extLst>
          </p:nvPr>
        </p:nvGraphicFramePr>
        <p:xfrm>
          <a:off x="5795890" y="759213"/>
          <a:ext cx="2591425" cy="5086500"/>
        </p:xfrm>
        <a:graphic>
          <a:graphicData uri="http://schemas.openxmlformats.org/drawingml/2006/table">
            <a:tbl>
              <a:tblPr firstRow="1" bandRow="1">
                <a:noFill/>
                <a:tableStyleId>{291A7D15-9B5B-46E4-89D8-A0C84CC68856}</a:tableStyleId>
              </a:tblPr>
              <a:tblGrid>
                <a:gridCol w="111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 u="sng" dirty="0" err="1"/>
                        <a:t>IdProfesor</a:t>
                      </a:r>
                      <a:endParaRPr sz="1400" u="sng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 u="sng" dirty="0" err="1"/>
                        <a:t>IdEspecialidad</a:t>
                      </a:r>
                      <a:endParaRPr sz="1400" u="sng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10" name="Google Shape;110;p2"/>
          <p:cNvGraphicFramePr/>
          <p:nvPr/>
        </p:nvGraphicFramePr>
        <p:xfrm>
          <a:off x="756675" y="4054042"/>
          <a:ext cx="4541200" cy="2559420"/>
        </p:xfrm>
        <a:graphic>
          <a:graphicData uri="http://schemas.openxmlformats.org/drawingml/2006/table">
            <a:tbl>
              <a:tblPr firstRow="1" bandRow="1">
                <a:noFill/>
                <a:tableStyleId>{291A7D15-9B5B-46E4-89D8-A0C84CC68856}</a:tableStyleId>
              </a:tblPr>
              <a:tblGrid>
                <a:gridCol w="111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 u="sng"/>
                        <a:t>IdProfesor</a:t>
                      </a:r>
                      <a:endParaRPr sz="1400" u="sng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Nombre_Profesor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Apellido_Paterno</a:t>
                      </a: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Fernando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Acosta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Luis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Álvarez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Angelica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Torres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Gonzalo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Diaz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Karla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s-MX" sz="1400"/>
                        <a:t>López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02000" y="1779559"/>
            <a:ext cx="8244990" cy="575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s-MX" sz="270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vendedor ambulante</a:t>
            </a:r>
            <a:endParaRPr lang="es-MX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2"/>
          <p:cNvGraphicFramePr/>
          <p:nvPr>
            <p:extLst>
              <p:ext uri="{D42A27DB-BD31-4B8C-83A1-F6EECF244321}">
                <p14:modId xmlns:p14="http://schemas.microsoft.com/office/powerpoint/2010/main" val="2129088435"/>
              </p:ext>
            </p:extLst>
          </p:nvPr>
        </p:nvGraphicFramePr>
        <p:xfrm>
          <a:off x="702000" y="2479964"/>
          <a:ext cx="5906618" cy="3489046"/>
        </p:xfrm>
        <a:graphic>
          <a:graphicData uri="http://schemas.openxmlformats.org/drawingml/2006/table">
            <a:tbl>
              <a:tblPr/>
              <a:tblGrid>
                <a:gridCol w="1750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NombreVendedor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ApellidoVendedor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Marca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TipoProducto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Schneider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Schneider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Pruning shears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Umbrella stand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Telescope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Lava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lamp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Nimbus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Tie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rack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45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"/>
          <p:cNvGraphicFramePr/>
          <p:nvPr>
            <p:extLst>
              <p:ext uri="{D42A27DB-BD31-4B8C-83A1-F6EECF244321}">
                <p14:modId xmlns:p14="http://schemas.microsoft.com/office/powerpoint/2010/main" val="2377324774"/>
              </p:ext>
            </p:extLst>
          </p:nvPr>
        </p:nvGraphicFramePr>
        <p:xfrm>
          <a:off x="1439640" y="1483920"/>
          <a:ext cx="6371460" cy="4511040"/>
        </p:xfrm>
        <a:graphic>
          <a:graphicData uri="http://schemas.openxmlformats.org/drawingml/2006/table">
            <a:tbl>
              <a:tblPr/>
              <a:tblGrid>
                <a:gridCol w="17191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4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NombreVendedor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ApellidoVendedor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TipoProducto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Jack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Schneider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Vacuum cleaner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Jack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Schneider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Breadbox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Jack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Schneider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Vacuum</a:t>
                      </a: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cleaner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Jack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Schneider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Breadbox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Pruning shears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Vacuum cleaner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Breadbox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Umbrella stand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Vacuum cleaner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Telescope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Fergurson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Breadbox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Vacuum cleaner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Lava lamp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Breadbox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Nimbus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Tie</a:t>
                      </a: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 rack</a:t>
                      </a:r>
                    </a:p>
                  </a:txBody>
                  <a:tcPr marL="67500" marR="67500" marT="34290" marB="3429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58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8972" y="1197265"/>
            <a:ext cx="4511683" cy="268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s-MX" sz="140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Tipo de Producto por vendedor ambulante</a:t>
            </a:r>
            <a:endParaRPr lang="es-MX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48443798-ED91-4ABE-B42E-8F7C7DEBDC44}"/>
              </a:ext>
            </a:extLst>
          </p:cNvPr>
          <p:cNvSpPr/>
          <p:nvPr/>
        </p:nvSpPr>
        <p:spPr>
          <a:xfrm>
            <a:off x="5146259" y="1063210"/>
            <a:ext cx="3380400" cy="268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s-MX" sz="135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Marca por vendedor ambulante</a:t>
            </a:r>
            <a:endParaRPr lang="es-MX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AE833CAF-0655-4D97-83F8-1E345641A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434752"/>
              </p:ext>
            </p:extLst>
          </p:nvPr>
        </p:nvGraphicFramePr>
        <p:xfrm>
          <a:off x="5145665" y="1331320"/>
          <a:ext cx="3576908" cy="1905000"/>
        </p:xfrm>
        <a:graphic>
          <a:graphicData uri="http://schemas.openxmlformats.org/drawingml/2006/table">
            <a:tbl>
              <a:tblPr/>
              <a:tblGrid>
                <a:gridCol w="1041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2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683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NombreVendedor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ApellidoVendedor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Jack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Schneider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Louis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Ferguson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Nimbus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C7DEB1BA-08D5-4804-A21F-DDBF203C7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443325"/>
              </p:ext>
            </p:extLst>
          </p:nvPr>
        </p:nvGraphicFramePr>
        <p:xfrm>
          <a:off x="4391892" y="3857330"/>
          <a:ext cx="5017066" cy="2833116"/>
        </p:xfrm>
        <a:graphic>
          <a:graphicData uri="http://schemas.openxmlformats.org/drawingml/2006/table">
            <a:tbl>
              <a:tblPr/>
              <a:tblGrid>
                <a:gridCol w="2010093"/>
                <a:gridCol w="794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2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IdMarcaTipoProducto</a:t>
                      </a:r>
                      <a:endParaRPr lang="es-MX" sz="1400" b="1" u="sng" strike="noStrike" kern="1200" spc="-1" dirty="0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Marca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TipoProducto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Acme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Lava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Lamp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Pruning Shears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cleaner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Umbrella Stand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Robusto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Telescope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Nimbus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Tie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rack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C0BC29FA-F1FC-4CB5-9159-458F6686AC05}"/>
              </a:ext>
            </a:extLst>
          </p:cNvPr>
          <p:cNvSpPr/>
          <p:nvPr/>
        </p:nvSpPr>
        <p:spPr>
          <a:xfrm>
            <a:off x="5091719" y="3586337"/>
            <a:ext cx="2938140" cy="268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s-MX" sz="1350" cap="all" spc="-1" dirty="0">
                <a:solidFill>
                  <a:srgbClr val="1A32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Tipo de producto por marca</a:t>
            </a:r>
            <a:endParaRPr lang="es-MX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xmlns="" id="{ADBFBCB7-C326-40B3-BE4E-E708049C6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51411"/>
              </p:ext>
            </p:extLst>
          </p:nvPr>
        </p:nvGraphicFramePr>
        <p:xfrm>
          <a:off x="378972" y="1495454"/>
          <a:ext cx="3735828" cy="3314700"/>
        </p:xfrm>
        <a:graphic>
          <a:graphicData uri="http://schemas.openxmlformats.org/drawingml/2006/table">
            <a:tbl>
              <a:tblPr/>
              <a:tblGrid>
                <a:gridCol w="964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6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NombreVendedor</a:t>
                      </a:r>
                      <a:endParaRPr lang="es-MX" sz="1400" b="1" u="sng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ApellidoVendedor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i="0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TipoProducto</a:t>
                      </a:r>
                      <a:endParaRPr lang="es-MX" sz="1400" b="0" i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Jack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Schneider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cleaner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Schneider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Pruning shears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Umbrella stand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Telescope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Lava lamp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Tie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rack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11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91A2492-636E-4DD3-8FF0-C9AB5AF06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692159"/>
              </p:ext>
            </p:extLst>
          </p:nvPr>
        </p:nvGraphicFramePr>
        <p:xfrm>
          <a:off x="5195455" y="788872"/>
          <a:ext cx="3577206" cy="2266188"/>
        </p:xfrm>
        <a:graphic>
          <a:graphicData uri="http://schemas.openxmlformats.org/drawingml/2006/table">
            <a:tbl>
              <a:tblPr/>
              <a:tblGrid>
                <a:gridCol w="115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IdProducto</a:t>
                      </a:r>
                      <a:endParaRPr lang="es-MX" sz="1400" b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TipoProducto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Vacuum cleaner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Breadbox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Lava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Lamp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Pruning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</a:t>
                      </a: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Shears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Umbrella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Stand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Telescope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700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Tie</a:t>
                      </a: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rack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B63D9EA9-8FB2-4169-A243-85F3722BB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830778"/>
              </p:ext>
            </p:extLst>
          </p:nvPr>
        </p:nvGraphicFramePr>
        <p:xfrm>
          <a:off x="420535" y="747309"/>
          <a:ext cx="3624992" cy="1391141"/>
        </p:xfrm>
        <a:graphic>
          <a:graphicData uri="http://schemas.openxmlformats.org/drawingml/2006/table">
            <a:tbl>
              <a:tblPr/>
              <a:tblGrid>
                <a:gridCol w="1135744">
                  <a:extLst>
                    <a:ext uri="{9D8B030D-6E8A-4147-A177-3AD203B41FA5}">
                      <a16:colId xmlns:a16="http://schemas.microsoft.com/office/drawing/2014/main" xmlns="" val="1351100631"/>
                    </a:ext>
                  </a:extLst>
                </a:gridCol>
                <a:gridCol w="1135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3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i="0" u="sng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IdVendedor</a:t>
                      </a:r>
                      <a:endParaRPr lang="es-MX" sz="1400" b="0" i="0" u="sng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NombreVendedor</a:t>
                      </a:r>
                      <a:endParaRPr lang="es-MX" sz="1400" b="1" u="none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ApellidoVendedor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Jack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Schneider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Jones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8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Louis</a:t>
                      </a:r>
                      <a:endParaRPr lang="es-MX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Ferguson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xmlns="" id="{6549FC76-0243-461E-AE65-CA1B1F404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440998"/>
              </p:ext>
            </p:extLst>
          </p:nvPr>
        </p:nvGraphicFramePr>
        <p:xfrm>
          <a:off x="2716503" y="2298033"/>
          <a:ext cx="2094471" cy="1235800"/>
        </p:xfrm>
        <a:graphic>
          <a:graphicData uri="http://schemas.openxmlformats.org/drawingml/2006/table">
            <a:tbl>
              <a:tblPr/>
              <a:tblGrid>
                <a:gridCol w="1041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998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IdMarca</a:t>
                      </a:r>
                      <a:endParaRPr lang="es-MX" sz="1400" b="1" u="sng" strike="noStrike" kern="12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1" u="none" strike="noStrike" kern="1200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Acme</a:t>
                      </a: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Robusto</a:t>
                      </a: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s-MX" sz="14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Nimbus</a:t>
                      </a:r>
                      <a:endParaRPr lang="es-MX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C7DEB1BA-08D5-4804-A21F-DDBF203C7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854503"/>
              </p:ext>
            </p:extLst>
          </p:nvPr>
        </p:nvGraphicFramePr>
        <p:xfrm>
          <a:off x="1925783" y="3843475"/>
          <a:ext cx="5017066" cy="2833116"/>
        </p:xfrm>
        <a:graphic>
          <a:graphicData uri="http://schemas.openxmlformats.org/drawingml/2006/table">
            <a:tbl>
              <a:tblPr/>
              <a:tblGrid>
                <a:gridCol w="2010093"/>
                <a:gridCol w="794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2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sng" strike="noStrike" kern="1200" spc="-1" dirty="0" err="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  <a:ea typeface="+mn-ea"/>
                          <a:cs typeface="+mn-cs"/>
                        </a:rPr>
                        <a:t>IdMarcaTipoProducto</a:t>
                      </a:r>
                      <a:endParaRPr lang="es-MX" sz="1400" b="1" u="sng" strike="noStrike" kern="1200" spc="-1" dirty="0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Marca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1" u="none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TipoProducto</a:t>
                      </a:r>
                      <a:endParaRPr lang="es-MX" sz="1400" b="0" u="none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700</a:t>
                      </a:r>
                      <a:endParaRPr lang="es-MX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519</Words>
  <Application>Microsoft Office PowerPoint</Application>
  <PresentationFormat>Presentación en pantalla (4:3)</PresentationFormat>
  <Paragraphs>373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Claudia</cp:lastModifiedBy>
  <cp:revision>6</cp:revision>
  <dcterms:modified xsi:type="dcterms:W3CDTF">2019-04-08T13:55:20Z</dcterms:modified>
</cp:coreProperties>
</file>