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AD036-379B-4246-8070-0A4589C58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A245E-2431-4490-815A-D0DD3B831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691AD-A465-4438-9C60-987A83B9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DEA3F-CA78-4914-B969-75601BE4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854E-DE15-4E25-9B7B-0B2CB83E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30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811C-4EF7-4324-8125-F192C15D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F05389-C0B0-4892-9AB2-43909A49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C3BE7-B1D6-486C-812B-EE6146C5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9ED08-6864-49C1-AC4D-F4056DBE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2542F1-28C9-4BFF-A02F-AEEDBEC8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0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E55715-C79E-45DF-9D5C-07BF06706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E0EBA5-8BF5-4C53-B99D-CDEB07333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37C77-82AF-4D20-8BB2-049AE74E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944E-9216-4237-B0FC-DEDD991F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4E9E2-D953-4DBB-A51D-3FE0D665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5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66E34FE-3417-41C1-87B9-A24023BF59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25CDDE-4DA9-4B1E-B849-457C79F4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72-5FC7-41A3-B923-B24EE2AE2A07}" type="datetimeFigureOut">
              <a:rPr lang="es-MX" smtClean="0"/>
              <a:t>11/02/2019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16F303-DDCC-4812-BD78-A60EFA2A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CF78C0-1C8A-47E3-B9C9-3E5FBC31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0613-D861-4338-BF7E-552AA02E13F0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1149580-F611-466C-A7F2-7CF17CE2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16212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97F7AC2-5ED6-49F9-82F8-6C278819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9001"/>
            <a:ext cx="10515600" cy="139065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DCB04F7-B743-4587-BD96-6D4B5BCB1F46}"/>
              </a:ext>
            </a:extLst>
          </p:cNvPr>
          <p:cNvCxnSpPr>
            <a:cxnSpLocks/>
          </p:cNvCxnSpPr>
          <p:nvPr userDrawn="1"/>
        </p:nvCxnSpPr>
        <p:spPr>
          <a:xfrm flipH="1">
            <a:off x="831850" y="4562475"/>
            <a:ext cx="105156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3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9809F-65B2-47FE-9DA0-3C9BED98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8"/>
            <a:ext cx="11456126" cy="4351338"/>
          </a:xfrm>
        </p:spPr>
        <p:txBody>
          <a:bodyPr>
            <a:normAutofit/>
          </a:bodyPr>
          <a:lstStyle>
            <a:lvl1pPr algn="just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5E581-0DAE-45B7-9C6E-425C595E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A6EA7-63FB-424F-AC3D-9D31C125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ECDB7-0549-43E7-841A-FAB87613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69FD90-5F20-4A75-A4CD-FE69696D019C}"/>
              </a:ext>
            </a:extLst>
          </p:cNvPr>
          <p:cNvSpPr/>
          <p:nvPr userDrawn="1"/>
        </p:nvSpPr>
        <p:spPr>
          <a:xfrm>
            <a:off x="0" y="0"/>
            <a:ext cx="12192000" cy="117565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2109DC-32FF-4B32-99DA-2A90BD11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8651"/>
            <a:ext cx="11456126" cy="444772"/>
          </a:xfrm>
        </p:spPr>
        <p:txBody>
          <a:bodyPr>
            <a:noAutofit/>
          </a:bodyPr>
          <a:lstStyle>
            <a:lvl1pPr algn="just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63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109DC-32FF-4B32-99DA-2A90BD11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9809F-65B2-47FE-9DA0-3C9BED98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5E581-0DAE-45B7-9C6E-425C595E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A6EA7-63FB-424F-AC3D-9D31C125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ECDB7-0549-43E7-841A-FAB87613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3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9784C-F462-4296-80A5-F652B547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A8691E-5223-450C-A12C-592F49A0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3932-AD2E-4369-A543-F61C8B01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AA6D3-04FF-4BEE-A179-9A8C55ED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F401-F720-4ED7-AB23-388214D9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98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6C909-CA9D-486E-9041-2FE8ECB1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AF62C-C7A8-4BC0-B042-2D48AB88E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BA0068-5AB2-41AA-9D9D-091FAA3F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54AD00-B244-40DC-8AC5-BBBAA88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166A1-9DBB-4B31-952B-FBE22B61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D05A4-B0E3-4F4C-BBFF-5B286BAD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9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0DB8A-F153-4776-8748-D9E22A7B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CAC79-D920-4737-92C0-81C71386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168BF8-1E58-4A2C-A4EE-14A173F8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BE7661-A9AF-4981-987A-C0F9657B5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B2D126-719B-41B6-8EB6-0F302580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4E620D-D515-4B2F-8DEE-C7A6864B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4DB663-887A-4A72-8AF2-53A61AEF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882BAA-45CE-4A6B-9364-EFBFD42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92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203C4-9A07-4629-A3D0-F65C5422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98BD30-FF93-4395-BF62-BE24B4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83D5F7-B6D7-446E-9938-84F597BE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9C101-C05B-42AF-A55C-1D8E646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2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8116A7-846E-4BBC-ACD4-D06944BA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8C887C-ABD9-42B0-A616-33D95460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E25E38-2C1A-4F43-82DC-C896B756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27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2101D-B0AD-458F-B92F-FEA29B64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E62B1-A8EF-4F07-9A3B-CE876B7C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3B87EE-8E23-4EAF-8C7C-3190D1CAD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1EAEE9-1AF6-46C8-B873-ABE8E7FD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F1330A-2B87-4603-A46F-F6525C1B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30F46A-7DAA-4876-B607-A1F408B0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1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F287E-CA3B-40F7-A7BD-72E1DC52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783BAE-8AE5-4FC1-96F3-B21D66D5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CB4D4-EB05-449D-A6DF-C1020E17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C59C68-C195-4F7A-B92B-25F0C0BC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ACB24-86B8-4999-9D1E-BA2243CD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F01DF4-621A-406E-8B30-56D0C309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79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63F1B-9109-485E-8135-9AE8BA3D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778CF-CE82-4AD4-B86C-9E80C81F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7DD52-53F7-4790-A299-CE1E3701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3C40-44B9-4D68-84FC-E8B5EE2F079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A07B4-31B5-4666-94E5-8514B6C50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C5894-86B1-43D9-82F7-7B3F790AF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2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C2F59F-36A7-4108-8581-B6F27B31946B}"/>
              </a:ext>
            </a:extLst>
          </p:cNvPr>
          <p:cNvSpPr/>
          <p:nvPr/>
        </p:nvSpPr>
        <p:spPr>
          <a:xfrm>
            <a:off x="0" y="0"/>
            <a:ext cx="12192000" cy="682487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FD558C-8341-4C6C-9953-3197979C6607}"/>
              </a:ext>
            </a:extLst>
          </p:cNvPr>
          <p:cNvSpPr txBox="1"/>
          <p:nvPr/>
        </p:nvSpPr>
        <p:spPr>
          <a:xfrm>
            <a:off x="2495471" y="1734020"/>
            <a:ext cx="72010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Impact" panose="020B0806030902050204" pitchFamily="34" charset="0"/>
              </a:rPr>
              <a:t>Bases de Datos 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11E366B-BB43-4159-B464-312FFC741FD1}"/>
              </a:ext>
            </a:extLst>
          </p:cNvPr>
          <p:cNvGrpSpPr/>
          <p:nvPr/>
        </p:nvGrpSpPr>
        <p:grpSpPr>
          <a:xfrm>
            <a:off x="4687558" y="3569517"/>
            <a:ext cx="2816882" cy="2527852"/>
            <a:chOff x="6439761" y="1899670"/>
            <a:chExt cx="2816882" cy="252785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0334CDB-ABB4-4C6E-9A99-8BB151C52927}"/>
                </a:ext>
              </a:extLst>
            </p:cNvPr>
            <p:cNvSpPr/>
            <p:nvPr/>
          </p:nvSpPr>
          <p:spPr>
            <a:xfrm>
              <a:off x="6439761" y="1899670"/>
              <a:ext cx="2816882" cy="25278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8" name="Picture 4" descr="Image result for database">
              <a:extLst>
                <a:ext uri="{FF2B5EF4-FFF2-40B4-BE49-F238E27FC236}">
                  <a16:creationId xmlns:a16="http://schemas.microsoft.com/office/drawing/2014/main" id="{E34B5C0A-E11E-473B-8019-7EB5E4984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46" b="90000" l="10000" r="90000">
                          <a14:foregroundMark x1="54667" y1="14038" x2="54667" y2="14038"/>
                          <a14:foregroundMark x1="54444" y1="65000" x2="54444" y2="65000"/>
                          <a14:foregroundMark x1="54667" y1="83269" x2="54667" y2="83269"/>
                          <a14:foregroundMark x1="51556" y1="4231" x2="51556" y2="4231"/>
                          <a14:foregroundMark x1="52111" y1="3846" x2="52111" y2="3846"/>
                          <a14:foregroundMark x1="46111" y1="48269" x2="46111" y2="48269"/>
                        </a14:backgroundRemoval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761" y="2349830"/>
              <a:ext cx="2816882" cy="162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3C57441-8A8F-4F11-ACBC-259E799808B3}"/>
              </a:ext>
            </a:extLst>
          </p:cNvPr>
          <p:cNvCxnSpPr/>
          <p:nvPr/>
        </p:nvCxnSpPr>
        <p:spPr>
          <a:xfrm>
            <a:off x="3273288" y="3008243"/>
            <a:ext cx="587071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6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5BE9F48-16D9-4787-BE0D-76335DCF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 una descripción de algo conocido como contenedor de datos (algo en donde se guarda información), así como de los métodos para almacenar y recuperar información de esos contenedores.</a:t>
            </a:r>
          </a:p>
          <a:p>
            <a:endParaRPr lang="es-MX" dirty="0"/>
          </a:p>
          <a:p>
            <a:r>
              <a:rPr lang="es-MX" dirty="0"/>
              <a:t>Base de Datos Jerárquico</a:t>
            </a:r>
          </a:p>
          <a:p>
            <a:r>
              <a:rPr lang="es-MX" dirty="0"/>
              <a:t>Base de Datos de Red</a:t>
            </a:r>
          </a:p>
          <a:p>
            <a:r>
              <a:rPr lang="es-MX" dirty="0"/>
              <a:t>Modelo de Base de Datos Orientado a Objetos</a:t>
            </a:r>
          </a:p>
          <a:p>
            <a:r>
              <a:rPr lang="es-MX" dirty="0"/>
              <a:t>Modelo de Base de Datos Documental</a:t>
            </a:r>
          </a:p>
          <a:p>
            <a:r>
              <a:rPr lang="es-MX" dirty="0"/>
              <a:t>Modelo de Base de Datos en Estrella</a:t>
            </a:r>
          </a:p>
          <a:p>
            <a:r>
              <a:rPr lang="es-MX" dirty="0"/>
              <a:t>Modelo Entidad-Relación</a:t>
            </a:r>
          </a:p>
          <a:p>
            <a:r>
              <a:rPr lang="es-MX" dirty="0"/>
              <a:t>Modelo Relacional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808BBA5-E3FB-402A-90D6-EC89A826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95735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F3CD49A-BC4D-4F81-A21F-0C7D8A17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Ofrece la flexibilidad para cumplir con algunos de los requerimientos sin estar limitado por los tipos de datos y los lenguajes de consulta disponibles en los sistemas de bases de datos tradicionales.</a:t>
            </a:r>
          </a:p>
          <a:p>
            <a:endParaRPr lang="es-MX" dirty="0"/>
          </a:p>
          <a:p>
            <a:r>
              <a:rPr lang="es-MX" dirty="0"/>
              <a:t>Incorpora todos los conceptos importantes del paradigma de objetos:</a:t>
            </a:r>
          </a:p>
          <a:p>
            <a:pPr lvl="1"/>
            <a:r>
              <a:rPr lang="es-MX" b="1" dirty="0">
                <a:solidFill>
                  <a:srgbClr val="0070C0"/>
                </a:solidFill>
              </a:rPr>
              <a:t>Encapsulación</a:t>
            </a:r>
          </a:p>
          <a:p>
            <a:pPr lvl="1"/>
            <a:r>
              <a:rPr lang="es-MX" b="1" dirty="0">
                <a:solidFill>
                  <a:srgbClr val="0070C0"/>
                </a:solidFill>
              </a:rPr>
              <a:t>Herencia</a:t>
            </a:r>
          </a:p>
          <a:p>
            <a:pPr lvl="1"/>
            <a:r>
              <a:rPr lang="es-MX" b="1" dirty="0">
                <a:solidFill>
                  <a:srgbClr val="0070C0"/>
                </a:solidFill>
              </a:rPr>
              <a:t>Polimorfismo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220AB50-B6F9-48DF-B656-31CB33EC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8651"/>
            <a:ext cx="11456126" cy="444772"/>
          </a:xfrm>
        </p:spPr>
        <p:txBody>
          <a:bodyPr/>
          <a:lstStyle/>
          <a:p>
            <a:r>
              <a:rPr lang="es-MX" dirty="0"/>
              <a:t>Modelo de Base de Datos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1474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474F03B-9A20-43D2-A135-A19D5294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8"/>
            <a:ext cx="11456126" cy="5113402"/>
          </a:xfrm>
        </p:spPr>
        <p:txBody>
          <a:bodyPr/>
          <a:lstStyle/>
          <a:p>
            <a:r>
              <a:rPr lang="es-MX" dirty="0"/>
              <a:t>Constituido por un conjunto de programas que almacenan, recuperan y gestionan datos de documentos o datos de algún modo estructurado.</a:t>
            </a:r>
          </a:p>
          <a:p>
            <a:endParaRPr lang="es-MX" dirty="0"/>
          </a:p>
          <a:p>
            <a:r>
              <a:rPr lang="es-MX" dirty="0"/>
              <a:t>Constituye una de las principales subcategorías dentro de los denominados bases de datos </a:t>
            </a:r>
            <a:r>
              <a:rPr lang="es-MX" b="1" dirty="0">
                <a:solidFill>
                  <a:srgbClr val="0070C0"/>
                </a:solidFill>
              </a:rPr>
              <a:t>NoSQL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Los documentos contienen alguna información similar y otra diferente.</a:t>
            </a:r>
          </a:p>
          <a:p>
            <a:endParaRPr lang="es-MX" dirty="0"/>
          </a:p>
          <a:p>
            <a:r>
              <a:rPr lang="es-MX" dirty="0"/>
              <a:t>Es posible añadir información sin necesidad de establecer que información queda excluida.</a:t>
            </a:r>
          </a:p>
          <a:p>
            <a:endParaRPr lang="es-MX" dirty="0"/>
          </a:p>
          <a:p>
            <a:r>
              <a:rPr lang="es-MX" dirty="0"/>
              <a:t>La mayoría de las bases de datos de </a:t>
            </a:r>
            <a:r>
              <a:rPr lang="es-MX" b="1" dirty="0">
                <a:solidFill>
                  <a:srgbClr val="0070C0"/>
                </a:solidFill>
              </a:rPr>
              <a:t>XML</a:t>
            </a:r>
            <a:r>
              <a:rPr lang="es-MX" dirty="0"/>
              <a:t> están orientadas a documentos.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16A75-8460-4A9F-82D8-5CD372D4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Base de Datos Documental</a:t>
            </a:r>
          </a:p>
        </p:txBody>
      </p:sp>
    </p:spTree>
    <p:extLst>
      <p:ext uri="{BB962C8B-B14F-4D97-AF65-F5344CB8AC3E}">
        <p14:creationId xmlns:p14="http://schemas.microsoft.com/office/powerpoint/2010/main" val="423925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1B490AF-6A58-41D0-A289-F5760EA1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7"/>
            <a:ext cx="11456126" cy="519291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Modelo de datos que tiene una tablad e hechos que contiene los datos para el análisis, rodeada de las tablas de dimensiones.</a:t>
            </a:r>
          </a:p>
          <a:p>
            <a:endParaRPr lang="es-MX" dirty="0"/>
          </a:p>
          <a:p>
            <a:r>
              <a:rPr lang="es-MX" dirty="0"/>
              <a:t>Los </a:t>
            </a:r>
            <a:r>
              <a:rPr lang="es-MX" b="1" dirty="0">
                <a:solidFill>
                  <a:srgbClr val="0070C0"/>
                </a:solidFill>
              </a:rPr>
              <a:t>hechos</a:t>
            </a:r>
            <a:r>
              <a:rPr lang="es-MX" dirty="0"/>
              <a:t> contienen datos medibles, cuantitativos, relacionados a la transacción del negocio.</a:t>
            </a:r>
          </a:p>
          <a:p>
            <a:endParaRPr lang="es-MX" dirty="0"/>
          </a:p>
          <a:p>
            <a:r>
              <a:rPr lang="es-MX" dirty="0"/>
              <a:t>Las </a:t>
            </a:r>
            <a:r>
              <a:rPr lang="es-MX" b="1" dirty="0">
                <a:solidFill>
                  <a:srgbClr val="0070C0"/>
                </a:solidFill>
              </a:rPr>
              <a:t>dimensiones</a:t>
            </a:r>
            <a:r>
              <a:rPr lang="es-MX" dirty="0"/>
              <a:t> son atributos que describen los datos indicados en los hechos (meta-datos).</a:t>
            </a:r>
          </a:p>
          <a:p>
            <a:endParaRPr lang="es-MX" dirty="0"/>
          </a:p>
          <a:p>
            <a:r>
              <a:rPr lang="es-MX" dirty="0"/>
              <a:t>Las tablas de Hechos se diseñan para contener detalles uniformes a bajo nivel.</a:t>
            </a:r>
          </a:p>
          <a:p>
            <a:endParaRPr lang="es-MX" dirty="0"/>
          </a:p>
          <a:p>
            <a:r>
              <a:rPr lang="es-MX" dirty="0"/>
              <a:t>Las tablas de Dimensiones generalmente tienen un bajo número de registros, en comparación a las tablas de hechos.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03C29C7-6034-442C-ABE2-0AF4EE63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Base de Datos en Estrella</a:t>
            </a:r>
          </a:p>
        </p:txBody>
      </p:sp>
    </p:spTree>
    <p:extLst>
      <p:ext uri="{BB962C8B-B14F-4D97-AF65-F5344CB8AC3E}">
        <p14:creationId xmlns:p14="http://schemas.microsoft.com/office/powerpoint/2010/main" val="278830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D3D1425-8AEF-4539-BFE0-B34B2CFC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modelo, los datos se organizan en forma </a:t>
            </a:r>
            <a:r>
              <a:rPr lang="es-MX" b="1" dirty="0">
                <a:solidFill>
                  <a:srgbClr val="0070C0"/>
                </a:solidFill>
              </a:rPr>
              <a:t>similar a un árbol </a:t>
            </a:r>
            <a:r>
              <a:rPr lang="es-MX" dirty="0"/>
              <a:t>(visto al revés), en donde un nodo padre de información puede tener varios hijos. </a:t>
            </a:r>
          </a:p>
          <a:p>
            <a:endParaRPr lang="es-MX" dirty="0"/>
          </a:p>
          <a:p>
            <a:r>
              <a:rPr lang="es-MX" dirty="0"/>
              <a:t>El nodo que no tiene padres es llamado raíz, y a los nodos que no tienen hijos se les conoce como hojas.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78B7EC1-CE0A-46BE-9897-57D7618C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Jerárquico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404DF3A-EF14-429F-996F-6F7B70307C6B}"/>
              </a:ext>
            </a:extLst>
          </p:cNvPr>
          <p:cNvGrpSpPr/>
          <p:nvPr/>
        </p:nvGrpSpPr>
        <p:grpSpPr>
          <a:xfrm>
            <a:off x="7451678" y="3603009"/>
            <a:ext cx="4475279" cy="3100837"/>
            <a:chOff x="1822174" y="3376927"/>
            <a:chExt cx="10104783" cy="332691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BD58EAD-F6EC-4295-9F4B-3AB8682593ED}"/>
                </a:ext>
              </a:extLst>
            </p:cNvPr>
            <p:cNvSpPr/>
            <p:nvPr/>
          </p:nvSpPr>
          <p:spPr>
            <a:xfrm>
              <a:off x="6332363" y="3376927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AEE30A4-9D81-4457-839D-40669554279F}"/>
                </a:ext>
              </a:extLst>
            </p:cNvPr>
            <p:cNvSpPr/>
            <p:nvPr/>
          </p:nvSpPr>
          <p:spPr>
            <a:xfrm>
              <a:off x="3690731" y="4611417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95A8044-58FA-47BD-A86F-D38DE650455F}"/>
                </a:ext>
              </a:extLst>
            </p:cNvPr>
            <p:cNvSpPr/>
            <p:nvPr/>
          </p:nvSpPr>
          <p:spPr>
            <a:xfrm>
              <a:off x="8650829" y="4611416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7B28FDA-ECD5-4912-B1B5-4F63265E3EA8}"/>
                </a:ext>
              </a:extLst>
            </p:cNvPr>
            <p:cNvSpPr/>
            <p:nvPr/>
          </p:nvSpPr>
          <p:spPr>
            <a:xfrm>
              <a:off x="1822174" y="6122101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2AF4B31-3A23-4ACF-AA82-4244FEBA5713}"/>
                </a:ext>
              </a:extLst>
            </p:cNvPr>
            <p:cNvSpPr/>
            <p:nvPr/>
          </p:nvSpPr>
          <p:spPr>
            <a:xfrm>
              <a:off x="4596328" y="6160507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BE92B82-DF70-48FC-BD7D-2E2969A804EF}"/>
                </a:ext>
              </a:extLst>
            </p:cNvPr>
            <p:cNvSpPr/>
            <p:nvPr/>
          </p:nvSpPr>
          <p:spPr>
            <a:xfrm>
              <a:off x="7200380" y="6122100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8FD83C2-5A1B-4760-81E6-6928EE20A070}"/>
                </a:ext>
              </a:extLst>
            </p:cNvPr>
            <p:cNvSpPr/>
            <p:nvPr/>
          </p:nvSpPr>
          <p:spPr>
            <a:xfrm>
              <a:off x="10190922" y="5888837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1D80100-3EDF-4DFC-A8CD-A46595D155C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558749" y="3920266"/>
              <a:ext cx="2641632" cy="6911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27C6AD7-8EEF-4813-93BF-43D9606E97C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200381" y="3920266"/>
              <a:ext cx="2419374" cy="62658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CC03834D-9C81-4129-8CF2-79DB11F039B3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2690192" y="5154756"/>
              <a:ext cx="1868557" cy="96734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842453D1-0E79-445B-BC7D-5078B92858CB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4558749" y="5154756"/>
              <a:ext cx="905597" cy="1005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9A283E36-1220-416C-BD49-75D4527F689D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8068398" y="5154755"/>
              <a:ext cx="1450449" cy="96734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D575B91C-21C7-4B7B-998F-BE9B60A80CC7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9518847" y="5154755"/>
              <a:ext cx="1540093" cy="734082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42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33882EC-EB66-49E8-BED6-75ECC479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permite que un mismo nodo tenga varios padres (posibilidad permitida en el modo jerárquico). </a:t>
            </a:r>
          </a:p>
          <a:p>
            <a:endParaRPr lang="es-MX" dirty="0"/>
          </a:p>
          <a:p>
            <a:r>
              <a:rPr lang="es-MX" dirty="0"/>
              <a:t>Es ligeramente distinto del jerárquico.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45072A0-EC97-444E-A9B5-9C7386ED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de Red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C0191AA-4817-43E0-B576-DEABDB942309}"/>
              </a:ext>
            </a:extLst>
          </p:cNvPr>
          <p:cNvGrpSpPr/>
          <p:nvPr/>
        </p:nvGrpSpPr>
        <p:grpSpPr>
          <a:xfrm>
            <a:off x="6728346" y="2279176"/>
            <a:ext cx="4434626" cy="3381317"/>
            <a:chOff x="7369791" y="2169995"/>
            <a:chExt cx="3861420" cy="298886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9FB89FB6-0844-41C5-BC0E-6E4DF2F8BEDE}"/>
                </a:ext>
              </a:extLst>
            </p:cNvPr>
            <p:cNvGrpSpPr/>
            <p:nvPr/>
          </p:nvGrpSpPr>
          <p:grpSpPr>
            <a:xfrm>
              <a:off x="7369791" y="2169995"/>
              <a:ext cx="3861420" cy="2988859"/>
              <a:chOff x="1822174" y="3376927"/>
              <a:chExt cx="8564690" cy="3326919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2AEDDD0-5B8C-4998-A59E-AA8E3185D342}"/>
                  </a:ext>
                </a:extLst>
              </p:cNvPr>
              <p:cNvSpPr/>
              <p:nvPr/>
            </p:nvSpPr>
            <p:spPr>
              <a:xfrm>
                <a:off x="6332363" y="3376927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4B82EE9-6B53-4BAD-AFBD-E4BAE8B7E0FF}"/>
                  </a:ext>
                </a:extLst>
              </p:cNvPr>
              <p:cNvSpPr/>
              <p:nvPr/>
            </p:nvSpPr>
            <p:spPr>
              <a:xfrm>
                <a:off x="3690731" y="4611417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477938B-F856-4A6B-AAD5-AD24CD303ADB}"/>
                  </a:ext>
                </a:extLst>
              </p:cNvPr>
              <p:cNvSpPr/>
              <p:nvPr/>
            </p:nvSpPr>
            <p:spPr>
              <a:xfrm>
                <a:off x="8650829" y="4611416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7DD76A3-E77F-4A5F-9B21-B93BAF764BF9}"/>
                  </a:ext>
                </a:extLst>
              </p:cNvPr>
              <p:cNvSpPr/>
              <p:nvPr/>
            </p:nvSpPr>
            <p:spPr>
              <a:xfrm>
                <a:off x="1822174" y="6122101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A71FB88-2247-4759-8C5B-407A170F8CEA}"/>
                  </a:ext>
                </a:extLst>
              </p:cNvPr>
              <p:cNvSpPr/>
              <p:nvPr/>
            </p:nvSpPr>
            <p:spPr>
              <a:xfrm>
                <a:off x="4596328" y="6160507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9AF2C52F-D093-4C8A-88F3-46CBDF559D28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4558749" y="3920266"/>
                <a:ext cx="2641632" cy="691151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2E5472E-A97D-44F1-83A5-B247FEB9D6D3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7200381" y="3920266"/>
                <a:ext cx="2419374" cy="62658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300FBC8A-9473-4FE9-98A0-1A97DD46D338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2690192" y="5154756"/>
                <a:ext cx="1868557" cy="967345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E289AFB6-4015-445F-9551-179B52067431}"/>
                  </a:ext>
                </a:extLst>
              </p:cNvPr>
              <p:cNvCxnSpPr>
                <a:cxnSpLocks/>
                <a:stCxn id="6" idx="2"/>
                <a:endCxn id="9" idx="0"/>
              </p:cNvCxnSpPr>
              <p:nvPr/>
            </p:nvCxnSpPr>
            <p:spPr>
              <a:xfrm>
                <a:off x="4558749" y="5154756"/>
                <a:ext cx="905597" cy="1005751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4D1BD42E-1A9B-4BA6-8347-54E490C1ABB7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5464346" y="5154755"/>
                <a:ext cx="4054500" cy="1005752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D67BBB90-6D8C-488D-BB5A-2FAAA5FDB246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8994933" y="3523107"/>
              <a:ext cx="1453581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r 22">
              <a:extLst>
                <a:ext uri="{FF2B5EF4-FFF2-40B4-BE49-F238E27FC236}">
                  <a16:creationId xmlns:a16="http://schemas.microsoft.com/office/drawing/2014/main" id="{916A7D91-F811-47F7-B6E9-69451EBC6335}"/>
                </a:ext>
              </a:extLst>
            </p:cNvPr>
            <p:cNvCxnSpPr>
              <a:stCxn id="9" idx="2"/>
              <a:endCxn id="8" idx="2"/>
            </p:cNvCxnSpPr>
            <p:nvPr/>
          </p:nvCxnSpPr>
          <p:spPr>
            <a:xfrm rot="5400000" flipH="1">
              <a:off x="8369257" y="4516234"/>
              <a:ext cx="34504" cy="1250737"/>
            </a:xfrm>
            <a:prstGeom prst="bentConnector3">
              <a:avLst>
                <a:gd name="adj1" fmla="val -1453620"/>
              </a:avLst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43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9E12159-AD6C-4F0A-8A0C-3B37D476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modelo de datos que permite representar cualquier abstracción, percepción y conocimiento en un sistema de información formado por un conjunto de objetos denominados entidades y relaciones, incorporando una representación visual conocida como diagrama entidad-relación.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68F349-9591-4456-A0D1-DE5821A1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Entidad - Relación</a:t>
            </a:r>
          </a:p>
        </p:txBody>
      </p:sp>
    </p:spTree>
    <p:extLst>
      <p:ext uri="{BB962C8B-B14F-4D97-AF65-F5344CB8AC3E}">
        <p14:creationId xmlns:p14="http://schemas.microsoft.com/office/powerpoint/2010/main" val="310836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00378C8-1CBE-4A00-9E15-7FFD818C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7"/>
            <a:ext cx="11456126" cy="4926421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Entidad</a:t>
            </a:r>
          </a:p>
          <a:p>
            <a:pPr lvl="1"/>
            <a:r>
              <a:rPr lang="es-MX" dirty="0"/>
              <a:t>Es cualquier clase de objeto o conjunto de elementos presentes o no, en un contexto determinado dado por el sistema de información o las funciones y procesos que se definen en un plan de automatización.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Atributo</a:t>
            </a:r>
          </a:p>
          <a:p>
            <a:pPr lvl="1"/>
            <a:r>
              <a:rPr lang="es-MX" dirty="0"/>
              <a:t>Características, rasgos y propiedades de una entidad.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Relación</a:t>
            </a:r>
          </a:p>
          <a:p>
            <a:pPr lvl="1"/>
            <a:r>
              <a:rPr lang="es-MX" dirty="0"/>
              <a:t>Vínculo que permite definir una dependencia entre  los conjuntos de dos o más entidades.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Interrelación</a:t>
            </a:r>
          </a:p>
          <a:p>
            <a:pPr lvl="1"/>
            <a:r>
              <a:rPr lang="es-MX" dirty="0"/>
              <a:t>Constituyen los vínculos entre entidades.</a:t>
            </a:r>
          </a:p>
          <a:p>
            <a:pPr lvl="1"/>
            <a:r>
              <a:rPr lang="es-MX" dirty="0"/>
              <a:t>Los tipos de interrelaciones entre entidades o tablas se realizan aplicando las reglas de cardinalidad y modalidad.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9C5BEC-84A9-4D6F-94C4-33FE7800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de un Diagrama Entidad-Relación</a:t>
            </a:r>
          </a:p>
        </p:txBody>
      </p:sp>
    </p:spTree>
    <p:extLst>
      <p:ext uri="{BB962C8B-B14F-4D97-AF65-F5344CB8AC3E}">
        <p14:creationId xmlns:p14="http://schemas.microsoft.com/office/powerpoint/2010/main" val="70734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C28A389-76FE-4E7A-8853-C24B0CE9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37" y="1364776"/>
            <a:ext cx="11456126" cy="5336273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Entidades Fuertes</a:t>
            </a:r>
          </a:p>
          <a:p>
            <a:pPr lvl="1"/>
            <a:r>
              <a:rPr lang="es-MX" dirty="0"/>
              <a:t>Son las tablas principales de la base de datos que requieren de tablas auxiliares para completar su descripción.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Entidades Débiles</a:t>
            </a:r>
          </a:p>
          <a:p>
            <a:pPr lvl="1"/>
            <a:r>
              <a:rPr lang="es-MX" dirty="0"/>
              <a:t>Son las tablas auxiliares de una tabla principal, puede ser una o varias o ninguna.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Claves</a:t>
            </a:r>
          </a:p>
          <a:p>
            <a:pPr lvl="1"/>
            <a:r>
              <a:rPr lang="es-MX" dirty="0"/>
              <a:t>Es un atributo o atributos que tienen como objetivo distinguir cada registro del conjunto.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Clave Primaria</a:t>
            </a:r>
          </a:p>
          <a:p>
            <a:pPr lvl="1"/>
            <a:r>
              <a:rPr lang="es-MX" dirty="0"/>
              <a:t>Permite identificar unívocamente cada registro de una tabla.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Superclave</a:t>
            </a:r>
          </a:p>
          <a:p>
            <a:pPr lvl="1"/>
            <a:r>
              <a:rPr lang="es-MX" dirty="0"/>
              <a:t>Es una llave primaria compuesta de más de un atributo.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Clave Externa</a:t>
            </a:r>
          </a:p>
          <a:p>
            <a:pPr lvl="1"/>
            <a:r>
              <a:rPr lang="es-MX" dirty="0"/>
              <a:t>Campo clave que establece una relación con la clave primaria de otra tabla.</a:t>
            </a:r>
          </a:p>
        </p:txBody>
      </p:sp>
    </p:spTree>
    <p:extLst>
      <p:ext uri="{BB962C8B-B14F-4D97-AF65-F5344CB8AC3E}">
        <p14:creationId xmlns:p14="http://schemas.microsoft.com/office/powerpoint/2010/main" val="260226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5D7E3-A870-46FA-BC18-B62337A3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Parcial</a:t>
            </a:r>
          </a:p>
        </p:txBody>
      </p:sp>
    </p:spTree>
    <p:extLst>
      <p:ext uri="{BB962C8B-B14F-4D97-AF65-F5344CB8AC3E}">
        <p14:creationId xmlns:p14="http://schemas.microsoft.com/office/powerpoint/2010/main" val="399592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860456C-7EE4-4B78-84D6-3608270E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base de datos es un </a:t>
            </a:r>
            <a:r>
              <a:rPr lang="es-MX" b="1" dirty="0">
                <a:solidFill>
                  <a:srgbClr val="00B050"/>
                </a:solidFill>
              </a:rPr>
              <a:t>conjunto de información organizada y estructurada</a:t>
            </a:r>
            <a:r>
              <a:rPr lang="es-MX" b="1" dirty="0"/>
              <a:t> </a:t>
            </a:r>
            <a:r>
              <a:rPr lang="es-MX" dirty="0"/>
              <a:t>en repositorios de almacenamiento que permiten una </a:t>
            </a:r>
            <a:r>
              <a:rPr lang="es-MX" b="1" dirty="0">
                <a:solidFill>
                  <a:srgbClr val="00B050"/>
                </a:solidFill>
              </a:rPr>
              <a:t>posterior manipulación de los datos</a:t>
            </a:r>
            <a:r>
              <a:rPr lang="es-MX" dirty="0"/>
              <a:t> de un tema afín.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62A9464-C246-466C-84BB-915C36C2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569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6B2F1F-8C75-4903-A8BE-E55A11AF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Sistema Manejador de Bases de Datos es un conjunto de programas que maneja la estructura de la base de datos y controla el acceso a los datos guardados en ella.</a:t>
            </a:r>
          </a:p>
          <a:p>
            <a:endParaRPr lang="es-MX" dirty="0"/>
          </a:p>
          <a:p>
            <a:r>
              <a:rPr lang="es-MX" dirty="0"/>
              <a:t>El SMBD maneja la interacción entre el usuario final y la base de datos.</a:t>
            </a:r>
          </a:p>
          <a:p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399354-39D7-4667-8250-2F3A45C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Manejador de Bases de Datos ( SMBD)</a:t>
            </a:r>
          </a:p>
        </p:txBody>
      </p:sp>
      <p:pic>
        <p:nvPicPr>
          <p:cNvPr id="2050" name="Picture 2" descr="Image result for mysql">
            <a:extLst>
              <a:ext uri="{FF2B5EF4-FFF2-40B4-BE49-F238E27FC236}">
                <a16:creationId xmlns:a16="http://schemas.microsoft.com/office/drawing/2014/main" id="{484F7752-1096-47F3-9554-E71D0473B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76" y="3926174"/>
            <a:ext cx="4783710" cy="246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1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7E0464D-F270-49A5-97AD-A4DE97E5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DDL (Data Definition Languaje )</a:t>
            </a:r>
          </a:p>
          <a:p>
            <a:pPr lvl="1"/>
            <a:r>
              <a:rPr lang="es-MX" dirty="0"/>
              <a:t>Lenguaje de definición de Datos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DML (Data Manipulation Languaje)</a:t>
            </a:r>
          </a:p>
          <a:p>
            <a:pPr lvl="1"/>
            <a:r>
              <a:rPr lang="es-MX" dirty="0"/>
              <a:t>Lenguaje de Manipulación de Datos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SQL (Structured Query Languaje)</a:t>
            </a:r>
          </a:p>
          <a:p>
            <a:pPr lvl="1"/>
            <a:r>
              <a:rPr lang="es-MX" dirty="0"/>
              <a:t>Lenguaje Estructurado de Consultas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9C46C6-1875-4F05-A4EC-EFAFA096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Lenguajes en un SMBD</a:t>
            </a:r>
          </a:p>
        </p:txBody>
      </p:sp>
    </p:spTree>
    <p:extLst>
      <p:ext uri="{BB962C8B-B14F-4D97-AF65-F5344CB8AC3E}">
        <p14:creationId xmlns:p14="http://schemas.microsoft.com/office/powerpoint/2010/main" val="231286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51C913B-3FB6-4516-AC9E-828E5D24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00B050"/>
                </a:solidFill>
              </a:rPr>
              <a:t>Modelo ANSI-SPARC </a:t>
            </a:r>
          </a:p>
          <a:p>
            <a:endParaRPr lang="es-MX" b="1" dirty="0">
              <a:solidFill>
                <a:srgbClr val="00B050"/>
              </a:solidFill>
            </a:endParaRPr>
          </a:p>
          <a:p>
            <a:pPr lvl="1"/>
            <a:r>
              <a:rPr lang="es-MX" dirty="0"/>
              <a:t>ANSI -&gt; (American National Standards Institute)</a:t>
            </a:r>
          </a:p>
          <a:p>
            <a:pPr lvl="2"/>
            <a:r>
              <a:rPr lang="es-MX" dirty="0"/>
              <a:t>Instituto Americano Nacional de Estándares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dirty="0"/>
              <a:t>SPARC -&gt; (Standard Planning and Requirements Comitee)</a:t>
            </a:r>
          </a:p>
          <a:p>
            <a:pPr lvl="2"/>
            <a:r>
              <a:rPr lang="es-MX" dirty="0"/>
              <a:t>Comité de Planeación y Requerimientos de Estándares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35170F-9227-4816-9474-9C74BF08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Arquitecturas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20603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89D37C9-38B3-4BCD-ADDB-335928D0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72928"/>
            <a:ext cx="3848431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</a:rPr>
              <a:t>Nivel Externo</a:t>
            </a:r>
          </a:p>
          <a:p>
            <a:pPr lvl="1"/>
            <a:r>
              <a:rPr lang="es-MX" dirty="0"/>
              <a:t>Vista individual de los usuarios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7030A0"/>
                </a:solidFill>
              </a:rPr>
              <a:t>Nivel Conceptual</a:t>
            </a:r>
          </a:p>
          <a:p>
            <a:pPr lvl="1"/>
            <a:r>
              <a:rPr lang="es-MX" dirty="0"/>
              <a:t>Vista comunitaria de los usuarios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Nivel Interno</a:t>
            </a:r>
          </a:p>
          <a:p>
            <a:pPr lvl="1"/>
            <a:r>
              <a:rPr lang="es-MX" dirty="0"/>
              <a:t>Vista de almacenamiento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5F1BE-8FEB-4729-A793-4247DD3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BD: Independencia entre datos y aplicaciones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A0ABF5-B80C-4BB1-92D6-8B06C977CFFA}"/>
              </a:ext>
            </a:extLst>
          </p:cNvPr>
          <p:cNvSpPr/>
          <p:nvPr/>
        </p:nvSpPr>
        <p:spPr>
          <a:xfrm>
            <a:off x="6281531" y="1472928"/>
            <a:ext cx="967409" cy="6209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B1373C-EEF4-4C6E-B5CF-7FDCA0B3B951}"/>
              </a:ext>
            </a:extLst>
          </p:cNvPr>
          <p:cNvSpPr/>
          <p:nvPr/>
        </p:nvSpPr>
        <p:spPr>
          <a:xfrm>
            <a:off x="7991062" y="1472927"/>
            <a:ext cx="967409" cy="6209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BAD432-912C-44EC-8181-53BABEC542C5}"/>
              </a:ext>
            </a:extLst>
          </p:cNvPr>
          <p:cNvSpPr/>
          <p:nvPr/>
        </p:nvSpPr>
        <p:spPr>
          <a:xfrm>
            <a:off x="9912627" y="1472928"/>
            <a:ext cx="967409" cy="6209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F3EE62-896A-43FA-BC9A-E64FC56AB282}"/>
              </a:ext>
            </a:extLst>
          </p:cNvPr>
          <p:cNvSpPr/>
          <p:nvPr/>
        </p:nvSpPr>
        <p:spPr>
          <a:xfrm>
            <a:off x="7248940" y="3191598"/>
            <a:ext cx="2504660" cy="70454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260157-1812-49A2-A938-E8508090178D}"/>
              </a:ext>
            </a:extLst>
          </p:cNvPr>
          <p:cNvSpPr/>
          <p:nvPr/>
        </p:nvSpPr>
        <p:spPr>
          <a:xfrm>
            <a:off x="7248940" y="4655062"/>
            <a:ext cx="2504660" cy="704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22A449-172B-48CC-A483-F8DD30FC6C8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765236" y="2093843"/>
            <a:ext cx="1736034" cy="1097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4579646-6575-46C6-AEFB-AF2FB27234D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474767" y="2093842"/>
            <a:ext cx="26503" cy="1097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B45CB67-D0B3-4088-90AA-819D4C34B64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501270" y="2093843"/>
            <a:ext cx="1895062" cy="1097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5D639F2-44B9-47A6-BE51-203897DACD1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01270" y="3896139"/>
            <a:ext cx="0" cy="758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7D532CB-9AE0-4A77-8090-4D52423D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Nivel Externo</a:t>
            </a:r>
          </a:p>
          <a:p>
            <a:pPr lvl="1"/>
            <a:r>
              <a:rPr lang="es-MX" dirty="0"/>
              <a:t>Más cercano a los usuarios</a:t>
            </a:r>
          </a:p>
          <a:p>
            <a:pPr lvl="1"/>
            <a:r>
              <a:rPr lang="es-MX" dirty="0"/>
              <a:t>Se definen los datos tal y como lo va a ver el usuario</a:t>
            </a:r>
          </a:p>
          <a:p>
            <a:pPr lvl="1"/>
            <a:r>
              <a:rPr lang="es-MX" dirty="0"/>
              <a:t>Cada usuario puede tener su propio modelo externo.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B050"/>
                </a:solidFill>
              </a:rPr>
              <a:t>Nivel Conceptual</a:t>
            </a:r>
          </a:p>
          <a:p>
            <a:pPr lvl="1"/>
            <a:r>
              <a:rPr lang="es-MX" dirty="0"/>
              <a:t>Diseño conceptual de la base de datos</a:t>
            </a:r>
          </a:p>
          <a:p>
            <a:pPr lvl="1"/>
            <a:r>
              <a:rPr lang="es-MX" dirty="0"/>
              <a:t>Se utiliza DDL</a:t>
            </a:r>
          </a:p>
          <a:p>
            <a:pPr lvl="1"/>
            <a:r>
              <a:rPr lang="es-MX" dirty="0"/>
              <a:t>Se define mediante un esquema conceptual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B050"/>
                </a:solidFill>
              </a:rPr>
              <a:t>Nivel Interno</a:t>
            </a:r>
          </a:p>
          <a:p>
            <a:pPr lvl="1"/>
            <a:r>
              <a:rPr lang="es-MX" dirty="0"/>
              <a:t>Describe la estructura física de la base de datos, etc.</a:t>
            </a:r>
          </a:p>
          <a:p>
            <a:pPr lvl="1"/>
            <a:r>
              <a:rPr lang="es-MX" dirty="0"/>
              <a:t>Especifica todos los aspectos relacionados con el Hardware</a:t>
            </a:r>
          </a:p>
        </p:txBody>
      </p:sp>
    </p:spTree>
    <p:extLst>
      <p:ext uri="{BB962C8B-B14F-4D97-AF65-F5344CB8AC3E}">
        <p14:creationId xmlns:p14="http://schemas.microsoft.com/office/powerpoint/2010/main" val="328787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777BB5C-FC34-43A3-90CA-926C4193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8"/>
            <a:ext cx="11456126" cy="4636324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Número de Usuarios</a:t>
            </a:r>
          </a:p>
          <a:p>
            <a:pPr lvl="1"/>
            <a:r>
              <a:rPr lang="es-MX" dirty="0"/>
              <a:t>Un Usuario</a:t>
            </a:r>
          </a:p>
          <a:p>
            <a:pPr lvl="1"/>
            <a:r>
              <a:rPr lang="es-MX" dirty="0"/>
              <a:t>Multiusuario</a:t>
            </a:r>
          </a:p>
          <a:p>
            <a:pPr lvl="2"/>
            <a:r>
              <a:rPr lang="es-MX" dirty="0"/>
              <a:t>Grupo de Trabajo</a:t>
            </a:r>
          </a:p>
          <a:p>
            <a:pPr lvl="2"/>
            <a:r>
              <a:rPr lang="es-MX" dirty="0"/>
              <a:t>Empresa</a:t>
            </a:r>
          </a:p>
          <a:p>
            <a:pPr lvl="2"/>
            <a:endParaRPr lang="es-MX" dirty="0"/>
          </a:p>
          <a:p>
            <a:r>
              <a:rPr lang="es-MX" b="1" dirty="0">
                <a:solidFill>
                  <a:srgbClr val="00B050"/>
                </a:solidFill>
              </a:rPr>
              <a:t>Ubicación de datos</a:t>
            </a:r>
          </a:p>
          <a:p>
            <a:pPr lvl="1"/>
            <a:r>
              <a:rPr lang="es-MX" dirty="0"/>
              <a:t>Centralizada</a:t>
            </a:r>
          </a:p>
          <a:p>
            <a:pPr lvl="1"/>
            <a:r>
              <a:rPr lang="es-MX" dirty="0"/>
              <a:t>Distribuida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B050"/>
                </a:solidFill>
              </a:rPr>
              <a:t>Uso de Datos</a:t>
            </a:r>
          </a:p>
          <a:p>
            <a:pPr lvl="1"/>
            <a:r>
              <a:rPr lang="es-MX" dirty="0"/>
              <a:t>Operacional</a:t>
            </a:r>
          </a:p>
          <a:p>
            <a:pPr lvl="1"/>
            <a:r>
              <a:rPr lang="es-MX" dirty="0"/>
              <a:t>Almacén de datos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FFB597-D7EC-42E4-9AF1-79469852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885543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910</Words>
  <Application>Microsoft Office PowerPoint</Application>
  <PresentationFormat>Panorámica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Tema de Office</vt:lpstr>
      <vt:lpstr>Presentación de PowerPoint</vt:lpstr>
      <vt:lpstr>Primer Parcial</vt:lpstr>
      <vt:lpstr>Concepto de Base de Datos</vt:lpstr>
      <vt:lpstr>Sistema Manejador de Bases de Datos ( SMBD)</vt:lpstr>
      <vt:lpstr>Lenguajes en un SMBD</vt:lpstr>
      <vt:lpstr>Arquitecturas de Base de Datos</vt:lpstr>
      <vt:lpstr>Objetivo BD: Independencia entre datos y aplicaciones</vt:lpstr>
      <vt:lpstr>Presentación de PowerPoint</vt:lpstr>
      <vt:lpstr>Tipos de Bases de Datos</vt:lpstr>
      <vt:lpstr>Modelos de Bases de Datos</vt:lpstr>
      <vt:lpstr>Modelo de Base de Datos Orientado a Objetos</vt:lpstr>
      <vt:lpstr>Modelo de Base de Datos Documental</vt:lpstr>
      <vt:lpstr>Modelo de Base de Datos en Estrella</vt:lpstr>
      <vt:lpstr>Base de Datos Jerárquico</vt:lpstr>
      <vt:lpstr>Base de Datos de Red</vt:lpstr>
      <vt:lpstr>Modelo Entidad - Relación</vt:lpstr>
      <vt:lpstr>Componentes de un Diagrama Entidad-Relación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andreyhz</dc:creator>
  <cp:lastModifiedBy>andreyhz</cp:lastModifiedBy>
  <cp:revision>12</cp:revision>
  <dcterms:created xsi:type="dcterms:W3CDTF">2019-02-08T02:17:13Z</dcterms:created>
  <dcterms:modified xsi:type="dcterms:W3CDTF">2019-02-12T05:34:42Z</dcterms:modified>
</cp:coreProperties>
</file>