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3"/>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Estilo claro 3 - Acento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799B23B-EC83-4686-B30A-512413B5E67A}" styleName="Estilo claro 3 - Acento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Estilo medio 1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18" autoAdjust="0"/>
    <p:restoredTop sz="94660"/>
  </p:normalViewPr>
  <p:slideViewPr>
    <p:cSldViewPr snapToGrid="0">
      <p:cViewPr varScale="1">
        <p:scale>
          <a:sx n="72" d="100"/>
          <a:sy n="72" d="100"/>
        </p:scale>
        <p:origin x="696" y="72"/>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3AA8F0C9-48D6-4801-ABD1-A40D6F2B4B7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a:extLst>
              <a:ext uri="{FF2B5EF4-FFF2-40B4-BE49-F238E27FC236}">
                <a16:creationId xmlns:a16="http://schemas.microsoft.com/office/drawing/2014/main" id="{756D8D5A-5C6D-4733-9881-70593B70133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41F31B-DB21-41C5-8F67-52A46170B1C0}" type="datetimeFigureOut">
              <a:rPr lang="es-MX" smtClean="0"/>
              <a:t>20/03/2018</a:t>
            </a:fld>
            <a:endParaRPr lang="es-MX"/>
          </a:p>
        </p:txBody>
      </p:sp>
      <p:sp>
        <p:nvSpPr>
          <p:cNvPr id="4" name="Marcador de pie de página 3">
            <a:extLst>
              <a:ext uri="{FF2B5EF4-FFF2-40B4-BE49-F238E27FC236}">
                <a16:creationId xmlns:a16="http://schemas.microsoft.com/office/drawing/2014/main" id="{ABBC33D4-C3A1-4B36-9EA0-232D436616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5" name="Marcador de número de diapositiva 4">
            <a:extLst>
              <a:ext uri="{FF2B5EF4-FFF2-40B4-BE49-F238E27FC236}">
                <a16:creationId xmlns:a16="http://schemas.microsoft.com/office/drawing/2014/main" id="{73D45665-75DB-4430-A9BE-727EEC48A79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BE130F-5B29-4670-8EF9-557D7828C5B8}" type="slidenum">
              <a:rPr lang="es-MX" smtClean="0"/>
              <a:t>‹Nº›</a:t>
            </a:fld>
            <a:endParaRPr lang="es-MX"/>
          </a:p>
        </p:txBody>
      </p:sp>
    </p:spTree>
    <p:extLst>
      <p:ext uri="{BB962C8B-B14F-4D97-AF65-F5344CB8AC3E}">
        <p14:creationId xmlns:p14="http://schemas.microsoft.com/office/powerpoint/2010/main" val="16620824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AA23D2-9B73-4390-BB56-44D6C90862E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99FA39FE-4BD2-4042-9193-B970CDF024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31E43229-E12C-4507-9D70-61BAAAFD847C}"/>
              </a:ext>
            </a:extLst>
          </p:cNvPr>
          <p:cNvSpPr>
            <a:spLocks noGrp="1"/>
          </p:cNvSpPr>
          <p:nvPr>
            <p:ph type="dt" sz="half" idx="10"/>
          </p:nvPr>
        </p:nvSpPr>
        <p:spPr/>
        <p:txBody>
          <a:bodyPr/>
          <a:lstStyle/>
          <a:p>
            <a:fld id="{C5894D8A-5E24-46E0-BF84-3388092823C5}" type="datetimeFigureOut">
              <a:rPr lang="es-MX" smtClean="0"/>
              <a:t>20/03/2018</a:t>
            </a:fld>
            <a:endParaRPr lang="es-MX"/>
          </a:p>
        </p:txBody>
      </p:sp>
      <p:sp>
        <p:nvSpPr>
          <p:cNvPr id="5" name="Marcador de pie de página 4">
            <a:extLst>
              <a:ext uri="{FF2B5EF4-FFF2-40B4-BE49-F238E27FC236}">
                <a16:creationId xmlns:a16="http://schemas.microsoft.com/office/drawing/2014/main" id="{27E5EB6B-308A-4F28-AB82-31E1A5470F8C}"/>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AB5CA585-B288-444B-87DB-01A2C900B01F}"/>
              </a:ext>
            </a:extLst>
          </p:cNvPr>
          <p:cNvSpPr>
            <a:spLocks noGrp="1"/>
          </p:cNvSpPr>
          <p:nvPr>
            <p:ph type="sldNum" sz="quarter" idx="12"/>
          </p:nvPr>
        </p:nvSpPr>
        <p:spPr/>
        <p:txBody>
          <a:bodyPr/>
          <a:lstStyle/>
          <a:p>
            <a:fld id="{1EDA7BA8-22AC-4AD6-A976-4B66A0FD54A5}" type="slidenum">
              <a:rPr lang="es-MX" smtClean="0"/>
              <a:t>‹Nº›</a:t>
            </a:fld>
            <a:endParaRPr lang="es-MX"/>
          </a:p>
        </p:txBody>
      </p:sp>
    </p:spTree>
    <p:extLst>
      <p:ext uri="{BB962C8B-B14F-4D97-AF65-F5344CB8AC3E}">
        <p14:creationId xmlns:p14="http://schemas.microsoft.com/office/powerpoint/2010/main" val="1750807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FF94D-7C18-4111-BD9D-2BC2FD8C01B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DC922659-3449-4E58-B548-1925451079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9EB956A2-5F0C-4600-89AE-7776CE476C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5CB28C0D-E188-4988-AFDD-B4741785B48A}"/>
              </a:ext>
            </a:extLst>
          </p:cNvPr>
          <p:cNvSpPr>
            <a:spLocks noGrp="1"/>
          </p:cNvSpPr>
          <p:nvPr>
            <p:ph type="dt" sz="half" idx="10"/>
          </p:nvPr>
        </p:nvSpPr>
        <p:spPr/>
        <p:txBody>
          <a:bodyPr/>
          <a:lstStyle/>
          <a:p>
            <a:fld id="{C5894D8A-5E24-46E0-BF84-3388092823C5}" type="datetimeFigureOut">
              <a:rPr lang="es-MX" smtClean="0"/>
              <a:t>20/03/2018</a:t>
            </a:fld>
            <a:endParaRPr lang="es-MX"/>
          </a:p>
        </p:txBody>
      </p:sp>
      <p:sp>
        <p:nvSpPr>
          <p:cNvPr id="6" name="Marcador de pie de página 5">
            <a:extLst>
              <a:ext uri="{FF2B5EF4-FFF2-40B4-BE49-F238E27FC236}">
                <a16:creationId xmlns:a16="http://schemas.microsoft.com/office/drawing/2014/main" id="{3286E8D8-4EC5-44C8-8984-3CD6DE2EAB54}"/>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3921AD0A-4186-49BA-A443-AA12A271F72F}"/>
              </a:ext>
            </a:extLst>
          </p:cNvPr>
          <p:cNvSpPr>
            <a:spLocks noGrp="1"/>
          </p:cNvSpPr>
          <p:nvPr>
            <p:ph type="sldNum" sz="quarter" idx="12"/>
          </p:nvPr>
        </p:nvSpPr>
        <p:spPr/>
        <p:txBody>
          <a:bodyPr/>
          <a:lstStyle/>
          <a:p>
            <a:fld id="{1EDA7BA8-22AC-4AD6-A976-4B66A0FD54A5}" type="slidenum">
              <a:rPr lang="es-MX" smtClean="0"/>
              <a:t>‹Nº›</a:t>
            </a:fld>
            <a:endParaRPr lang="es-MX"/>
          </a:p>
        </p:txBody>
      </p:sp>
    </p:spTree>
    <p:extLst>
      <p:ext uri="{BB962C8B-B14F-4D97-AF65-F5344CB8AC3E}">
        <p14:creationId xmlns:p14="http://schemas.microsoft.com/office/powerpoint/2010/main" val="1182447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F31A02-AB24-4955-B2D9-98FCD21A3ED7}"/>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6B4F1D36-91D2-4817-9298-02B14655248A}"/>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F0330045-1E61-4896-A259-51752377267A}"/>
              </a:ext>
            </a:extLst>
          </p:cNvPr>
          <p:cNvSpPr>
            <a:spLocks noGrp="1"/>
          </p:cNvSpPr>
          <p:nvPr>
            <p:ph type="dt" sz="half" idx="10"/>
          </p:nvPr>
        </p:nvSpPr>
        <p:spPr/>
        <p:txBody>
          <a:bodyPr/>
          <a:lstStyle/>
          <a:p>
            <a:fld id="{C5894D8A-5E24-46E0-BF84-3388092823C5}" type="datetimeFigureOut">
              <a:rPr lang="es-MX" smtClean="0"/>
              <a:t>20/03/2018</a:t>
            </a:fld>
            <a:endParaRPr lang="es-MX"/>
          </a:p>
        </p:txBody>
      </p:sp>
      <p:sp>
        <p:nvSpPr>
          <p:cNvPr id="5" name="Marcador de pie de página 4">
            <a:extLst>
              <a:ext uri="{FF2B5EF4-FFF2-40B4-BE49-F238E27FC236}">
                <a16:creationId xmlns:a16="http://schemas.microsoft.com/office/drawing/2014/main" id="{5E2B739C-3DEA-4707-9AE2-8E02AA3C4DBA}"/>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F9B2BF44-29A7-4202-B935-90B937692738}"/>
              </a:ext>
            </a:extLst>
          </p:cNvPr>
          <p:cNvSpPr>
            <a:spLocks noGrp="1"/>
          </p:cNvSpPr>
          <p:nvPr>
            <p:ph type="sldNum" sz="quarter" idx="12"/>
          </p:nvPr>
        </p:nvSpPr>
        <p:spPr/>
        <p:txBody>
          <a:bodyPr/>
          <a:lstStyle/>
          <a:p>
            <a:fld id="{1EDA7BA8-22AC-4AD6-A976-4B66A0FD54A5}" type="slidenum">
              <a:rPr lang="es-MX" smtClean="0"/>
              <a:t>‹Nº›</a:t>
            </a:fld>
            <a:endParaRPr lang="es-MX"/>
          </a:p>
        </p:txBody>
      </p:sp>
    </p:spTree>
    <p:extLst>
      <p:ext uri="{BB962C8B-B14F-4D97-AF65-F5344CB8AC3E}">
        <p14:creationId xmlns:p14="http://schemas.microsoft.com/office/powerpoint/2010/main" val="33648720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0FCF026-6C6F-42A1-A194-E5204163155A}"/>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5B8013A0-2FA9-486B-89D0-51320B4A6BB2}"/>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7410BAAC-3472-47AB-BBF2-CF9AEB46912D}"/>
              </a:ext>
            </a:extLst>
          </p:cNvPr>
          <p:cNvSpPr>
            <a:spLocks noGrp="1"/>
          </p:cNvSpPr>
          <p:nvPr>
            <p:ph type="dt" sz="half" idx="10"/>
          </p:nvPr>
        </p:nvSpPr>
        <p:spPr/>
        <p:txBody>
          <a:bodyPr/>
          <a:lstStyle/>
          <a:p>
            <a:fld id="{C5894D8A-5E24-46E0-BF84-3388092823C5}" type="datetimeFigureOut">
              <a:rPr lang="es-MX" smtClean="0"/>
              <a:t>20/03/2018</a:t>
            </a:fld>
            <a:endParaRPr lang="es-MX"/>
          </a:p>
        </p:txBody>
      </p:sp>
      <p:sp>
        <p:nvSpPr>
          <p:cNvPr id="5" name="Marcador de pie de página 4">
            <a:extLst>
              <a:ext uri="{FF2B5EF4-FFF2-40B4-BE49-F238E27FC236}">
                <a16:creationId xmlns:a16="http://schemas.microsoft.com/office/drawing/2014/main" id="{F387BB13-DBF6-494A-8A33-BF7EB561BF33}"/>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070366C5-EC2D-4E1F-BD06-BF9BEB3A9812}"/>
              </a:ext>
            </a:extLst>
          </p:cNvPr>
          <p:cNvSpPr>
            <a:spLocks noGrp="1"/>
          </p:cNvSpPr>
          <p:nvPr>
            <p:ph type="sldNum" sz="quarter" idx="12"/>
          </p:nvPr>
        </p:nvSpPr>
        <p:spPr/>
        <p:txBody>
          <a:bodyPr/>
          <a:lstStyle/>
          <a:p>
            <a:fld id="{1EDA7BA8-22AC-4AD6-A976-4B66A0FD54A5}" type="slidenum">
              <a:rPr lang="es-MX" smtClean="0"/>
              <a:t>‹Nº›</a:t>
            </a:fld>
            <a:endParaRPr lang="es-MX"/>
          </a:p>
        </p:txBody>
      </p:sp>
    </p:spTree>
    <p:extLst>
      <p:ext uri="{BB962C8B-B14F-4D97-AF65-F5344CB8AC3E}">
        <p14:creationId xmlns:p14="http://schemas.microsoft.com/office/powerpoint/2010/main" val="1686514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A1D7E6-5F7D-4FF8-AC8F-09EBD4782F6C}"/>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778168DC-E3F3-4338-B03D-80F9328F11B9}"/>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08E8A0B9-D0A3-480B-9527-6F4DB707ED39}"/>
              </a:ext>
            </a:extLst>
          </p:cNvPr>
          <p:cNvSpPr>
            <a:spLocks noGrp="1"/>
          </p:cNvSpPr>
          <p:nvPr>
            <p:ph type="dt" sz="half" idx="10"/>
          </p:nvPr>
        </p:nvSpPr>
        <p:spPr/>
        <p:txBody>
          <a:bodyPr/>
          <a:lstStyle/>
          <a:p>
            <a:fld id="{C5894D8A-5E24-46E0-BF84-3388092823C5}" type="datetimeFigureOut">
              <a:rPr lang="es-MX" smtClean="0"/>
              <a:t>20/03/2018</a:t>
            </a:fld>
            <a:endParaRPr lang="es-MX"/>
          </a:p>
        </p:txBody>
      </p:sp>
      <p:sp>
        <p:nvSpPr>
          <p:cNvPr id="5" name="Marcador de pie de página 4">
            <a:extLst>
              <a:ext uri="{FF2B5EF4-FFF2-40B4-BE49-F238E27FC236}">
                <a16:creationId xmlns:a16="http://schemas.microsoft.com/office/drawing/2014/main" id="{B3658FF1-BC5D-4DA8-AD28-E27A5B5F556B}"/>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A8B6C70E-040C-4218-8103-A7D4B50AFE3B}"/>
              </a:ext>
            </a:extLst>
          </p:cNvPr>
          <p:cNvSpPr>
            <a:spLocks noGrp="1"/>
          </p:cNvSpPr>
          <p:nvPr>
            <p:ph type="sldNum" sz="quarter" idx="12"/>
          </p:nvPr>
        </p:nvSpPr>
        <p:spPr/>
        <p:txBody>
          <a:bodyPr/>
          <a:lstStyle/>
          <a:p>
            <a:fld id="{1EDA7BA8-22AC-4AD6-A976-4B66A0FD54A5}" type="slidenum">
              <a:rPr lang="es-MX" smtClean="0"/>
              <a:t>‹Nº›</a:t>
            </a:fld>
            <a:endParaRPr lang="es-MX"/>
          </a:p>
        </p:txBody>
      </p:sp>
    </p:spTree>
    <p:extLst>
      <p:ext uri="{BB962C8B-B14F-4D97-AF65-F5344CB8AC3E}">
        <p14:creationId xmlns:p14="http://schemas.microsoft.com/office/powerpoint/2010/main" val="4133892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A75E99-A750-4044-A706-A39660999846}"/>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E0EA0A0F-9C3C-4323-B13E-69AC4F9C7A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B1AF1AD8-CC61-4A86-9D76-E9BEFA502EF0}"/>
              </a:ext>
            </a:extLst>
          </p:cNvPr>
          <p:cNvSpPr>
            <a:spLocks noGrp="1"/>
          </p:cNvSpPr>
          <p:nvPr>
            <p:ph type="dt" sz="half" idx="10"/>
          </p:nvPr>
        </p:nvSpPr>
        <p:spPr/>
        <p:txBody>
          <a:bodyPr/>
          <a:lstStyle/>
          <a:p>
            <a:fld id="{C5894D8A-5E24-46E0-BF84-3388092823C5}" type="datetimeFigureOut">
              <a:rPr lang="es-MX" smtClean="0"/>
              <a:t>20/03/2018</a:t>
            </a:fld>
            <a:endParaRPr lang="es-MX"/>
          </a:p>
        </p:txBody>
      </p:sp>
      <p:sp>
        <p:nvSpPr>
          <p:cNvPr id="5" name="Marcador de pie de página 4">
            <a:extLst>
              <a:ext uri="{FF2B5EF4-FFF2-40B4-BE49-F238E27FC236}">
                <a16:creationId xmlns:a16="http://schemas.microsoft.com/office/drawing/2014/main" id="{DAD23729-1129-4F35-A2D0-9ED82A486C39}"/>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B8EE5324-0C98-418F-8736-C943A0CD7AE5}"/>
              </a:ext>
            </a:extLst>
          </p:cNvPr>
          <p:cNvSpPr>
            <a:spLocks noGrp="1"/>
          </p:cNvSpPr>
          <p:nvPr>
            <p:ph type="sldNum" sz="quarter" idx="12"/>
          </p:nvPr>
        </p:nvSpPr>
        <p:spPr/>
        <p:txBody>
          <a:bodyPr/>
          <a:lstStyle/>
          <a:p>
            <a:fld id="{1EDA7BA8-22AC-4AD6-A976-4B66A0FD54A5}" type="slidenum">
              <a:rPr lang="es-MX" smtClean="0"/>
              <a:t>‹Nº›</a:t>
            </a:fld>
            <a:endParaRPr lang="es-MX"/>
          </a:p>
        </p:txBody>
      </p:sp>
    </p:spTree>
    <p:extLst>
      <p:ext uri="{BB962C8B-B14F-4D97-AF65-F5344CB8AC3E}">
        <p14:creationId xmlns:p14="http://schemas.microsoft.com/office/powerpoint/2010/main" val="4072208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0F2E6E-C876-4538-99BF-4E160C89F36D}"/>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B86ACFE5-12CA-401C-836F-6A87B9B6C3E3}"/>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B66ADBB4-F568-4166-9822-95D29ABFE81A}"/>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1F345AD8-2F64-430B-A249-2D4712ED19DA}"/>
              </a:ext>
            </a:extLst>
          </p:cNvPr>
          <p:cNvSpPr>
            <a:spLocks noGrp="1"/>
          </p:cNvSpPr>
          <p:nvPr>
            <p:ph type="dt" sz="half" idx="10"/>
          </p:nvPr>
        </p:nvSpPr>
        <p:spPr/>
        <p:txBody>
          <a:bodyPr/>
          <a:lstStyle/>
          <a:p>
            <a:fld id="{C5894D8A-5E24-46E0-BF84-3388092823C5}" type="datetimeFigureOut">
              <a:rPr lang="es-MX" smtClean="0"/>
              <a:t>20/03/2018</a:t>
            </a:fld>
            <a:endParaRPr lang="es-MX"/>
          </a:p>
        </p:txBody>
      </p:sp>
      <p:sp>
        <p:nvSpPr>
          <p:cNvPr id="6" name="Marcador de pie de página 5">
            <a:extLst>
              <a:ext uri="{FF2B5EF4-FFF2-40B4-BE49-F238E27FC236}">
                <a16:creationId xmlns:a16="http://schemas.microsoft.com/office/drawing/2014/main" id="{121C49B0-B8F1-43AA-A0D9-E8D32B6495B0}"/>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BC6A212A-E36D-4B60-ACAA-91E597C3D944}"/>
              </a:ext>
            </a:extLst>
          </p:cNvPr>
          <p:cNvSpPr>
            <a:spLocks noGrp="1"/>
          </p:cNvSpPr>
          <p:nvPr>
            <p:ph type="sldNum" sz="quarter" idx="12"/>
          </p:nvPr>
        </p:nvSpPr>
        <p:spPr/>
        <p:txBody>
          <a:bodyPr/>
          <a:lstStyle/>
          <a:p>
            <a:fld id="{1EDA7BA8-22AC-4AD6-A976-4B66A0FD54A5}" type="slidenum">
              <a:rPr lang="es-MX" smtClean="0"/>
              <a:t>‹Nº›</a:t>
            </a:fld>
            <a:endParaRPr lang="es-MX"/>
          </a:p>
        </p:txBody>
      </p:sp>
    </p:spTree>
    <p:extLst>
      <p:ext uri="{BB962C8B-B14F-4D97-AF65-F5344CB8AC3E}">
        <p14:creationId xmlns:p14="http://schemas.microsoft.com/office/powerpoint/2010/main" val="79198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B9C226-AA33-46E6-9206-E835D31BCAA1}"/>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A6A74D9F-6610-4575-B8F1-0997B16AA2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4A8D3BAA-442A-4659-9A13-E5A10F519E35}"/>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15991138-A003-4FF2-80C7-293FC203EA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35148B84-27C2-4EED-800A-8E8FBCA48CEC}"/>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640EA9A4-5E9E-4455-B174-9103F20C3B75}"/>
              </a:ext>
            </a:extLst>
          </p:cNvPr>
          <p:cNvSpPr>
            <a:spLocks noGrp="1"/>
          </p:cNvSpPr>
          <p:nvPr>
            <p:ph type="dt" sz="half" idx="10"/>
          </p:nvPr>
        </p:nvSpPr>
        <p:spPr/>
        <p:txBody>
          <a:bodyPr/>
          <a:lstStyle/>
          <a:p>
            <a:fld id="{C5894D8A-5E24-46E0-BF84-3388092823C5}" type="datetimeFigureOut">
              <a:rPr lang="es-MX" smtClean="0"/>
              <a:t>20/03/2018</a:t>
            </a:fld>
            <a:endParaRPr lang="es-MX"/>
          </a:p>
        </p:txBody>
      </p:sp>
      <p:sp>
        <p:nvSpPr>
          <p:cNvPr id="8" name="Marcador de pie de página 7">
            <a:extLst>
              <a:ext uri="{FF2B5EF4-FFF2-40B4-BE49-F238E27FC236}">
                <a16:creationId xmlns:a16="http://schemas.microsoft.com/office/drawing/2014/main" id="{01E53AC9-89C3-4D81-8DF1-DE282C80F12C}"/>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6F4B8AD9-DA24-48B2-A15B-06D89859D018}"/>
              </a:ext>
            </a:extLst>
          </p:cNvPr>
          <p:cNvSpPr>
            <a:spLocks noGrp="1"/>
          </p:cNvSpPr>
          <p:nvPr>
            <p:ph type="sldNum" sz="quarter" idx="12"/>
          </p:nvPr>
        </p:nvSpPr>
        <p:spPr/>
        <p:txBody>
          <a:bodyPr/>
          <a:lstStyle/>
          <a:p>
            <a:fld id="{1EDA7BA8-22AC-4AD6-A976-4B66A0FD54A5}" type="slidenum">
              <a:rPr lang="es-MX" smtClean="0"/>
              <a:t>‹Nº›</a:t>
            </a:fld>
            <a:endParaRPr lang="es-MX"/>
          </a:p>
        </p:txBody>
      </p:sp>
    </p:spTree>
    <p:extLst>
      <p:ext uri="{BB962C8B-B14F-4D97-AF65-F5344CB8AC3E}">
        <p14:creationId xmlns:p14="http://schemas.microsoft.com/office/powerpoint/2010/main" val="1583962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AC5418-0545-4B16-8E28-F5E2F5CB36E8}"/>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68DBC57D-7968-4E4A-B27C-5DE08C6E0D66}"/>
              </a:ext>
            </a:extLst>
          </p:cNvPr>
          <p:cNvSpPr>
            <a:spLocks noGrp="1"/>
          </p:cNvSpPr>
          <p:nvPr>
            <p:ph type="dt" sz="half" idx="10"/>
          </p:nvPr>
        </p:nvSpPr>
        <p:spPr/>
        <p:txBody>
          <a:bodyPr/>
          <a:lstStyle/>
          <a:p>
            <a:fld id="{C5894D8A-5E24-46E0-BF84-3388092823C5}" type="datetimeFigureOut">
              <a:rPr lang="es-MX" smtClean="0"/>
              <a:t>20/03/2018</a:t>
            </a:fld>
            <a:endParaRPr lang="es-MX"/>
          </a:p>
        </p:txBody>
      </p:sp>
      <p:sp>
        <p:nvSpPr>
          <p:cNvPr id="4" name="Marcador de pie de página 3">
            <a:extLst>
              <a:ext uri="{FF2B5EF4-FFF2-40B4-BE49-F238E27FC236}">
                <a16:creationId xmlns:a16="http://schemas.microsoft.com/office/drawing/2014/main" id="{0B1415CE-30EB-451A-A2DB-CEDD05E34CD6}"/>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A36B0508-01C9-497F-9A36-3300701540E7}"/>
              </a:ext>
            </a:extLst>
          </p:cNvPr>
          <p:cNvSpPr>
            <a:spLocks noGrp="1"/>
          </p:cNvSpPr>
          <p:nvPr>
            <p:ph type="sldNum" sz="quarter" idx="12"/>
          </p:nvPr>
        </p:nvSpPr>
        <p:spPr/>
        <p:txBody>
          <a:bodyPr/>
          <a:lstStyle/>
          <a:p>
            <a:fld id="{1EDA7BA8-22AC-4AD6-A976-4B66A0FD54A5}" type="slidenum">
              <a:rPr lang="es-MX" smtClean="0"/>
              <a:t>‹Nº›</a:t>
            </a:fld>
            <a:endParaRPr lang="es-MX"/>
          </a:p>
        </p:txBody>
      </p:sp>
    </p:spTree>
    <p:extLst>
      <p:ext uri="{BB962C8B-B14F-4D97-AF65-F5344CB8AC3E}">
        <p14:creationId xmlns:p14="http://schemas.microsoft.com/office/powerpoint/2010/main" val="3795855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2AEC85-A5AB-422C-8DA4-A18B8784E743}"/>
              </a:ext>
            </a:extLst>
          </p:cNvPr>
          <p:cNvSpPr>
            <a:spLocks noGrp="1"/>
          </p:cNvSpPr>
          <p:nvPr>
            <p:ph type="title"/>
          </p:nvPr>
        </p:nvSpPr>
        <p:spPr>
          <a:xfrm>
            <a:off x="838200" y="640080"/>
            <a:ext cx="10515600" cy="593408"/>
          </a:xfrm>
        </p:spPr>
        <p:txBody>
          <a:bodyPr>
            <a:normAutofit/>
          </a:bodyPr>
          <a:lstStyle>
            <a:lvl1pPr algn="just">
              <a:defRPr sz="2400" b="1">
                <a:latin typeface="Arial" panose="020B0604020202020204" pitchFamily="34" charset="0"/>
                <a:cs typeface="Arial" panose="020B0604020202020204" pitchFamily="34" charset="0"/>
              </a:defRPr>
            </a:lvl1pPr>
          </a:lstStyle>
          <a:p>
            <a:r>
              <a:rPr lang="es-ES" dirty="0"/>
              <a:t>Haga clic para modificar el estilo de título del patrón</a:t>
            </a:r>
            <a:endParaRPr lang="es-MX" dirty="0"/>
          </a:p>
        </p:txBody>
      </p:sp>
      <p:sp>
        <p:nvSpPr>
          <p:cNvPr id="3" name="Marcador de fecha 2">
            <a:extLst>
              <a:ext uri="{FF2B5EF4-FFF2-40B4-BE49-F238E27FC236}">
                <a16:creationId xmlns:a16="http://schemas.microsoft.com/office/drawing/2014/main" id="{0E08C6E5-1E52-4CB3-AAFD-015480DAA335}"/>
              </a:ext>
            </a:extLst>
          </p:cNvPr>
          <p:cNvSpPr>
            <a:spLocks noGrp="1"/>
          </p:cNvSpPr>
          <p:nvPr>
            <p:ph type="dt" sz="half" idx="10"/>
          </p:nvPr>
        </p:nvSpPr>
        <p:spPr/>
        <p:txBody>
          <a:bodyPr/>
          <a:lstStyle/>
          <a:p>
            <a:fld id="{C5894D8A-5E24-46E0-BF84-3388092823C5}" type="datetimeFigureOut">
              <a:rPr lang="es-MX" smtClean="0"/>
              <a:t>20/03/2018</a:t>
            </a:fld>
            <a:endParaRPr lang="es-MX"/>
          </a:p>
        </p:txBody>
      </p:sp>
      <p:sp>
        <p:nvSpPr>
          <p:cNvPr id="4" name="Marcador de pie de página 3">
            <a:extLst>
              <a:ext uri="{FF2B5EF4-FFF2-40B4-BE49-F238E27FC236}">
                <a16:creationId xmlns:a16="http://schemas.microsoft.com/office/drawing/2014/main" id="{F681233C-1932-4D84-B21B-417A2E881DA2}"/>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3CCD5569-0392-4D13-A3FA-1946BD21DF6E}"/>
              </a:ext>
            </a:extLst>
          </p:cNvPr>
          <p:cNvSpPr>
            <a:spLocks noGrp="1"/>
          </p:cNvSpPr>
          <p:nvPr>
            <p:ph type="sldNum" sz="quarter" idx="12"/>
          </p:nvPr>
        </p:nvSpPr>
        <p:spPr/>
        <p:txBody>
          <a:bodyPr/>
          <a:lstStyle/>
          <a:p>
            <a:fld id="{1EDA7BA8-22AC-4AD6-A976-4B66A0FD54A5}" type="slidenum">
              <a:rPr lang="es-MX" smtClean="0"/>
              <a:t>‹Nº›</a:t>
            </a:fld>
            <a:endParaRPr lang="es-MX"/>
          </a:p>
        </p:txBody>
      </p:sp>
      <p:sp>
        <p:nvSpPr>
          <p:cNvPr id="6" name="Marcador de contenido 2">
            <a:extLst>
              <a:ext uri="{FF2B5EF4-FFF2-40B4-BE49-F238E27FC236}">
                <a16:creationId xmlns:a16="http://schemas.microsoft.com/office/drawing/2014/main" id="{4851516B-0D38-4FCE-9AD0-E1FC46A34513}"/>
              </a:ext>
            </a:extLst>
          </p:cNvPr>
          <p:cNvSpPr>
            <a:spLocks noGrp="1"/>
          </p:cNvSpPr>
          <p:nvPr>
            <p:ph idx="1"/>
          </p:nvPr>
        </p:nvSpPr>
        <p:spPr>
          <a:xfrm>
            <a:off x="838200" y="1606731"/>
            <a:ext cx="10515600" cy="4570232"/>
          </a:xfrm>
        </p:spPr>
        <p:txBody>
          <a:bodyPr>
            <a:normAutofit/>
          </a:bodyPr>
          <a:lstStyle>
            <a:lvl1pPr algn="just">
              <a:defRPr sz="2000">
                <a:latin typeface="Arial" panose="020B0604020202020204" pitchFamily="34" charset="0"/>
                <a:cs typeface="Arial" panose="020B0604020202020204" pitchFamily="34" charset="0"/>
              </a:defRPr>
            </a:lvl1pPr>
            <a:lvl2pPr algn="just">
              <a:defRPr sz="2000">
                <a:latin typeface="Arial" panose="020B0604020202020204" pitchFamily="34" charset="0"/>
                <a:cs typeface="Arial" panose="020B0604020202020204" pitchFamily="34" charset="0"/>
              </a:defRPr>
            </a:lvl2pPr>
            <a:lvl3pPr algn="just">
              <a:defRPr sz="2000">
                <a:latin typeface="Arial" panose="020B0604020202020204" pitchFamily="34" charset="0"/>
                <a:cs typeface="Arial" panose="020B0604020202020204" pitchFamily="34" charset="0"/>
              </a:defRPr>
            </a:lvl3pPr>
            <a:lvl4pPr algn="just">
              <a:defRPr sz="2000">
                <a:latin typeface="Arial" panose="020B0604020202020204" pitchFamily="34" charset="0"/>
                <a:cs typeface="Arial" panose="020B0604020202020204" pitchFamily="34" charset="0"/>
              </a:defRPr>
            </a:lvl4pPr>
            <a:lvl5pPr algn="just">
              <a:defRPr sz="2000">
                <a:latin typeface="Arial" panose="020B0604020202020204" pitchFamily="34" charset="0"/>
                <a:cs typeface="Arial" panose="020B0604020202020204" pitchFamily="34" charset="0"/>
              </a:defRPr>
            </a:lvl5pPr>
          </a:lstStyle>
          <a:p>
            <a:pPr lvl="0"/>
            <a:r>
              <a:rPr lang="es-ES" dirty="0"/>
              <a:t>Editar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MX" dirty="0"/>
          </a:p>
        </p:txBody>
      </p:sp>
      <p:cxnSp>
        <p:nvCxnSpPr>
          <p:cNvPr id="8" name="Conector recto 7">
            <a:extLst>
              <a:ext uri="{FF2B5EF4-FFF2-40B4-BE49-F238E27FC236}">
                <a16:creationId xmlns:a16="http://schemas.microsoft.com/office/drawing/2014/main" id="{44F1D425-FC71-40CF-898A-C902482ECE5D}"/>
              </a:ext>
            </a:extLst>
          </p:cNvPr>
          <p:cNvCxnSpPr/>
          <p:nvPr userDrawn="1"/>
        </p:nvCxnSpPr>
        <p:spPr>
          <a:xfrm>
            <a:off x="838200" y="1410789"/>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7815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5CDAC50-303A-4764-B03E-B6962431DC2F}"/>
              </a:ext>
            </a:extLst>
          </p:cNvPr>
          <p:cNvSpPr>
            <a:spLocks noGrp="1"/>
          </p:cNvSpPr>
          <p:nvPr>
            <p:ph type="dt" sz="half" idx="10"/>
          </p:nvPr>
        </p:nvSpPr>
        <p:spPr/>
        <p:txBody>
          <a:bodyPr/>
          <a:lstStyle/>
          <a:p>
            <a:fld id="{C5894D8A-5E24-46E0-BF84-3388092823C5}" type="datetimeFigureOut">
              <a:rPr lang="es-MX" smtClean="0"/>
              <a:t>20/03/2018</a:t>
            </a:fld>
            <a:endParaRPr lang="es-MX"/>
          </a:p>
        </p:txBody>
      </p:sp>
      <p:sp>
        <p:nvSpPr>
          <p:cNvPr id="3" name="Marcador de pie de página 2">
            <a:extLst>
              <a:ext uri="{FF2B5EF4-FFF2-40B4-BE49-F238E27FC236}">
                <a16:creationId xmlns:a16="http://schemas.microsoft.com/office/drawing/2014/main" id="{496AA52D-5EF3-4EC1-9124-62AC4CE23585}"/>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78F1A5F1-037A-4051-B03A-C1A0841972F6}"/>
              </a:ext>
            </a:extLst>
          </p:cNvPr>
          <p:cNvSpPr>
            <a:spLocks noGrp="1"/>
          </p:cNvSpPr>
          <p:nvPr>
            <p:ph type="sldNum" sz="quarter" idx="12"/>
          </p:nvPr>
        </p:nvSpPr>
        <p:spPr/>
        <p:txBody>
          <a:bodyPr/>
          <a:lstStyle/>
          <a:p>
            <a:fld id="{1EDA7BA8-22AC-4AD6-A976-4B66A0FD54A5}" type="slidenum">
              <a:rPr lang="es-MX" smtClean="0"/>
              <a:t>‹Nº›</a:t>
            </a:fld>
            <a:endParaRPr lang="es-MX"/>
          </a:p>
        </p:txBody>
      </p:sp>
    </p:spTree>
    <p:extLst>
      <p:ext uri="{BB962C8B-B14F-4D97-AF65-F5344CB8AC3E}">
        <p14:creationId xmlns:p14="http://schemas.microsoft.com/office/powerpoint/2010/main" val="1197627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2028B0-21EE-48E8-B473-5020C1A2A8E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12F82CEF-E3D4-477A-9A50-449E7857A0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B919B795-E1D7-4A27-B72B-E2E674BB3E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4A0234FA-CE8E-49D7-94BF-2CF19BBCA42F}"/>
              </a:ext>
            </a:extLst>
          </p:cNvPr>
          <p:cNvSpPr>
            <a:spLocks noGrp="1"/>
          </p:cNvSpPr>
          <p:nvPr>
            <p:ph type="dt" sz="half" idx="10"/>
          </p:nvPr>
        </p:nvSpPr>
        <p:spPr/>
        <p:txBody>
          <a:bodyPr/>
          <a:lstStyle/>
          <a:p>
            <a:fld id="{C5894D8A-5E24-46E0-BF84-3388092823C5}" type="datetimeFigureOut">
              <a:rPr lang="es-MX" smtClean="0"/>
              <a:t>20/03/2018</a:t>
            </a:fld>
            <a:endParaRPr lang="es-MX"/>
          </a:p>
        </p:txBody>
      </p:sp>
      <p:sp>
        <p:nvSpPr>
          <p:cNvPr id="6" name="Marcador de pie de página 5">
            <a:extLst>
              <a:ext uri="{FF2B5EF4-FFF2-40B4-BE49-F238E27FC236}">
                <a16:creationId xmlns:a16="http://schemas.microsoft.com/office/drawing/2014/main" id="{25C926D5-0713-4EE5-9516-1888FCFA4765}"/>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BD420B07-10BA-4D19-AE36-94B0A321A7D8}"/>
              </a:ext>
            </a:extLst>
          </p:cNvPr>
          <p:cNvSpPr>
            <a:spLocks noGrp="1"/>
          </p:cNvSpPr>
          <p:nvPr>
            <p:ph type="sldNum" sz="quarter" idx="12"/>
          </p:nvPr>
        </p:nvSpPr>
        <p:spPr/>
        <p:txBody>
          <a:bodyPr/>
          <a:lstStyle/>
          <a:p>
            <a:fld id="{1EDA7BA8-22AC-4AD6-A976-4B66A0FD54A5}" type="slidenum">
              <a:rPr lang="es-MX" smtClean="0"/>
              <a:t>‹Nº›</a:t>
            </a:fld>
            <a:endParaRPr lang="es-MX"/>
          </a:p>
        </p:txBody>
      </p:sp>
    </p:spTree>
    <p:extLst>
      <p:ext uri="{BB962C8B-B14F-4D97-AF65-F5344CB8AC3E}">
        <p14:creationId xmlns:p14="http://schemas.microsoft.com/office/powerpoint/2010/main" val="2603612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0DD06EB8-CC94-4A38-9170-D949552722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43273902-8F8B-4F8D-BD11-4F7C076759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B5145261-BB25-4302-B15E-CC5B6326C7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894D8A-5E24-46E0-BF84-3388092823C5}" type="datetimeFigureOut">
              <a:rPr lang="es-MX" smtClean="0"/>
              <a:t>20/03/2018</a:t>
            </a:fld>
            <a:endParaRPr lang="es-MX"/>
          </a:p>
        </p:txBody>
      </p:sp>
      <p:sp>
        <p:nvSpPr>
          <p:cNvPr id="5" name="Marcador de pie de página 4">
            <a:extLst>
              <a:ext uri="{FF2B5EF4-FFF2-40B4-BE49-F238E27FC236}">
                <a16:creationId xmlns:a16="http://schemas.microsoft.com/office/drawing/2014/main" id="{3713590A-5AE1-42A8-8DA9-92A4140FB8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435E3EBE-A8D2-4898-8EB8-57192E91CB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DA7BA8-22AC-4AD6-A976-4B66A0FD54A5}" type="slidenum">
              <a:rPr lang="es-MX" smtClean="0"/>
              <a:t>‹Nº›</a:t>
            </a:fld>
            <a:endParaRPr lang="es-MX"/>
          </a:p>
        </p:txBody>
      </p:sp>
    </p:spTree>
    <p:extLst>
      <p:ext uri="{BB962C8B-B14F-4D97-AF65-F5344CB8AC3E}">
        <p14:creationId xmlns:p14="http://schemas.microsoft.com/office/powerpoint/2010/main" val="24689026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60"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7DEABD2-36F3-4B50-8B7D-99E326769F7E}"/>
              </a:ext>
            </a:extLst>
          </p:cNvPr>
          <p:cNvSpPr/>
          <p:nvPr/>
        </p:nvSpPr>
        <p:spPr>
          <a:xfrm>
            <a:off x="0" y="0"/>
            <a:ext cx="12192000" cy="6858000"/>
          </a:xfrm>
          <a:prstGeom prst="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4">
            <a:extLst>
              <a:ext uri="{FF2B5EF4-FFF2-40B4-BE49-F238E27FC236}">
                <a16:creationId xmlns:a16="http://schemas.microsoft.com/office/drawing/2014/main" id="{C06D6164-A95A-43C8-BE56-599E28AFB85B}"/>
              </a:ext>
            </a:extLst>
          </p:cNvPr>
          <p:cNvSpPr/>
          <p:nvPr/>
        </p:nvSpPr>
        <p:spPr>
          <a:xfrm>
            <a:off x="1020419" y="2464904"/>
            <a:ext cx="11171581" cy="2531166"/>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6" name="CuadroTexto 5">
            <a:extLst>
              <a:ext uri="{FF2B5EF4-FFF2-40B4-BE49-F238E27FC236}">
                <a16:creationId xmlns:a16="http://schemas.microsoft.com/office/drawing/2014/main" id="{767D8296-FD68-4C1B-8F6D-CBBAAFAA9A4A}"/>
              </a:ext>
            </a:extLst>
          </p:cNvPr>
          <p:cNvSpPr txBox="1"/>
          <p:nvPr/>
        </p:nvSpPr>
        <p:spPr>
          <a:xfrm>
            <a:off x="1502294" y="3727174"/>
            <a:ext cx="8385629" cy="1107996"/>
          </a:xfrm>
          <a:prstGeom prst="rect">
            <a:avLst/>
          </a:prstGeom>
          <a:noFill/>
        </p:spPr>
        <p:txBody>
          <a:bodyPr wrap="none" rtlCol="0">
            <a:spAutoFit/>
          </a:bodyPr>
          <a:lstStyle/>
          <a:p>
            <a:r>
              <a:rPr lang="es-MX" sz="6600" dirty="0">
                <a:solidFill>
                  <a:schemeClr val="bg1"/>
                </a:solidFill>
                <a:latin typeface="Impact" panose="020B0806030902050204" pitchFamily="34" charset="0"/>
              </a:rPr>
              <a:t>Estructuras de Archivos</a:t>
            </a:r>
          </a:p>
        </p:txBody>
      </p:sp>
    </p:spTree>
    <p:extLst>
      <p:ext uri="{BB962C8B-B14F-4D97-AF65-F5344CB8AC3E}">
        <p14:creationId xmlns:p14="http://schemas.microsoft.com/office/powerpoint/2010/main" val="3835207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F0D002-1DBE-41FF-A6E6-6E378861E249}"/>
              </a:ext>
            </a:extLst>
          </p:cNvPr>
          <p:cNvSpPr>
            <a:spLocks noGrp="1"/>
          </p:cNvSpPr>
          <p:nvPr>
            <p:ph type="title"/>
          </p:nvPr>
        </p:nvSpPr>
        <p:spPr/>
        <p:txBody>
          <a:bodyPr/>
          <a:lstStyle/>
          <a:p>
            <a:r>
              <a:rPr lang="es-MX" dirty="0"/>
              <a:t>Inserción de un índice denso</a:t>
            </a:r>
          </a:p>
        </p:txBody>
      </p:sp>
      <p:sp>
        <p:nvSpPr>
          <p:cNvPr id="3" name="Marcador de contenido 2">
            <a:extLst>
              <a:ext uri="{FF2B5EF4-FFF2-40B4-BE49-F238E27FC236}">
                <a16:creationId xmlns:a16="http://schemas.microsoft.com/office/drawing/2014/main" id="{D4B391AE-85E3-4B03-B465-2F5EAC518D41}"/>
              </a:ext>
            </a:extLst>
          </p:cNvPr>
          <p:cNvSpPr>
            <a:spLocks noGrp="1"/>
          </p:cNvSpPr>
          <p:nvPr>
            <p:ph idx="1"/>
          </p:nvPr>
        </p:nvSpPr>
        <p:spPr/>
        <p:txBody>
          <a:bodyPr/>
          <a:lstStyle/>
          <a:p>
            <a:pPr marL="457200" indent="-457200">
              <a:buFont typeface="+mj-lt"/>
              <a:buAutoNum type="arabicPeriod"/>
            </a:pPr>
            <a:r>
              <a:rPr lang="es-MX" dirty="0"/>
              <a:t>Se realiza una búsqueda usando el valor de la clave de búsqueda del registro a insertar.</a:t>
            </a:r>
          </a:p>
          <a:p>
            <a:pPr marL="457200" indent="-457200">
              <a:buFont typeface="+mj-lt"/>
              <a:buAutoNum type="arabicPeriod"/>
            </a:pPr>
            <a:r>
              <a:rPr lang="es-MX" dirty="0"/>
              <a:t>Si el valor de la clave de búsqueda no aparece en el índice, el sistema inserta en este un registro índice con el valor de la clave de búsqueda en la posición adecuada</a:t>
            </a:r>
          </a:p>
          <a:p>
            <a:pPr marL="457200" indent="-457200">
              <a:buFont typeface="+mj-lt"/>
              <a:buAutoNum type="arabicPeriod"/>
            </a:pPr>
            <a:r>
              <a:rPr lang="es-MX" dirty="0"/>
              <a:t>En caso contrario se ejecutan la siguientes acciones:</a:t>
            </a:r>
          </a:p>
          <a:p>
            <a:pPr marL="914400" lvl="1" indent="-457200">
              <a:buFont typeface="+mj-lt"/>
              <a:buAutoNum type="arabicPeriod"/>
            </a:pPr>
            <a:r>
              <a:rPr lang="es-MX" dirty="0"/>
              <a:t>Si el registro índice almacena apuntadores a todos los registros con el mismo valor de la clave de búsqueda, el sistema añade un apuntador al nuevo registro en el índice. </a:t>
            </a:r>
          </a:p>
          <a:p>
            <a:pPr marL="914400" lvl="1" indent="-457200">
              <a:buFont typeface="+mj-lt"/>
              <a:buAutoNum type="arabicPeriod"/>
            </a:pPr>
            <a:r>
              <a:rPr lang="es-MX" dirty="0"/>
              <a:t>En caso contrario , el registro índice almacena un apuntador solo hacia el primer registro con el valor de la clave de búsqueda. El sistema sitúa el registro insertado después de los otros con los mismos valores de la clave de búsqueda.</a:t>
            </a:r>
          </a:p>
        </p:txBody>
      </p:sp>
    </p:spTree>
    <p:extLst>
      <p:ext uri="{BB962C8B-B14F-4D97-AF65-F5344CB8AC3E}">
        <p14:creationId xmlns:p14="http://schemas.microsoft.com/office/powerpoint/2010/main" val="40140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2D4663-7536-4529-BE58-6F654071A791}"/>
              </a:ext>
            </a:extLst>
          </p:cNvPr>
          <p:cNvSpPr>
            <a:spLocks noGrp="1"/>
          </p:cNvSpPr>
          <p:nvPr>
            <p:ph type="title"/>
          </p:nvPr>
        </p:nvSpPr>
        <p:spPr/>
        <p:txBody>
          <a:bodyPr/>
          <a:lstStyle/>
          <a:p>
            <a:r>
              <a:rPr lang="es-MX" dirty="0"/>
              <a:t>Eliminación de un índice denso</a:t>
            </a:r>
          </a:p>
        </p:txBody>
      </p:sp>
      <p:sp>
        <p:nvSpPr>
          <p:cNvPr id="3" name="Marcador de contenido 2">
            <a:extLst>
              <a:ext uri="{FF2B5EF4-FFF2-40B4-BE49-F238E27FC236}">
                <a16:creationId xmlns:a16="http://schemas.microsoft.com/office/drawing/2014/main" id="{DCC433AB-1F31-471A-9EAA-3EAEB63A00CA}"/>
              </a:ext>
            </a:extLst>
          </p:cNvPr>
          <p:cNvSpPr>
            <a:spLocks noGrp="1"/>
          </p:cNvSpPr>
          <p:nvPr>
            <p:ph idx="1"/>
          </p:nvPr>
        </p:nvSpPr>
        <p:spPr/>
        <p:txBody>
          <a:bodyPr/>
          <a:lstStyle/>
          <a:p>
            <a:pPr marL="457200" indent="-457200">
              <a:buFont typeface="+mj-lt"/>
              <a:buAutoNum type="arabicPeriod"/>
            </a:pPr>
            <a:r>
              <a:rPr lang="es-MX" dirty="0"/>
              <a:t>Para borrar un registro, primero se busca el índice a borrar. Si el registro borrado era el único registro con ese valor de la clave de búsqueda, el sistema borra el registro índice correspondiente del índice. </a:t>
            </a:r>
          </a:p>
          <a:p>
            <a:pPr marL="457200" indent="-457200">
              <a:buFont typeface="+mj-lt"/>
              <a:buAutoNum type="arabicPeriod"/>
            </a:pPr>
            <a:r>
              <a:rPr lang="es-MX" dirty="0"/>
              <a:t>En caso contrario, se ejecutan las siguientes acciones:</a:t>
            </a:r>
          </a:p>
          <a:p>
            <a:pPr marL="914400" lvl="1" indent="-457200">
              <a:buFont typeface="+mj-lt"/>
              <a:buAutoNum type="arabicPeriod"/>
            </a:pPr>
            <a:r>
              <a:rPr lang="es-MX" dirty="0"/>
              <a:t>Si el registro índice almacena apuntadores a todos los registros con el mismo valor de la clave de búsqueda, el sistema borra del registro.</a:t>
            </a:r>
          </a:p>
          <a:p>
            <a:pPr marL="914400" lvl="1" indent="-457200">
              <a:buFont typeface="+mj-lt"/>
              <a:buAutoNum type="arabicPeriod"/>
            </a:pPr>
            <a:r>
              <a:rPr lang="es-MX" dirty="0"/>
              <a:t>En caso contrario; el registro  índice almacena un apuntador solo al primer registro con el valor de la clave de búsqueda. En este caso, si el registro borrado era el primer registro con el valor de la clave de búsqueda, el sistema actualiza el registro índice para apuntar al siguiente registro. </a:t>
            </a:r>
          </a:p>
        </p:txBody>
      </p:sp>
    </p:spTree>
    <p:extLst>
      <p:ext uri="{BB962C8B-B14F-4D97-AF65-F5344CB8AC3E}">
        <p14:creationId xmlns:p14="http://schemas.microsoft.com/office/powerpoint/2010/main" val="1772547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6A2772-695D-4BD6-9693-AEA81EC576DA}"/>
              </a:ext>
            </a:extLst>
          </p:cNvPr>
          <p:cNvSpPr>
            <a:spLocks noGrp="1"/>
          </p:cNvSpPr>
          <p:nvPr>
            <p:ph type="title"/>
          </p:nvPr>
        </p:nvSpPr>
        <p:spPr/>
        <p:txBody>
          <a:bodyPr/>
          <a:lstStyle/>
          <a:p>
            <a:r>
              <a:rPr lang="es-MX" dirty="0"/>
              <a:t>Diccionario de Datos </a:t>
            </a:r>
          </a:p>
        </p:txBody>
      </p:sp>
      <p:sp>
        <p:nvSpPr>
          <p:cNvPr id="3" name="Marcador de contenido 2">
            <a:extLst>
              <a:ext uri="{FF2B5EF4-FFF2-40B4-BE49-F238E27FC236}">
                <a16:creationId xmlns:a16="http://schemas.microsoft.com/office/drawing/2014/main" id="{020C063F-FB56-4F9D-BD0A-810795F76466}"/>
              </a:ext>
            </a:extLst>
          </p:cNvPr>
          <p:cNvSpPr>
            <a:spLocks noGrp="1"/>
          </p:cNvSpPr>
          <p:nvPr>
            <p:ph idx="1"/>
          </p:nvPr>
        </p:nvSpPr>
        <p:spPr/>
        <p:txBody>
          <a:bodyPr/>
          <a:lstStyle/>
          <a:p>
            <a:r>
              <a:rPr lang="es-MX" dirty="0"/>
              <a:t>Es donde se almacenan las descripciones de los datos y sea accesible para los usuarios.</a:t>
            </a:r>
          </a:p>
          <a:p>
            <a:r>
              <a:rPr lang="es-MX" dirty="0"/>
              <a:t>Este catalogo es lo que se denomina “diccionario de datos” y contiene información que describe los datos de la base de datos (metadatos).</a:t>
            </a:r>
          </a:p>
          <a:p>
            <a:r>
              <a:rPr lang="es-MX" dirty="0"/>
              <a:t>Normalmente un diccionario de datos describe entre otros casos:</a:t>
            </a:r>
          </a:p>
          <a:p>
            <a:pPr lvl="1"/>
            <a:r>
              <a:rPr lang="es-MX" dirty="0"/>
              <a:t>Nombre, tipo y tamaño de los datos (Entidades y Atributos).</a:t>
            </a:r>
          </a:p>
          <a:p>
            <a:pPr lvl="1"/>
            <a:r>
              <a:rPr lang="es-MX" dirty="0"/>
              <a:t>Relaciones entre datos.</a:t>
            </a:r>
          </a:p>
          <a:p>
            <a:pPr lvl="1"/>
            <a:r>
              <a:rPr lang="es-MX" dirty="0"/>
              <a:t>Restricciones de integridad sobre los datos.</a:t>
            </a:r>
          </a:p>
          <a:p>
            <a:pPr lvl="1"/>
            <a:r>
              <a:rPr lang="es-MX" dirty="0"/>
              <a:t>Usuarios autorizados a acceder a los objetos de base de datos.</a:t>
            </a:r>
          </a:p>
          <a:p>
            <a:pPr lvl="1"/>
            <a:r>
              <a:rPr lang="es-MX" dirty="0"/>
              <a:t>Estadísticas de utilización, tales como la frecuencia de las transacciones y el número de accesos realizados a los objetos de la base de datos.</a:t>
            </a:r>
          </a:p>
          <a:p>
            <a:pPr lvl="1"/>
            <a:endParaRPr lang="es-MX" dirty="0"/>
          </a:p>
          <a:p>
            <a:pPr lvl="1"/>
            <a:endParaRPr lang="es-MX" dirty="0"/>
          </a:p>
        </p:txBody>
      </p:sp>
    </p:spTree>
    <p:extLst>
      <p:ext uri="{BB962C8B-B14F-4D97-AF65-F5344CB8AC3E}">
        <p14:creationId xmlns:p14="http://schemas.microsoft.com/office/powerpoint/2010/main" val="439399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ADA132-981D-4368-B7C5-8D04B6D7729F}"/>
              </a:ext>
            </a:extLst>
          </p:cNvPr>
          <p:cNvSpPr>
            <a:spLocks noGrp="1"/>
          </p:cNvSpPr>
          <p:nvPr>
            <p:ph type="title"/>
          </p:nvPr>
        </p:nvSpPr>
        <p:spPr/>
        <p:txBody>
          <a:bodyPr/>
          <a:lstStyle/>
          <a:p>
            <a:r>
              <a:rPr lang="es-MX" dirty="0"/>
              <a:t>Elementos de un diseño conceptual</a:t>
            </a:r>
          </a:p>
        </p:txBody>
      </p:sp>
      <p:sp>
        <p:nvSpPr>
          <p:cNvPr id="3" name="Marcador de contenido 2">
            <a:extLst>
              <a:ext uri="{FF2B5EF4-FFF2-40B4-BE49-F238E27FC236}">
                <a16:creationId xmlns:a16="http://schemas.microsoft.com/office/drawing/2014/main" id="{F3A0757C-6F2B-469E-B7AA-CF25E81A961A}"/>
              </a:ext>
            </a:extLst>
          </p:cNvPr>
          <p:cNvSpPr>
            <a:spLocks noGrp="1"/>
          </p:cNvSpPr>
          <p:nvPr>
            <p:ph idx="1"/>
          </p:nvPr>
        </p:nvSpPr>
        <p:spPr/>
        <p:txBody>
          <a:bodyPr/>
          <a:lstStyle/>
          <a:p>
            <a:r>
              <a:rPr lang="es-MX" dirty="0"/>
              <a:t>Entidad</a:t>
            </a:r>
          </a:p>
          <a:p>
            <a:r>
              <a:rPr lang="es-MX" dirty="0"/>
              <a:t>Atributo</a:t>
            </a:r>
          </a:p>
          <a:p>
            <a:r>
              <a:rPr lang="es-MX" dirty="0"/>
              <a:t>Relación</a:t>
            </a:r>
          </a:p>
          <a:p>
            <a:r>
              <a:rPr lang="es-MX" dirty="0"/>
              <a:t>Regla empresarial o de negocios</a:t>
            </a:r>
          </a:p>
          <a:p>
            <a:r>
              <a:rPr lang="es-MX" dirty="0"/>
              <a:t>Datos de Intersección</a:t>
            </a:r>
          </a:p>
        </p:txBody>
      </p:sp>
    </p:spTree>
    <p:extLst>
      <p:ext uri="{BB962C8B-B14F-4D97-AF65-F5344CB8AC3E}">
        <p14:creationId xmlns:p14="http://schemas.microsoft.com/office/powerpoint/2010/main" val="1257493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B0CCCE-BA89-40DC-B788-758342B3F4E7}"/>
              </a:ext>
            </a:extLst>
          </p:cNvPr>
          <p:cNvSpPr>
            <a:spLocks noGrp="1"/>
          </p:cNvSpPr>
          <p:nvPr>
            <p:ph type="title"/>
          </p:nvPr>
        </p:nvSpPr>
        <p:spPr/>
        <p:txBody>
          <a:bodyPr/>
          <a:lstStyle/>
          <a:p>
            <a:r>
              <a:rPr lang="es-MX" dirty="0"/>
              <a:t>Entidad</a:t>
            </a:r>
          </a:p>
        </p:txBody>
      </p:sp>
      <p:sp>
        <p:nvSpPr>
          <p:cNvPr id="3" name="Marcador de contenido 2">
            <a:extLst>
              <a:ext uri="{FF2B5EF4-FFF2-40B4-BE49-F238E27FC236}">
                <a16:creationId xmlns:a16="http://schemas.microsoft.com/office/drawing/2014/main" id="{DDF279A5-EF7C-475A-8953-C4E5BD533EEA}"/>
              </a:ext>
            </a:extLst>
          </p:cNvPr>
          <p:cNvSpPr>
            <a:spLocks noGrp="1"/>
          </p:cNvSpPr>
          <p:nvPr>
            <p:ph idx="1"/>
          </p:nvPr>
        </p:nvSpPr>
        <p:spPr/>
        <p:txBody>
          <a:bodyPr/>
          <a:lstStyle/>
          <a:p>
            <a:r>
              <a:rPr lang="es-MX" dirty="0"/>
              <a:t>Es una persona, lugar, cosa, suceso o concepto sobre el que se recopilan datos. En otras palabras, las entidades son los objetos reales que nos interesan lo suficiente como para capturar y guardar sus datos en una base de datos. Una entidad se representa como un rectángulo en el diagrama. Cualquier cosa que se designe con un nombre puede ser una entidad.</a:t>
            </a:r>
          </a:p>
        </p:txBody>
      </p:sp>
    </p:spTree>
    <p:extLst>
      <p:ext uri="{BB962C8B-B14F-4D97-AF65-F5344CB8AC3E}">
        <p14:creationId xmlns:p14="http://schemas.microsoft.com/office/powerpoint/2010/main" val="3135459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A8C57A-E930-45BC-A43E-5F6F16F3ACFB}"/>
              </a:ext>
            </a:extLst>
          </p:cNvPr>
          <p:cNvSpPr>
            <a:spLocks noGrp="1"/>
          </p:cNvSpPr>
          <p:nvPr>
            <p:ph type="title"/>
          </p:nvPr>
        </p:nvSpPr>
        <p:spPr/>
        <p:txBody>
          <a:bodyPr/>
          <a:lstStyle/>
          <a:p>
            <a:r>
              <a:rPr lang="es-MX" dirty="0"/>
              <a:t>Atributo</a:t>
            </a:r>
          </a:p>
        </p:txBody>
      </p:sp>
      <p:sp>
        <p:nvSpPr>
          <p:cNvPr id="3" name="Marcador de contenido 2">
            <a:extLst>
              <a:ext uri="{FF2B5EF4-FFF2-40B4-BE49-F238E27FC236}">
                <a16:creationId xmlns:a16="http://schemas.microsoft.com/office/drawing/2014/main" id="{EE377033-C3B7-4811-BF4B-A0989DC6102A}"/>
              </a:ext>
            </a:extLst>
          </p:cNvPr>
          <p:cNvSpPr>
            <a:spLocks noGrp="1"/>
          </p:cNvSpPr>
          <p:nvPr>
            <p:ph idx="1"/>
          </p:nvPr>
        </p:nvSpPr>
        <p:spPr/>
        <p:txBody>
          <a:bodyPr/>
          <a:lstStyle/>
          <a:p>
            <a:r>
              <a:rPr lang="es-MX" dirty="0"/>
              <a:t>Es un hecho unitario que caracteriza o describe de alguna manera a una entidad.</a:t>
            </a:r>
          </a:p>
          <a:p>
            <a:r>
              <a:rPr lang="es-MX" dirty="0"/>
              <a:t>Se dice que los atributos son un hecho aislado porque deben ser indivisibles, lo que significa que no pueden dividirse en unidades mas pequeñas que tengan algún significado.</a:t>
            </a:r>
          </a:p>
        </p:txBody>
      </p:sp>
    </p:spTree>
    <p:extLst>
      <p:ext uri="{BB962C8B-B14F-4D97-AF65-F5344CB8AC3E}">
        <p14:creationId xmlns:p14="http://schemas.microsoft.com/office/powerpoint/2010/main" val="22784817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BC9AFD-061A-4141-9280-FAC812DF692A}"/>
              </a:ext>
            </a:extLst>
          </p:cNvPr>
          <p:cNvSpPr>
            <a:spLocks noGrp="1"/>
          </p:cNvSpPr>
          <p:nvPr>
            <p:ph type="title"/>
          </p:nvPr>
        </p:nvSpPr>
        <p:spPr/>
        <p:txBody>
          <a:bodyPr/>
          <a:lstStyle/>
          <a:p>
            <a:r>
              <a:rPr lang="es-MX" dirty="0"/>
              <a:t>Relaciones</a:t>
            </a:r>
          </a:p>
        </p:txBody>
      </p:sp>
      <p:sp>
        <p:nvSpPr>
          <p:cNvPr id="3" name="Marcador de contenido 2">
            <a:extLst>
              <a:ext uri="{FF2B5EF4-FFF2-40B4-BE49-F238E27FC236}">
                <a16:creationId xmlns:a16="http://schemas.microsoft.com/office/drawing/2014/main" id="{5FBEB5DE-2D7C-4C11-AC9C-05F9F30DC3A7}"/>
              </a:ext>
            </a:extLst>
          </p:cNvPr>
          <p:cNvSpPr>
            <a:spLocks noGrp="1"/>
          </p:cNvSpPr>
          <p:nvPr>
            <p:ph idx="1"/>
          </p:nvPr>
        </p:nvSpPr>
        <p:spPr/>
        <p:txBody>
          <a:bodyPr/>
          <a:lstStyle/>
          <a:p>
            <a:r>
              <a:rPr lang="es-MX" dirty="0"/>
              <a:t>Son las asociaciones entre las entidades. Como las bases de datos se concentran en guardar datos relaciones, las relaciones se vuelven el pegamento que mantiene unida la base de datos.</a:t>
            </a:r>
          </a:p>
        </p:txBody>
      </p:sp>
    </p:spTree>
    <p:extLst>
      <p:ext uri="{BB962C8B-B14F-4D97-AF65-F5344CB8AC3E}">
        <p14:creationId xmlns:p14="http://schemas.microsoft.com/office/powerpoint/2010/main" val="12218134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AC388A-5642-4EFD-8944-876ADD9599D5}"/>
              </a:ext>
            </a:extLst>
          </p:cNvPr>
          <p:cNvSpPr>
            <a:spLocks noGrp="1"/>
          </p:cNvSpPr>
          <p:nvPr>
            <p:ph type="title"/>
          </p:nvPr>
        </p:nvSpPr>
        <p:spPr/>
        <p:txBody>
          <a:bodyPr/>
          <a:lstStyle/>
          <a:p>
            <a:r>
              <a:rPr lang="es-MX" dirty="0"/>
              <a:t>Regla Empresarial o de negocios</a:t>
            </a:r>
          </a:p>
        </p:txBody>
      </p:sp>
      <p:sp>
        <p:nvSpPr>
          <p:cNvPr id="3" name="Marcador de contenido 2">
            <a:extLst>
              <a:ext uri="{FF2B5EF4-FFF2-40B4-BE49-F238E27FC236}">
                <a16:creationId xmlns:a16="http://schemas.microsoft.com/office/drawing/2014/main" id="{3A5D3668-CE4D-4F30-A816-B141DC1918AE}"/>
              </a:ext>
            </a:extLst>
          </p:cNvPr>
          <p:cNvSpPr>
            <a:spLocks noGrp="1"/>
          </p:cNvSpPr>
          <p:nvPr>
            <p:ph idx="1"/>
          </p:nvPr>
        </p:nvSpPr>
        <p:spPr/>
        <p:txBody>
          <a:bodyPr/>
          <a:lstStyle/>
          <a:p>
            <a:r>
              <a:rPr lang="es-MX" dirty="0"/>
              <a:t>Es una política, procedimiento o norma adoptada por una organización. Las reglas de negocios son muy importantes en el diseño de una base de datos porque determinan los controles de que deben aplicarse a los datos. </a:t>
            </a:r>
          </a:p>
          <a:p>
            <a:r>
              <a:rPr lang="es-MX" dirty="0"/>
              <a:t>Las reglas de negocios implementan en la base de datos como restricciones, que son las reglas formalmente definidas que limitan.</a:t>
            </a:r>
          </a:p>
        </p:txBody>
      </p:sp>
    </p:spTree>
    <p:extLst>
      <p:ext uri="{BB962C8B-B14F-4D97-AF65-F5344CB8AC3E}">
        <p14:creationId xmlns:p14="http://schemas.microsoft.com/office/powerpoint/2010/main" val="3561525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22FF89-DF36-44F6-BE12-827619D29FBE}"/>
              </a:ext>
            </a:extLst>
          </p:cNvPr>
          <p:cNvSpPr>
            <a:spLocks noGrp="1"/>
          </p:cNvSpPr>
          <p:nvPr>
            <p:ph type="title"/>
          </p:nvPr>
        </p:nvSpPr>
        <p:spPr/>
        <p:txBody>
          <a:bodyPr/>
          <a:lstStyle/>
          <a:p>
            <a:r>
              <a:rPr lang="es-MX" dirty="0"/>
              <a:t>Metadatos de una Entidad</a:t>
            </a:r>
          </a:p>
        </p:txBody>
      </p:sp>
      <p:sp>
        <p:nvSpPr>
          <p:cNvPr id="3" name="Marcador de contenido 2">
            <a:extLst>
              <a:ext uri="{FF2B5EF4-FFF2-40B4-BE49-F238E27FC236}">
                <a16:creationId xmlns:a16="http://schemas.microsoft.com/office/drawing/2014/main" id="{8F70A105-FA51-49CB-A209-5262CDCBDCFC}"/>
              </a:ext>
            </a:extLst>
          </p:cNvPr>
          <p:cNvSpPr>
            <a:spLocks noGrp="1"/>
          </p:cNvSpPr>
          <p:nvPr>
            <p:ph idx="1"/>
          </p:nvPr>
        </p:nvSpPr>
        <p:spPr/>
        <p:txBody>
          <a:bodyPr/>
          <a:lstStyle/>
          <a:p>
            <a:r>
              <a:rPr lang="es-MX" b="1" dirty="0">
                <a:solidFill>
                  <a:srgbClr val="00B050"/>
                </a:solidFill>
              </a:rPr>
              <a:t>Nombre</a:t>
            </a:r>
          </a:p>
          <a:p>
            <a:pPr lvl="1"/>
            <a:r>
              <a:rPr lang="es-MX" dirty="0"/>
              <a:t>Identificador propia del objeto que se requiere representar</a:t>
            </a:r>
          </a:p>
          <a:p>
            <a:r>
              <a:rPr lang="es-MX" b="1" dirty="0">
                <a:solidFill>
                  <a:srgbClr val="00B050"/>
                </a:solidFill>
              </a:rPr>
              <a:t>Dirección de la entidad</a:t>
            </a:r>
          </a:p>
          <a:p>
            <a:pPr lvl="1"/>
            <a:r>
              <a:rPr lang="es-MX" dirty="0"/>
              <a:t>Representa la dirección de archivo en donde se almacena la entidad</a:t>
            </a:r>
          </a:p>
          <a:p>
            <a:r>
              <a:rPr lang="es-MX" b="1" dirty="0">
                <a:solidFill>
                  <a:srgbClr val="00B050"/>
                </a:solidFill>
              </a:rPr>
              <a:t>Dirección de los atributos</a:t>
            </a:r>
          </a:p>
          <a:p>
            <a:pPr lvl="1"/>
            <a:r>
              <a:rPr lang="es-MX" dirty="0"/>
              <a:t>Representa la dirección de archivo en donde se encuentra el primer atributo.</a:t>
            </a:r>
          </a:p>
          <a:p>
            <a:r>
              <a:rPr lang="es-MX" b="1" dirty="0">
                <a:solidFill>
                  <a:srgbClr val="00B050"/>
                </a:solidFill>
              </a:rPr>
              <a:t>Dirección de los datos</a:t>
            </a:r>
          </a:p>
          <a:p>
            <a:pPr lvl="1"/>
            <a:r>
              <a:rPr lang="es-MX" dirty="0"/>
              <a:t>Representa la dirección de archivo en donde se encuentra el primer registro de datos.</a:t>
            </a:r>
          </a:p>
          <a:p>
            <a:r>
              <a:rPr lang="es-MX" b="1" dirty="0">
                <a:solidFill>
                  <a:srgbClr val="00B050"/>
                </a:solidFill>
              </a:rPr>
              <a:t>Dirección de la siguiente entidad</a:t>
            </a:r>
          </a:p>
          <a:p>
            <a:pPr lvl="1"/>
            <a:r>
              <a:rPr lang="es-MX" dirty="0"/>
              <a:t>Representa la dirección de la siguiente entidad </a:t>
            </a:r>
          </a:p>
        </p:txBody>
      </p:sp>
      <p:graphicFrame>
        <p:nvGraphicFramePr>
          <p:cNvPr id="4" name="Tabla 3">
            <a:extLst>
              <a:ext uri="{FF2B5EF4-FFF2-40B4-BE49-F238E27FC236}">
                <a16:creationId xmlns:a16="http://schemas.microsoft.com/office/drawing/2014/main" id="{3C0911BA-12B8-478E-B340-0442DB21592A}"/>
              </a:ext>
            </a:extLst>
          </p:cNvPr>
          <p:cNvGraphicFramePr>
            <a:graphicFrameLocks noGrp="1"/>
          </p:cNvGraphicFramePr>
          <p:nvPr>
            <p:extLst>
              <p:ext uri="{D42A27DB-BD31-4B8C-83A1-F6EECF244321}">
                <p14:modId xmlns:p14="http://schemas.microsoft.com/office/powerpoint/2010/main" val="2160140172"/>
              </p:ext>
            </p:extLst>
          </p:nvPr>
        </p:nvGraphicFramePr>
        <p:xfrm>
          <a:off x="2610679" y="5991543"/>
          <a:ext cx="6674680" cy="370840"/>
        </p:xfrm>
        <a:graphic>
          <a:graphicData uri="http://schemas.openxmlformats.org/drawingml/2006/table">
            <a:tbl>
              <a:tblPr firstRow="1" bandRow="1">
                <a:tableStyleId>{5940675A-B579-460E-94D1-54222C63F5DA}</a:tableStyleId>
              </a:tblPr>
              <a:tblGrid>
                <a:gridCol w="1334936">
                  <a:extLst>
                    <a:ext uri="{9D8B030D-6E8A-4147-A177-3AD203B41FA5}">
                      <a16:colId xmlns:a16="http://schemas.microsoft.com/office/drawing/2014/main" val="281476617"/>
                    </a:ext>
                  </a:extLst>
                </a:gridCol>
                <a:gridCol w="1334936">
                  <a:extLst>
                    <a:ext uri="{9D8B030D-6E8A-4147-A177-3AD203B41FA5}">
                      <a16:colId xmlns:a16="http://schemas.microsoft.com/office/drawing/2014/main" val="3351311520"/>
                    </a:ext>
                  </a:extLst>
                </a:gridCol>
                <a:gridCol w="1334936">
                  <a:extLst>
                    <a:ext uri="{9D8B030D-6E8A-4147-A177-3AD203B41FA5}">
                      <a16:colId xmlns:a16="http://schemas.microsoft.com/office/drawing/2014/main" val="1848913247"/>
                    </a:ext>
                  </a:extLst>
                </a:gridCol>
                <a:gridCol w="1334936">
                  <a:extLst>
                    <a:ext uri="{9D8B030D-6E8A-4147-A177-3AD203B41FA5}">
                      <a16:colId xmlns:a16="http://schemas.microsoft.com/office/drawing/2014/main" val="1914674529"/>
                    </a:ext>
                  </a:extLst>
                </a:gridCol>
                <a:gridCol w="1334936">
                  <a:extLst>
                    <a:ext uri="{9D8B030D-6E8A-4147-A177-3AD203B41FA5}">
                      <a16:colId xmlns:a16="http://schemas.microsoft.com/office/drawing/2014/main" val="649637101"/>
                    </a:ext>
                  </a:extLst>
                </a:gridCol>
              </a:tblGrid>
              <a:tr h="370840">
                <a:tc>
                  <a:txBody>
                    <a:bodyPr/>
                    <a:lstStyle/>
                    <a:p>
                      <a:pPr algn="ctr"/>
                      <a:r>
                        <a:rPr lang="es-MX" dirty="0"/>
                        <a:t>Nombre</a:t>
                      </a:r>
                    </a:p>
                  </a:txBody>
                  <a:tcPr anchor="ctr"/>
                </a:tc>
                <a:tc>
                  <a:txBody>
                    <a:bodyPr/>
                    <a:lstStyle/>
                    <a:p>
                      <a:pPr algn="ctr"/>
                      <a:r>
                        <a:rPr lang="es-MX" dirty="0"/>
                        <a:t>DE</a:t>
                      </a:r>
                    </a:p>
                  </a:txBody>
                  <a:tcPr anchor="ctr"/>
                </a:tc>
                <a:tc>
                  <a:txBody>
                    <a:bodyPr/>
                    <a:lstStyle/>
                    <a:p>
                      <a:pPr algn="ctr"/>
                      <a:r>
                        <a:rPr lang="es-MX" dirty="0"/>
                        <a:t>DA</a:t>
                      </a:r>
                    </a:p>
                  </a:txBody>
                  <a:tcPr anchor="ctr"/>
                </a:tc>
                <a:tc>
                  <a:txBody>
                    <a:bodyPr/>
                    <a:lstStyle/>
                    <a:p>
                      <a:pPr algn="ctr"/>
                      <a:r>
                        <a:rPr lang="es-MX" dirty="0"/>
                        <a:t>DD</a:t>
                      </a:r>
                    </a:p>
                  </a:txBody>
                  <a:tcPr anchor="ctr"/>
                </a:tc>
                <a:tc>
                  <a:txBody>
                    <a:bodyPr/>
                    <a:lstStyle/>
                    <a:p>
                      <a:pPr algn="ctr"/>
                      <a:r>
                        <a:rPr lang="es-MX" dirty="0"/>
                        <a:t>DSIG</a:t>
                      </a:r>
                    </a:p>
                  </a:txBody>
                  <a:tcPr anchor="ctr"/>
                </a:tc>
                <a:extLst>
                  <a:ext uri="{0D108BD9-81ED-4DB2-BD59-A6C34878D82A}">
                    <a16:rowId xmlns:a16="http://schemas.microsoft.com/office/drawing/2014/main" val="2058954294"/>
                  </a:ext>
                </a:extLst>
              </a:tr>
            </a:tbl>
          </a:graphicData>
        </a:graphic>
      </p:graphicFrame>
    </p:spTree>
    <p:extLst>
      <p:ext uri="{BB962C8B-B14F-4D97-AF65-F5344CB8AC3E}">
        <p14:creationId xmlns:p14="http://schemas.microsoft.com/office/powerpoint/2010/main" val="33188076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E3FE03-ED92-4304-92D8-480DFFAF7F4B}"/>
              </a:ext>
            </a:extLst>
          </p:cNvPr>
          <p:cNvSpPr>
            <a:spLocks noGrp="1"/>
          </p:cNvSpPr>
          <p:nvPr>
            <p:ph type="title"/>
          </p:nvPr>
        </p:nvSpPr>
        <p:spPr/>
        <p:txBody>
          <a:bodyPr/>
          <a:lstStyle/>
          <a:p>
            <a:r>
              <a:rPr lang="es-MX" dirty="0"/>
              <a:t>Metadatos de un Atributo</a:t>
            </a:r>
          </a:p>
        </p:txBody>
      </p:sp>
      <p:sp>
        <p:nvSpPr>
          <p:cNvPr id="3" name="Marcador de contenido 2">
            <a:extLst>
              <a:ext uri="{FF2B5EF4-FFF2-40B4-BE49-F238E27FC236}">
                <a16:creationId xmlns:a16="http://schemas.microsoft.com/office/drawing/2014/main" id="{CFB7C0F2-2FF6-4ED9-BE24-F9A82218EF2A}"/>
              </a:ext>
            </a:extLst>
          </p:cNvPr>
          <p:cNvSpPr>
            <a:spLocks noGrp="1"/>
          </p:cNvSpPr>
          <p:nvPr>
            <p:ph idx="1"/>
          </p:nvPr>
        </p:nvSpPr>
        <p:spPr/>
        <p:txBody>
          <a:bodyPr/>
          <a:lstStyle/>
          <a:p>
            <a:r>
              <a:rPr lang="es-MX" b="1" dirty="0">
                <a:solidFill>
                  <a:srgbClr val="00B050"/>
                </a:solidFill>
              </a:rPr>
              <a:t>Nombre</a:t>
            </a:r>
          </a:p>
          <a:p>
            <a:pPr lvl="1"/>
            <a:r>
              <a:rPr lang="es-MX" dirty="0"/>
              <a:t>Identificador propio del atributo</a:t>
            </a:r>
          </a:p>
          <a:p>
            <a:pPr lvl="1"/>
            <a:endParaRPr lang="es-MX" dirty="0"/>
          </a:p>
          <a:p>
            <a:r>
              <a:rPr lang="es-MX" b="1" dirty="0">
                <a:solidFill>
                  <a:srgbClr val="00B050"/>
                </a:solidFill>
              </a:rPr>
              <a:t>Tipo de dato</a:t>
            </a:r>
          </a:p>
          <a:p>
            <a:pPr lvl="1"/>
            <a:r>
              <a:rPr lang="es-MX" dirty="0"/>
              <a:t>Se utilizara Entero (E) y Carácter (C) </a:t>
            </a:r>
          </a:p>
          <a:p>
            <a:pPr lvl="1"/>
            <a:endParaRPr lang="es-MX" dirty="0"/>
          </a:p>
          <a:p>
            <a:r>
              <a:rPr lang="es-MX" b="1" dirty="0">
                <a:solidFill>
                  <a:srgbClr val="00B050"/>
                </a:solidFill>
              </a:rPr>
              <a:t>Longitud de tipo de dato</a:t>
            </a:r>
          </a:p>
          <a:p>
            <a:pPr lvl="1"/>
            <a:r>
              <a:rPr lang="es-MX" dirty="0"/>
              <a:t>Representa la longitud en bytes del tipo de dato</a:t>
            </a:r>
          </a:p>
          <a:p>
            <a:pPr lvl="1"/>
            <a:endParaRPr lang="es-MX" dirty="0"/>
          </a:p>
          <a:p>
            <a:r>
              <a:rPr lang="es-MX" b="1" dirty="0">
                <a:solidFill>
                  <a:srgbClr val="00B050"/>
                </a:solidFill>
              </a:rPr>
              <a:t>Dirección del atributo </a:t>
            </a:r>
          </a:p>
          <a:p>
            <a:pPr lvl="1"/>
            <a:r>
              <a:rPr lang="es-MX" dirty="0"/>
              <a:t>Representa la dirección de archivo en donde se almacena el atributo</a:t>
            </a:r>
          </a:p>
          <a:p>
            <a:pPr marL="0" indent="0">
              <a:buNone/>
            </a:pPr>
            <a:endParaRPr lang="es-MX" dirty="0"/>
          </a:p>
        </p:txBody>
      </p:sp>
    </p:spTree>
    <p:extLst>
      <p:ext uri="{BB962C8B-B14F-4D97-AF65-F5344CB8AC3E}">
        <p14:creationId xmlns:p14="http://schemas.microsoft.com/office/powerpoint/2010/main" val="1127848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BA136EF-1870-47D4-8F1D-921A27CCEFB0}"/>
              </a:ext>
            </a:extLst>
          </p:cNvPr>
          <p:cNvSpPr>
            <a:spLocks noGrp="1"/>
          </p:cNvSpPr>
          <p:nvPr>
            <p:ph idx="1"/>
          </p:nvPr>
        </p:nvSpPr>
        <p:spPr/>
        <p:txBody>
          <a:bodyPr/>
          <a:lstStyle/>
          <a:p>
            <a:r>
              <a:rPr lang="es-MX" b="1" dirty="0">
                <a:solidFill>
                  <a:srgbClr val="00B050"/>
                </a:solidFill>
              </a:rPr>
              <a:t>Archivo</a:t>
            </a:r>
          </a:p>
          <a:p>
            <a:pPr lvl="1"/>
            <a:r>
              <a:rPr lang="es-MX" dirty="0"/>
              <a:t>Es una colección de registros lógicamente relacionados.</a:t>
            </a:r>
          </a:p>
          <a:p>
            <a:pPr lvl="1"/>
            <a:endParaRPr lang="es-MX" dirty="0"/>
          </a:p>
          <a:p>
            <a:r>
              <a:rPr lang="es-MX" b="1" dirty="0">
                <a:solidFill>
                  <a:srgbClr val="00B050"/>
                </a:solidFill>
              </a:rPr>
              <a:t>Registro</a:t>
            </a:r>
          </a:p>
          <a:p>
            <a:pPr lvl="1"/>
            <a:r>
              <a:rPr lang="es-MX" dirty="0"/>
              <a:t>Es una estructura de campos o elementos de información lógicamente relacionados.</a:t>
            </a:r>
          </a:p>
          <a:p>
            <a:pPr marL="457200" lvl="1" indent="0">
              <a:buNone/>
            </a:pPr>
            <a:endParaRPr lang="es-MX" dirty="0"/>
          </a:p>
        </p:txBody>
      </p:sp>
    </p:spTree>
    <p:extLst>
      <p:ext uri="{BB962C8B-B14F-4D97-AF65-F5344CB8AC3E}">
        <p14:creationId xmlns:p14="http://schemas.microsoft.com/office/powerpoint/2010/main" val="41498903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F391A98-E0E3-4BFC-B427-CA1AC2CB899F}"/>
              </a:ext>
            </a:extLst>
          </p:cNvPr>
          <p:cNvSpPr>
            <a:spLocks noGrp="1"/>
          </p:cNvSpPr>
          <p:nvPr>
            <p:ph idx="1"/>
          </p:nvPr>
        </p:nvSpPr>
        <p:spPr/>
        <p:txBody>
          <a:bodyPr/>
          <a:lstStyle/>
          <a:p>
            <a:r>
              <a:rPr lang="es-MX" b="1" dirty="0">
                <a:solidFill>
                  <a:srgbClr val="00B050"/>
                </a:solidFill>
              </a:rPr>
              <a:t>Tipo de Índice</a:t>
            </a:r>
          </a:p>
          <a:p>
            <a:pPr lvl="1"/>
            <a:r>
              <a:rPr lang="es-MX" dirty="0"/>
              <a:t>Identifica el tipo de estructura de datos que se utiliza para representar el índice</a:t>
            </a:r>
          </a:p>
          <a:p>
            <a:pPr lvl="2"/>
            <a:r>
              <a:rPr lang="es-MX" dirty="0"/>
              <a:t>0 </a:t>
            </a:r>
            <a:r>
              <a:rPr lang="es-MX" dirty="0">
                <a:sym typeface="Wingdings" panose="05000000000000000000" pitchFamily="2" charset="2"/>
              </a:rPr>
              <a:t> sin tipo de índice</a:t>
            </a:r>
          </a:p>
          <a:p>
            <a:pPr lvl="2"/>
            <a:r>
              <a:rPr lang="es-MX" dirty="0">
                <a:sym typeface="Wingdings" panose="05000000000000000000" pitchFamily="2" charset="2"/>
              </a:rPr>
              <a:t>1  clave de búsqueda</a:t>
            </a:r>
          </a:p>
          <a:p>
            <a:pPr lvl="2"/>
            <a:r>
              <a:rPr lang="es-MX" dirty="0">
                <a:sym typeface="Wingdings" panose="05000000000000000000" pitchFamily="2" charset="2"/>
              </a:rPr>
              <a:t>2  índice primario</a:t>
            </a:r>
          </a:p>
          <a:p>
            <a:pPr lvl="2"/>
            <a:r>
              <a:rPr lang="es-MX" dirty="0">
                <a:sym typeface="Wingdings" panose="05000000000000000000" pitchFamily="2" charset="2"/>
              </a:rPr>
              <a:t>3  índice secundario</a:t>
            </a:r>
          </a:p>
          <a:p>
            <a:r>
              <a:rPr lang="es-MX" b="1" dirty="0">
                <a:solidFill>
                  <a:srgbClr val="00B050"/>
                </a:solidFill>
                <a:sym typeface="Wingdings" panose="05000000000000000000" pitchFamily="2" charset="2"/>
              </a:rPr>
              <a:t>Dirección de índice</a:t>
            </a:r>
          </a:p>
          <a:p>
            <a:pPr lvl="1"/>
            <a:r>
              <a:rPr lang="es-MX" dirty="0">
                <a:sym typeface="Wingdings" panose="05000000000000000000" pitchFamily="2" charset="2"/>
              </a:rPr>
              <a:t>Representa la dirección de archivo en donde se comienza a almacenar la estructura de datos utilizada para representar el índice</a:t>
            </a:r>
          </a:p>
          <a:p>
            <a:r>
              <a:rPr lang="es-MX" b="1" dirty="0">
                <a:solidFill>
                  <a:srgbClr val="00B050"/>
                </a:solidFill>
                <a:sym typeface="Wingdings" panose="05000000000000000000" pitchFamily="2" charset="2"/>
              </a:rPr>
              <a:t>Dirección del siguiente atributo</a:t>
            </a:r>
          </a:p>
          <a:p>
            <a:pPr lvl="1"/>
            <a:r>
              <a:rPr lang="es-MX" dirty="0"/>
              <a:t>Representa la dirección del siguiente atributo que define a la misma entidad.</a:t>
            </a:r>
          </a:p>
        </p:txBody>
      </p:sp>
      <p:graphicFrame>
        <p:nvGraphicFramePr>
          <p:cNvPr id="4" name="Tabla 3">
            <a:extLst>
              <a:ext uri="{FF2B5EF4-FFF2-40B4-BE49-F238E27FC236}">
                <a16:creationId xmlns:a16="http://schemas.microsoft.com/office/drawing/2014/main" id="{4348D8F0-6E2D-4759-BADF-E891DC885543}"/>
              </a:ext>
            </a:extLst>
          </p:cNvPr>
          <p:cNvGraphicFramePr>
            <a:graphicFrameLocks noGrp="1"/>
          </p:cNvGraphicFramePr>
          <p:nvPr>
            <p:extLst>
              <p:ext uri="{D42A27DB-BD31-4B8C-83A1-F6EECF244321}">
                <p14:modId xmlns:p14="http://schemas.microsoft.com/office/powerpoint/2010/main" val="2038624288"/>
              </p:ext>
            </p:extLst>
          </p:nvPr>
        </p:nvGraphicFramePr>
        <p:xfrm>
          <a:off x="2239619" y="5806123"/>
          <a:ext cx="7712761" cy="370840"/>
        </p:xfrm>
        <a:graphic>
          <a:graphicData uri="http://schemas.openxmlformats.org/drawingml/2006/table">
            <a:tbl>
              <a:tblPr firstRow="1" bandRow="1">
                <a:tableStyleId>{5940675A-B579-460E-94D1-54222C63F5DA}</a:tableStyleId>
              </a:tblPr>
              <a:tblGrid>
                <a:gridCol w="1101823">
                  <a:extLst>
                    <a:ext uri="{9D8B030D-6E8A-4147-A177-3AD203B41FA5}">
                      <a16:colId xmlns:a16="http://schemas.microsoft.com/office/drawing/2014/main" val="281476617"/>
                    </a:ext>
                  </a:extLst>
                </a:gridCol>
                <a:gridCol w="1101823">
                  <a:extLst>
                    <a:ext uri="{9D8B030D-6E8A-4147-A177-3AD203B41FA5}">
                      <a16:colId xmlns:a16="http://schemas.microsoft.com/office/drawing/2014/main" val="3351311520"/>
                    </a:ext>
                  </a:extLst>
                </a:gridCol>
                <a:gridCol w="1101823">
                  <a:extLst>
                    <a:ext uri="{9D8B030D-6E8A-4147-A177-3AD203B41FA5}">
                      <a16:colId xmlns:a16="http://schemas.microsoft.com/office/drawing/2014/main" val="1848913247"/>
                    </a:ext>
                  </a:extLst>
                </a:gridCol>
                <a:gridCol w="1101823">
                  <a:extLst>
                    <a:ext uri="{9D8B030D-6E8A-4147-A177-3AD203B41FA5}">
                      <a16:colId xmlns:a16="http://schemas.microsoft.com/office/drawing/2014/main" val="1914674529"/>
                    </a:ext>
                  </a:extLst>
                </a:gridCol>
                <a:gridCol w="1101823">
                  <a:extLst>
                    <a:ext uri="{9D8B030D-6E8A-4147-A177-3AD203B41FA5}">
                      <a16:colId xmlns:a16="http://schemas.microsoft.com/office/drawing/2014/main" val="649637101"/>
                    </a:ext>
                  </a:extLst>
                </a:gridCol>
                <a:gridCol w="1101823">
                  <a:extLst>
                    <a:ext uri="{9D8B030D-6E8A-4147-A177-3AD203B41FA5}">
                      <a16:colId xmlns:a16="http://schemas.microsoft.com/office/drawing/2014/main" val="2192272337"/>
                    </a:ext>
                  </a:extLst>
                </a:gridCol>
                <a:gridCol w="1101823">
                  <a:extLst>
                    <a:ext uri="{9D8B030D-6E8A-4147-A177-3AD203B41FA5}">
                      <a16:colId xmlns:a16="http://schemas.microsoft.com/office/drawing/2014/main" val="1044390500"/>
                    </a:ext>
                  </a:extLst>
                </a:gridCol>
              </a:tblGrid>
              <a:tr h="370840">
                <a:tc>
                  <a:txBody>
                    <a:bodyPr/>
                    <a:lstStyle/>
                    <a:p>
                      <a:pPr algn="ctr"/>
                      <a:r>
                        <a:rPr lang="es-MX" dirty="0"/>
                        <a:t>Nombre</a:t>
                      </a:r>
                    </a:p>
                  </a:txBody>
                  <a:tcPr anchor="ctr"/>
                </a:tc>
                <a:tc>
                  <a:txBody>
                    <a:bodyPr/>
                    <a:lstStyle/>
                    <a:p>
                      <a:pPr algn="ctr"/>
                      <a:r>
                        <a:rPr lang="es-MX" dirty="0"/>
                        <a:t>Tipo</a:t>
                      </a:r>
                    </a:p>
                  </a:txBody>
                  <a:tcPr anchor="ctr"/>
                </a:tc>
                <a:tc>
                  <a:txBody>
                    <a:bodyPr/>
                    <a:lstStyle/>
                    <a:p>
                      <a:pPr algn="ctr"/>
                      <a:r>
                        <a:rPr lang="es-MX" dirty="0"/>
                        <a:t>Longitud</a:t>
                      </a:r>
                    </a:p>
                  </a:txBody>
                  <a:tcPr anchor="ctr"/>
                </a:tc>
                <a:tc>
                  <a:txBody>
                    <a:bodyPr/>
                    <a:lstStyle/>
                    <a:p>
                      <a:pPr algn="ctr"/>
                      <a:r>
                        <a:rPr lang="es-MX" dirty="0"/>
                        <a:t>DA</a:t>
                      </a:r>
                    </a:p>
                  </a:txBody>
                  <a:tcPr anchor="ctr"/>
                </a:tc>
                <a:tc>
                  <a:txBody>
                    <a:bodyPr/>
                    <a:lstStyle/>
                    <a:p>
                      <a:pPr algn="ctr"/>
                      <a:r>
                        <a:rPr lang="es-MX" dirty="0"/>
                        <a:t>TI</a:t>
                      </a:r>
                    </a:p>
                  </a:txBody>
                  <a:tcPr anchor="ctr"/>
                </a:tc>
                <a:tc>
                  <a:txBody>
                    <a:bodyPr/>
                    <a:lstStyle/>
                    <a:p>
                      <a:pPr algn="ctr"/>
                      <a:r>
                        <a:rPr lang="es-MX" dirty="0"/>
                        <a:t>DI</a:t>
                      </a:r>
                    </a:p>
                  </a:txBody>
                  <a:tcPr anchor="ctr"/>
                </a:tc>
                <a:tc>
                  <a:txBody>
                    <a:bodyPr/>
                    <a:lstStyle/>
                    <a:p>
                      <a:pPr algn="ctr"/>
                      <a:r>
                        <a:rPr lang="es-MX" dirty="0"/>
                        <a:t>DSIG</a:t>
                      </a:r>
                    </a:p>
                  </a:txBody>
                  <a:tcPr anchor="ctr"/>
                </a:tc>
                <a:extLst>
                  <a:ext uri="{0D108BD9-81ED-4DB2-BD59-A6C34878D82A}">
                    <a16:rowId xmlns:a16="http://schemas.microsoft.com/office/drawing/2014/main" val="2058954294"/>
                  </a:ext>
                </a:extLst>
              </a:tr>
            </a:tbl>
          </a:graphicData>
        </a:graphic>
      </p:graphicFrame>
    </p:spTree>
    <p:extLst>
      <p:ext uri="{BB962C8B-B14F-4D97-AF65-F5344CB8AC3E}">
        <p14:creationId xmlns:p14="http://schemas.microsoft.com/office/powerpoint/2010/main" val="36244893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91D42A-31EB-492E-AB3F-8B2501CB6567}"/>
              </a:ext>
            </a:extLst>
          </p:cNvPr>
          <p:cNvSpPr>
            <a:spLocks noGrp="1"/>
          </p:cNvSpPr>
          <p:nvPr>
            <p:ph type="title"/>
          </p:nvPr>
        </p:nvSpPr>
        <p:spPr/>
        <p:txBody>
          <a:bodyPr/>
          <a:lstStyle/>
          <a:p>
            <a:r>
              <a:rPr lang="es-MX"/>
              <a:t>Organización Secuencial Indexado</a:t>
            </a:r>
          </a:p>
        </p:txBody>
      </p:sp>
      <p:sp>
        <p:nvSpPr>
          <p:cNvPr id="3" name="Marcador de contenido 2">
            <a:extLst>
              <a:ext uri="{FF2B5EF4-FFF2-40B4-BE49-F238E27FC236}">
                <a16:creationId xmlns:a16="http://schemas.microsoft.com/office/drawing/2014/main" id="{508808D9-8FFD-4A3A-8521-8811439F4187}"/>
              </a:ext>
            </a:extLst>
          </p:cNvPr>
          <p:cNvSpPr>
            <a:spLocks noGrp="1"/>
          </p:cNvSpPr>
          <p:nvPr>
            <p:ph idx="1"/>
          </p:nvPr>
        </p:nvSpPr>
        <p:spPr/>
        <p:txBody>
          <a:bodyPr/>
          <a:lstStyle/>
          <a:p>
            <a:r>
              <a:rPr lang="en-US" dirty="0"/>
              <a:t>Se</a:t>
            </a:r>
            <a:r>
              <a:rPr lang="es-MX" dirty="0"/>
              <a:t> utiliza este tipo de organización de archivo cuando existe la necesidad tanto de acceder a los registros secuencialmente por algún valor de la clave de búsqueda (llave primaria o secundaria), como de accesarlos individualmente. Un archivo secuencial indexado proporciona la combinación de tipos de acceso que manejan un archivo secuencial y un archivo relativo o de acceso directo.</a:t>
            </a:r>
          </a:p>
          <a:p>
            <a:pPr marL="0" indent="0">
              <a:buNone/>
            </a:pPr>
            <a:endParaRPr lang="es-MX" dirty="0"/>
          </a:p>
        </p:txBody>
      </p:sp>
    </p:spTree>
    <p:extLst>
      <p:ext uri="{BB962C8B-B14F-4D97-AF65-F5344CB8AC3E}">
        <p14:creationId xmlns:p14="http://schemas.microsoft.com/office/powerpoint/2010/main" val="17482920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538CC3-121E-4302-A177-5D5270B906B8}"/>
              </a:ext>
            </a:extLst>
          </p:cNvPr>
          <p:cNvSpPr>
            <a:spLocks noGrp="1"/>
          </p:cNvSpPr>
          <p:nvPr>
            <p:ph type="title"/>
          </p:nvPr>
        </p:nvSpPr>
        <p:spPr/>
        <p:txBody>
          <a:bodyPr/>
          <a:lstStyle/>
          <a:p>
            <a:r>
              <a:rPr lang="es-MX" dirty="0"/>
              <a:t>Estructura Lógica de un archivo secuencial indexado</a:t>
            </a:r>
          </a:p>
        </p:txBody>
      </p:sp>
      <p:sp>
        <p:nvSpPr>
          <p:cNvPr id="3" name="Marcador de contenido 2">
            <a:extLst>
              <a:ext uri="{FF2B5EF4-FFF2-40B4-BE49-F238E27FC236}">
                <a16:creationId xmlns:a16="http://schemas.microsoft.com/office/drawing/2014/main" id="{E9102A2B-4A6C-433E-BBB2-AD7907AA78FA}"/>
              </a:ext>
            </a:extLst>
          </p:cNvPr>
          <p:cNvSpPr>
            <a:spLocks noGrp="1"/>
          </p:cNvSpPr>
          <p:nvPr>
            <p:ph idx="1"/>
          </p:nvPr>
        </p:nvSpPr>
        <p:spPr>
          <a:xfrm>
            <a:off x="838200" y="1580227"/>
            <a:ext cx="10515600" cy="4570232"/>
          </a:xfrm>
        </p:spPr>
        <p:txBody>
          <a:bodyPr/>
          <a:lstStyle/>
          <a:p>
            <a:r>
              <a:rPr lang="es-MX" dirty="0"/>
              <a:t>En este tipo de organización de archivos se dispone de una tabla en la que aparecen ordenados los valores de la clave de búsqueda y asociada a cada uno de ellos la dirección del registro correspondiente. </a:t>
            </a:r>
          </a:p>
        </p:txBody>
      </p:sp>
      <p:graphicFrame>
        <p:nvGraphicFramePr>
          <p:cNvPr id="4" name="Tabla 3">
            <a:extLst>
              <a:ext uri="{FF2B5EF4-FFF2-40B4-BE49-F238E27FC236}">
                <a16:creationId xmlns:a16="http://schemas.microsoft.com/office/drawing/2014/main" id="{0A5C964A-4052-44D7-AD3B-9959F4244B6A}"/>
              </a:ext>
            </a:extLst>
          </p:cNvPr>
          <p:cNvGraphicFramePr>
            <a:graphicFrameLocks noGrp="1"/>
          </p:cNvGraphicFramePr>
          <p:nvPr>
            <p:extLst>
              <p:ext uri="{D42A27DB-BD31-4B8C-83A1-F6EECF244321}">
                <p14:modId xmlns:p14="http://schemas.microsoft.com/office/powerpoint/2010/main" val="4228790408"/>
              </p:ext>
            </p:extLst>
          </p:nvPr>
        </p:nvGraphicFramePr>
        <p:xfrm>
          <a:off x="3913808" y="2590484"/>
          <a:ext cx="3321878" cy="3337560"/>
        </p:xfrm>
        <a:graphic>
          <a:graphicData uri="http://schemas.openxmlformats.org/drawingml/2006/table">
            <a:tbl>
              <a:tblPr firstRow="1" bandRow="1">
                <a:tableStyleId>{BC89EF96-8CEA-46FF-86C4-4CE0E7609802}</a:tableStyleId>
              </a:tblPr>
              <a:tblGrid>
                <a:gridCol w="922655">
                  <a:extLst>
                    <a:ext uri="{9D8B030D-6E8A-4147-A177-3AD203B41FA5}">
                      <a16:colId xmlns:a16="http://schemas.microsoft.com/office/drawing/2014/main" val="2195975379"/>
                    </a:ext>
                  </a:extLst>
                </a:gridCol>
                <a:gridCol w="1176592">
                  <a:extLst>
                    <a:ext uri="{9D8B030D-6E8A-4147-A177-3AD203B41FA5}">
                      <a16:colId xmlns:a16="http://schemas.microsoft.com/office/drawing/2014/main" val="34821609"/>
                    </a:ext>
                  </a:extLst>
                </a:gridCol>
                <a:gridCol w="582930">
                  <a:extLst>
                    <a:ext uri="{9D8B030D-6E8A-4147-A177-3AD203B41FA5}">
                      <a16:colId xmlns:a16="http://schemas.microsoft.com/office/drawing/2014/main" val="3162940733"/>
                    </a:ext>
                  </a:extLst>
                </a:gridCol>
                <a:gridCol w="639701">
                  <a:extLst>
                    <a:ext uri="{9D8B030D-6E8A-4147-A177-3AD203B41FA5}">
                      <a16:colId xmlns:a16="http://schemas.microsoft.com/office/drawing/2014/main" val="1667631239"/>
                    </a:ext>
                  </a:extLst>
                </a:gridCol>
              </a:tblGrid>
              <a:tr h="370840">
                <a:tc>
                  <a:txBody>
                    <a:bodyPr/>
                    <a:lstStyle/>
                    <a:p>
                      <a:pPr algn="ctr"/>
                      <a:r>
                        <a:rPr lang="en-US" sz="1400" b="0" dirty="0">
                          <a:latin typeface="Arial" panose="020B0604020202020204" pitchFamily="34" charset="0"/>
                          <a:cs typeface="Arial" panose="020B0604020202020204" pitchFamily="34" charset="0"/>
                        </a:rPr>
                        <a:t>C – 217</a:t>
                      </a:r>
                      <a:endParaRPr lang="es-MX" sz="1400" b="0" dirty="0">
                        <a:latin typeface="Arial" panose="020B0604020202020204" pitchFamily="34" charset="0"/>
                        <a:cs typeface="Arial" panose="020B0604020202020204" pitchFamily="34" charset="0"/>
                      </a:endParaRPr>
                    </a:p>
                  </a:txBody>
                  <a:tcPr anchor="ctr"/>
                </a:tc>
                <a:tc>
                  <a:txBody>
                    <a:bodyPr/>
                    <a:lstStyle/>
                    <a:p>
                      <a:pPr algn="ctr"/>
                      <a:r>
                        <a:rPr lang="en-US" sz="1400" b="0" dirty="0">
                          <a:latin typeface="Arial" panose="020B0604020202020204" pitchFamily="34" charset="0"/>
                          <a:cs typeface="Arial" panose="020B0604020202020204" pitchFamily="34" charset="0"/>
                        </a:rPr>
                        <a:t>Barcelona</a:t>
                      </a:r>
                      <a:endParaRPr lang="es-MX" sz="1400" b="0" dirty="0">
                        <a:latin typeface="Arial" panose="020B0604020202020204" pitchFamily="34" charset="0"/>
                        <a:cs typeface="Arial" panose="020B0604020202020204" pitchFamily="34" charset="0"/>
                      </a:endParaRPr>
                    </a:p>
                  </a:txBody>
                  <a:tcPr anchor="ctr"/>
                </a:tc>
                <a:tc>
                  <a:txBody>
                    <a:bodyPr/>
                    <a:lstStyle/>
                    <a:p>
                      <a:pPr algn="ctr"/>
                      <a:r>
                        <a:rPr lang="en-US" sz="1400" b="0" dirty="0">
                          <a:latin typeface="Arial" panose="020B0604020202020204" pitchFamily="34" charset="0"/>
                          <a:cs typeface="Arial" panose="020B0604020202020204" pitchFamily="34" charset="0"/>
                        </a:rPr>
                        <a:t>750</a:t>
                      </a:r>
                      <a:endParaRPr lang="es-MX" sz="1400" b="0" dirty="0">
                        <a:latin typeface="Arial" panose="020B0604020202020204" pitchFamily="34" charset="0"/>
                        <a:cs typeface="Arial" panose="020B0604020202020204" pitchFamily="34" charset="0"/>
                      </a:endParaRPr>
                    </a:p>
                  </a:txBody>
                  <a:tcPr anchor="ctr"/>
                </a:tc>
                <a:tc>
                  <a:txBody>
                    <a:bodyPr/>
                    <a:lstStyle/>
                    <a:p>
                      <a:pPr algn="ctr"/>
                      <a:endParaRPr lang="es-MX" sz="1400" b="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282437244"/>
                  </a:ext>
                </a:extLst>
              </a:tr>
              <a:tr h="370840">
                <a:tc>
                  <a:txBody>
                    <a:bodyPr/>
                    <a:lstStyle/>
                    <a:p>
                      <a:pPr algn="ctr"/>
                      <a:r>
                        <a:rPr lang="en-US" sz="1400" b="0" dirty="0">
                          <a:latin typeface="Arial" panose="020B0604020202020204" pitchFamily="34" charset="0"/>
                          <a:cs typeface="Arial" panose="020B0604020202020204" pitchFamily="34" charset="0"/>
                        </a:rPr>
                        <a:t>C – 101</a:t>
                      </a:r>
                      <a:endParaRPr lang="es-MX" sz="1400" b="0" dirty="0">
                        <a:latin typeface="Arial" panose="020B0604020202020204" pitchFamily="34" charset="0"/>
                        <a:cs typeface="Arial" panose="020B0604020202020204" pitchFamily="34" charset="0"/>
                      </a:endParaRPr>
                    </a:p>
                  </a:txBody>
                  <a:tcPr anchor="ctr"/>
                </a:tc>
                <a:tc>
                  <a:txBody>
                    <a:bodyPr/>
                    <a:lstStyle/>
                    <a:p>
                      <a:pPr algn="ctr"/>
                      <a:r>
                        <a:rPr lang="en-US" sz="1400" b="0" dirty="0">
                          <a:latin typeface="Arial" panose="020B0604020202020204" pitchFamily="34" charset="0"/>
                          <a:cs typeface="Arial" panose="020B0604020202020204" pitchFamily="34" charset="0"/>
                        </a:rPr>
                        <a:t>Daimiel</a:t>
                      </a:r>
                      <a:endParaRPr lang="es-MX" sz="1400" b="0" dirty="0">
                        <a:latin typeface="Arial" panose="020B0604020202020204" pitchFamily="34" charset="0"/>
                        <a:cs typeface="Arial" panose="020B0604020202020204" pitchFamily="34" charset="0"/>
                      </a:endParaRPr>
                    </a:p>
                  </a:txBody>
                  <a:tcPr anchor="ctr"/>
                </a:tc>
                <a:tc>
                  <a:txBody>
                    <a:bodyPr/>
                    <a:lstStyle/>
                    <a:p>
                      <a:pPr algn="ctr"/>
                      <a:r>
                        <a:rPr lang="en-US" sz="1400" b="0" dirty="0">
                          <a:latin typeface="Arial" panose="020B0604020202020204" pitchFamily="34" charset="0"/>
                          <a:cs typeface="Arial" panose="020B0604020202020204" pitchFamily="34" charset="0"/>
                        </a:rPr>
                        <a:t>500</a:t>
                      </a:r>
                      <a:endParaRPr lang="es-MX" sz="1400" b="0" dirty="0">
                        <a:latin typeface="Arial" panose="020B0604020202020204" pitchFamily="34" charset="0"/>
                        <a:cs typeface="Arial" panose="020B0604020202020204" pitchFamily="34" charset="0"/>
                      </a:endParaRPr>
                    </a:p>
                  </a:txBody>
                  <a:tcPr anchor="ctr"/>
                </a:tc>
                <a:tc>
                  <a:txBody>
                    <a:bodyPr/>
                    <a:lstStyle/>
                    <a:p>
                      <a:pPr algn="ctr"/>
                      <a:endParaRPr lang="es-MX" sz="1400" b="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47789338"/>
                  </a:ext>
                </a:extLst>
              </a:tr>
              <a:tr h="370840">
                <a:tc>
                  <a:txBody>
                    <a:bodyPr/>
                    <a:lstStyle/>
                    <a:p>
                      <a:pPr algn="ctr"/>
                      <a:r>
                        <a:rPr lang="en-US" sz="1400" b="0" dirty="0">
                          <a:latin typeface="Arial" panose="020B0604020202020204" pitchFamily="34" charset="0"/>
                          <a:cs typeface="Arial" panose="020B0604020202020204" pitchFamily="34" charset="0"/>
                        </a:rPr>
                        <a:t>C – 110</a:t>
                      </a:r>
                      <a:endParaRPr lang="es-MX" sz="1400" b="0" dirty="0">
                        <a:latin typeface="Arial" panose="020B0604020202020204" pitchFamily="34" charset="0"/>
                        <a:cs typeface="Arial" panose="020B0604020202020204" pitchFamily="34" charset="0"/>
                      </a:endParaRPr>
                    </a:p>
                  </a:txBody>
                  <a:tcPr anchor="ctr"/>
                </a:tc>
                <a:tc>
                  <a:txBody>
                    <a:bodyPr/>
                    <a:lstStyle/>
                    <a:p>
                      <a:pPr algn="ctr"/>
                      <a:r>
                        <a:rPr lang="en-US" sz="1400" b="0" dirty="0">
                          <a:latin typeface="Arial" panose="020B0604020202020204" pitchFamily="34" charset="0"/>
                          <a:cs typeface="Arial" panose="020B0604020202020204" pitchFamily="34" charset="0"/>
                        </a:rPr>
                        <a:t>Daimiel</a:t>
                      </a:r>
                      <a:endParaRPr lang="es-MX" sz="1400" b="0" dirty="0">
                        <a:latin typeface="Arial" panose="020B0604020202020204" pitchFamily="34" charset="0"/>
                        <a:cs typeface="Arial" panose="020B0604020202020204" pitchFamily="34" charset="0"/>
                      </a:endParaRPr>
                    </a:p>
                  </a:txBody>
                  <a:tcPr anchor="ctr"/>
                </a:tc>
                <a:tc>
                  <a:txBody>
                    <a:bodyPr/>
                    <a:lstStyle/>
                    <a:p>
                      <a:pPr algn="ctr"/>
                      <a:r>
                        <a:rPr lang="en-US" sz="1400" b="0" dirty="0">
                          <a:latin typeface="Arial" panose="020B0604020202020204" pitchFamily="34" charset="0"/>
                          <a:cs typeface="Arial" panose="020B0604020202020204" pitchFamily="34" charset="0"/>
                        </a:rPr>
                        <a:t>600</a:t>
                      </a:r>
                      <a:endParaRPr lang="es-MX" sz="1400" b="0" dirty="0">
                        <a:latin typeface="Arial" panose="020B0604020202020204" pitchFamily="34" charset="0"/>
                        <a:cs typeface="Arial" panose="020B0604020202020204" pitchFamily="34" charset="0"/>
                      </a:endParaRPr>
                    </a:p>
                  </a:txBody>
                  <a:tcPr anchor="ctr"/>
                </a:tc>
                <a:tc>
                  <a:txBody>
                    <a:bodyPr/>
                    <a:lstStyle/>
                    <a:p>
                      <a:pPr algn="ctr"/>
                      <a:endParaRPr lang="es-MX" sz="1400" b="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655827083"/>
                  </a:ext>
                </a:extLst>
              </a:tr>
              <a:tr h="370840">
                <a:tc>
                  <a:txBody>
                    <a:bodyPr/>
                    <a:lstStyle/>
                    <a:p>
                      <a:pPr algn="ctr"/>
                      <a:r>
                        <a:rPr lang="en-US" sz="1400" b="0" dirty="0">
                          <a:latin typeface="Arial" panose="020B0604020202020204" pitchFamily="34" charset="0"/>
                          <a:cs typeface="Arial" panose="020B0604020202020204" pitchFamily="34" charset="0"/>
                        </a:rPr>
                        <a:t>C – 215</a:t>
                      </a:r>
                      <a:endParaRPr lang="es-MX" sz="1400" b="0" dirty="0">
                        <a:latin typeface="Arial" panose="020B0604020202020204" pitchFamily="34" charset="0"/>
                        <a:cs typeface="Arial" panose="020B0604020202020204" pitchFamily="34" charset="0"/>
                      </a:endParaRPr>
                    </a:p>
                  </a:txBody>
                  <a:tcPr anchor="ctr"/>
                </a:tc>
                <a:tc>
                  <a:txBody>
                    <a:bodyPr/>
                    <a:lstStyle/>
                    <a:p>
                      <a:pPr algn="ctr"/>
                      <a:r>
                        <a:rPr lang="en-US" sz="1400" b="0" dirty="0">
                          <a:latin typeface="Arial" panose="020B0604020202020204" pitchFamily="34" charset="0"/>
                          <a:cs typeface="Arial" panose="020B0604020202020204" pitchFamily="34" charset="0"/>
                        </a:rPr>
                        <a:t>Madrid</a:t>
                      </a:r>
                      <a:endParaRPr lang="es-MX" sz="1400" b="0" dirty="0">
                        <a:latin typeface="Arial" panose="020B0604020202020204" pitchFamily="34" charset="0"/>
                        <a:cs typeface="Arial" panose="020B0604020202020204" pitchFamily="34" charset="0"/>
                      </a:endParaRPr>
                    </a:p>
                  </a:txBody>
                  <a:tcPr anchor="ctr"/>
                </a:tc>
                <a:tc>
                  <a:txBody>
                    <a:bodyPr/>
                    <a:lstStyle/>
                    <a:p>
                      <a:pPr algn="ctr"/>
                      <a:r>
                        <a:rPr lang="en-US" sz="1400" b="0" dirty="0">
                          <a:latin typeface="Arial" panose="020B0604020202020204" pitchFamily="34" charset="0"/>
                          <a:cs typeface="Arial" panose="020B0604020202020204" pitchFamily="34" charset="0"/>
                        </a:rPr>
                        <a:t>700</a:t>
                      </a:r>
                      <a:endParaRPr lang="es-MX" sz="1400" b="0" dirty="0">
                        <a:latin typeface="Arial" panose="020B0604020202020204" pitchFamily="34" charset="0"/>
                        <a:cs typeface="Arial" panose="020B0604020202020204" pitchFamily="34" charset="0"/>
                      </a:endParaRPr>
                    </a:p>
                  </a:txBody>
                  <a:tcPr anchor="ctr"/>
                </a:tc>
                <a:tc>
                  <a:txBody>
                    <a:bodyPr/>
                    <a:lstStyle/>
                    <a:p>
                      <a:pPr algn="ctr"/>
                      <a:endParaRPr lang="es-MX" sz="1400" b="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572233606"/>
                  </a:ext>
                </a:extLst>
              </a:tr>
              <a:tr h="370840">
                <a:tc>
                  <a:txBody>
                    <a:bodyPr/>
                    <a:lstStyle/>
                    <a:p>
                      <a:pPr algn="ctr"/>
                      <a:r>
                        <a:rPr lang="en-US" sz="1400" b="0" dirty="0">
                          <a:latin typeface="Arial" panose="020B0604020202020204" pitchFamily="34" charset="0"/>
                          <a:cs typeface="Arial" panose="020B0604020202020204" pitchFamily="34" charset="0"/>
                        </a:rPr>
                        <a:t>C – 102</a:t>
                      </a:r>
                      <a:endParaRPr lang="es-MX" sz="1400" b="0" dirty="0">
                        <a:latin typeface="Arial" panose="020B0604020202020204" pitchFamily="34" charset="0"/>
                        <a:cs typeface="Arial" panose="020B0604020202020204" pitchFamily="34" charset="0"/>
                      </a:endParaRPr>
                    </a:p>
                  </a:txBody>
                  <a:tcPr anchor="ctr"/>
                </a:tc>
                <a:tc>
                  <a:txBody>
                    <a:bodyPr/>
                    <a:lstStyle/>
                    <a:p>
                      <a:pPr algn="ctr"/>
                      <a:r>
                        <a:rPr lang="en-US" sz="1400" b="0" dirty="0">
                          <a:latin typeface="Arial" panose="020B0604020202020204" pitchFamily="34" charset="0"/>
                          <a:cs typeface="Arial" panose="020B0604020202020204" pitchFamily="34" charset="0"/>
                        </a:rPr>
                        <a:t>Pamplona</a:t>
                      </a:r>
                      <a:endParaRPr lang="es-MX" sz="1400" b="0" dirty="0">
                        <a:latin typeface="Arial" panose="020B0604020202020204" pitchFamily="34" charset="0"/>
                        <a:cs typeface="Arial" panose="020B0604020202020204" pitchFamily="34" charset="0"/>
                      </a:endParaRPr>
                    </a:p>
                  </a:txBody>
                  <a:tcPr anchor="ctr"/>
                </a:tc>
                <a:tc>
                  <a:txBody>
                    <a:bodyPr/>
                    <a:lstStyle/>
                    <a:p>
                      <a:pPr algn="ctr"/>
                      <a:r>
                        <a:rPr lang="en-US" sz="1400" b="0" dirty="0">
                          <a:latin typeface="Arial" panose="020B0604020202020204" pitchFamily="34" charset="0"/>
                          <a:cs typeface="Arial" panose="020B0604020202020204" pitchFamily="34" charset="0"/>
                        </a:rPr>
                        <a:t>400</a:t>
                      </a:r>
                      <a:endParaRPr lang="es-MX" sz="1400" b="0" dirty="0">
                        <a:latin typeface="Arial" panose="020B0604020202020204" pitchFamily="34" charset="0"/>
                        <a:cs typeface="Arial" panose="020B0604020202020204" pitchFamily="34" charset="0"/>
                      </a:endParaRPr>
                    </a:p>
                  </a:txBody>
                  <a:tcPr anchor="ctr"/>
                </a:tc>
                <a:tc>
                  <a:txBody>
                    <a:bodyPr/>
                    <a:lstStyle/>
                    <a:p>
                      <a:pPr algn="ctr"/>
                      <a:endParaRPr lang="es-MX" sz="1400" b="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966927546"/>
                  </a:ext>
                </a:extLst>
              </a:tr>
              <a:tr h="370840">
                <a:tc>
                  <a:txBody>
                    <a:bodyPr/>
                    <a:lstStyle/>
                    <a:p>
                      <a:pPr algn="ctr"/>
                      <a:r>
                        <a:rPr lang="en-US" sz="1400" b="0" dirty="0">
                          <a:latin typeface="Arial" panose="020B0604020202020204" pitchFamily="34" charset="0"/>
                          <a:cs typeface="Arial" panose="020B0604020202020204" pitchFamily="34" charset="0"/>
                        </a:rPr>
                        <a:t>C – 201</a:t>
                      </a:r>
                      <a:endParaRPr lang="es-MX" sz="1400" b="0" dirty="0">
                        <a:latin typeface="Arial" panose="020B0604020202020204" pitchFamily="34" charset="0"/>
                        <a:cs typeface="Arial" panose="020B0604020202020204" pitchFamily="34" charset="0"/>
                      </a:endParaRPr>
                    </a:p>
                  </a:txBody>
                  <a:tcPr anchor="ctr"/>
                </a:tc>
                <a:tc>
                  <a:txBody>
                    <a:bodyPr/>
                    <a:lstStyle/>
                    <a:p>
                      <a:pPr algn="ctr"/>
                      <a:r>
                        <a:rPr lang="en-US" sz="1400" b="0" dirty="0">
                          <a:latin typeface="Arial" panose="020B0604020202020204" pitchFamily="34" charset="0"/>
                          <a:cs typeface="Arial" panose="020B0604020202020204" pitchFamily="34" charset="0"/>
                        </a:rPr>
                        <a:t>Pamplona</a:t>
                      </a:r>
                      <a:endParaRPr lang="es-MX" sz="1400" b="0" dirty="0">
                        <a:latin typeface="Arial" panose="020B0604020202020204" pitchFamily="34" charset="0"/>
                        <a:cs typeface="Arial" panose="020B0604020202020204" pitchFamily="34" charset="0"/>
                      </a:endParaRPr>
                    </a:p>
                  </a:txBody>
                  <a:tcPr anchor="ctr"/>
                </a:tc>
                <a:tc>
                  <a:txBody>
                    <a:bodyPr/>
                    <a:lstStyle/>
                    <a:p>
                      <a:pPr algn="ctr"/>
                      <a:r>
                        <a:rPr lang="en-US" sz="1400" b="0" dirty="0">
                          <a:latin typeface="Arial" panose="020B0604020202020204" pitchFamily="34" charset="0"/>
                          <a:cs typeface="Arial" panose="020B0604020202020204" pitchFamily="34" charset="0"/>
                        </a:rPr>
                        <a:t>900</a:t>
                      </a:r>
                      <a:endParaRPr lang="es-MX" sz="1400" b="0" dirty="0">
                        <a:latin typeface="Arial" panose="020B0604020202020204" pitchFamily="34" charset="0"/>
                        <a:cs typeface="Arial" panose="020B0604020202020204" pitchFamily="34" charset="0"/>
                      </a:endParaRPr>
                    </a:p>
                  </a:txBody>
                  <a:tcPr anchor="ctr"/>
                </a:tc>
                <a:tc>
                  <a:txBody>
                    <a:bodyPr/>
                    <a:lstStyle/>
                    <a:p>
                      <a:pPr algn="ctr"/>
                      <a:endParaRPr lang="es-MX" sz="1400" b="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957317959"/>
                  </a:ext>
                </a:extLst>
              </a:tr>
              <a:tr h="370840">
                <a:tc>
                  <a:txBody>
                    <a:bodyPr/>
                    <a:lstStyle/>
                    <a:p>
                      <a:pPr algn="ctr"/>
                      <a:r>
                        <a:rPr lang="en-US" sz="1400" b="0" dirty="0">
                          <a:latin typeface="Arial" panose="020B0604020202020204" pitchFamily="34" charset="0"/>
                          <a:cs typeface="Arial" panose="020B0604020202020204" pitchFamily="34" charset="0"/>
                        </a:rPr>
                        <a:t>C – 218</a:t>
                      </a:r>
                      <a:endParaRPr lang="es-MX" sz="1400" b="0" dirty="0">
                        <a:latin typeface="Arial" panose="020B0604020202020204" pitchFamily="34" charset="0"/>
                        <a:cs typeface="Arial" panose="020B0604020202020204" pitchFamily="34" charset="0"/>
                      </a:endParaRPr>
                    </a:p>
                  </a:txBody>
                  <a:tcPr anchor="ctr"/>
                </a:tc>
                <a:tc>
                  <a:txBody>
                    <a:bodyPr/>
                    <a:lstStyle/>
                    <a:p>
                      <a:pPr algn="ctr"/>
                      <a:r>
                        <a:rPr lang="en-US" sz="1400" b="0" dirty="0">
                          <a:latin typeface="Arial" panose="020B0604020202020204" pitchFamily="34" charset="0"/>
                          <a:cs typeface="Arial" panose="020B0604020202020204" pitchFamily="34" charset="0"/>
                        </a:rPr>
                        <a:t>Pamplona</a:t>
                      </a:r>
                      <a:endParaRPr lang="es-MX" sz="1400" b="0" dirty="0">
                        <a:latin typeface="Arial" panose="020B0604020202020204" pitchFamily="34" charset="0"/>
                        <a:cs typeface="Arial" panose="020B0604020202020204" pitchFamily="34" charset="0"/>
                      </a:endParaRPr>
                    </a:p>
                  </a:txBody>
                  <a:tcPr anchor="ctr"/>
                </a:tc>
                <a:tc>
                  <a:txBody>
                    <a:bodyPr/>
                    <a:lstStyle/>
                    <a:p>
                      <a:pPr algn="ctr"/>
                      <a:r>
                        <a:rPr lang="en-US" sz="1400" b="0" dirty="0">
                          <a:latin typeface="Arial" panose="020B0604020202020204" pitchFamily="34" charset="0"/>
                          <a:cs typeface="Arial" panose="020B0604020202020204" pitchFamily="34" charset="0"/>
                        </a:rPr>
                        <a:t>700</a:t>
                      </a:r>
                      <a:endParaRPr lang="es-MX" sz="1400" b="0" dirty="0">
                        <a:latin typeface="Arial" panose="020B0604020202020204" pitchFamily="34" charset="0"/>
                        <a:cs typeface="Arial" panose="020B0604020202020204" pitchFamily="34" charset="0"/>
                      </a:endParaRPr>
                    </a:p>
                  </a:txBody>
                  <a:tcPr anchor="ctr"/>
                </a:tc>
                <a:tc>
                  <a:txBody>
                    <a:bodyPr/>
                    <a:lstStyle/>
                    <a:p>
                      <a:pPr algn="ctr"/>
                      <a:endParaRPr lang="es-MX" sz="1400" b="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032647670"/>
                  </a:ext>
                </a:extLst>
              </a:tr>
              <a:tr h="370840">
                <a:tc>
                  <a:txBody>
                    <a:bodyPr/>
                    <a:lstStyle/>
                    <a:p>
                      <a:pPr algn="ctr"/>
                      <a:r>
                        <a:rPr lang="en-US" sz="1400" b="0" dirty="0">
                          <a:latin typeface="Arial" panose="020B0604020202020204" pitchFamily="34" charset="0"/>
                          <a:cs typeface="Arial" panose="020B0604020202020204" pitchFamily="34" charset="0"/>
                        </a:rPr>
                        <a:t>C – 222</a:t>
                      </a:r>
                      <a:endParaRPr lang="es-MX" sz="1400" b="0" dirty="0">
                        <a:latin typeface="Arial" panose="020B0604020202020204" pitchFamily="34" charset="0"/>
                        <a:cs typeface="Arial" panose="020B0604020202020204" pitchFamily="34" charset="0"/>
                      </a:endParaRPr>
                    </a:p>
                  </a:txBody>
                  <a:tcPr anchor="ctr"/>
                </a:tc>
                <a:tc>
                  <a:txBody>
                    <a:bodyPr/>
                    <a:lstStyle/>
                    <a:p>
                      <a:pPr algn="ctr"/>
                      <a:r>
                        <a:rPr lang="en-US" sz="1400" b="0" dirty="0">
                          <a:latin typeface="Arial" panose="020B0604020202020204" pitchFamily="34" charset="0"/>
                          <a:cs typeface="Arial" panose="020B0604020202020204" pitchFamily="34" charset="0"/>
                        </a:rPr>
                        <a:t>Reus</a:t>
                      </a:r>
                      <a:endParaRPr lang="es-MX" sz="1400" b="0" dirty="0">
                        <a:latin typeface="Arial" panose="020B0604020202020204" pitchFamily="34" charset="0"/>
                        <a:cs typeface="Arial" panose="020B0604020202020204" pitchFamily="34" charset="0"/>
                      </a:endParaRPr>
                    </a:p>
                  </a:txBody>
                  <a:tcPr anchor="ctr"/>
                </a:tc>
                <a:tc>
                  <a:txBody>
                    <a:bodyPr/>
                    <a:lstStyle/>
                    <a:p>
                      <a:pPr algn="ctr"/>
                      <a:r>
                        <a:rPr lang="en-US" sz="1400" b="0" dirty="0">
                          <a:latin typeface="Arial" panose="020B0604020202020204" pitchFamily="34" charset="0"/>
                          <a:cs typeface="Arial" panose="020B0604020202020204" pitchFamily="34" charset="0"/>
                        </a:rPr>
                        <a:t>700</a:t>
                      </a:r>
                      <a:endParaRPr lang="es-MX" sz="1400" b="0" dirty="0">
                        <a:latin typeface="Arial" panose="020B0604020202020204" pitchFamily="34" charset="0"/>
                        <a:cs typeface="Arial" panose="020B0604020202020204" pitchFamily="34" charset="0"/>
                      </a:endParaRPr>
                    </a:p>
                  </a:txBody>
                  <a:tcPr anchor="ctr"/>
                </a:tc>
                <a:tc>
                  <a:txBody>
                    <a:bodyPr/>
                    <a:lstStyle/>
                    <a:p>
                      <a:pPr algn="ctr"/>
                      <a:endParaRPr lang="es-MX" sz="1400" b="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073357601"/>
                  </a:ext>
                </a:extLst>
              </a:tr>
              <a:tr h="370840">
                <a:tc>
                  <a:txBody>
                    <a:bodyPr/>
                    <a:lstStyle/>
                    <a:p>
                      <a:pPr algn="ctr"/>
                      <a:r>
                        <a:rPr lang="en-US" sz="1400" b="0" dirty="0">
                          <a:latin typeface="Arial" panose="020B0604020202020204" pitchFamily="34" charset="0"/>
                          <a:cs typeface="Arial" panose="020B0604020202020204" pitchFamily="34" charset="0"/>
                        </a:rPr>
                        <a:t>C – 305</a:t>
                      </a:r>
                      <a:endParaRPr lang="es-MX" sz="1400" b="0" dirty="0">
                        <a:latin typeface="Arial" panose="020B0604020202020204" pitchFamily="34" charset="0"/>
                        <a:cs typeface="Arial" panose="020B0604020202020204" pitchFamily="34" charset="0"/>
                      </a:endParaRPr>
                    </a:p>
                  </a:txBody>
                  <a:tcPr anchor="ctr"/>
                </a:tc>
                <a:tc>
                  <a:txBody>
                    <a:bodyPr/>
                    <a:lstStyle/>
                    <a:p>
                      <a:pPr algn="ctr"/>
                      <a:r>
                        <a:rPr lang="en-US" sz="1400" b="0" dirty="0">
                          <a:latin typeface="Arial" panose="020B0604020202020204" pitchFamily="34" charset="0"/>
                          <a:cs typeface="Arial" panose="020B0604020202020204" pitchFamily="34" charset="0"/>
                        </a:rPr>
                        <a:t>Ronda</a:t>
                      </a:r>
                      <a:endParaRPr lang="es-MX" sz="1400" b="0" dirty="0">
                        <a:latin typeface="Arial" panose="020B0604020202020204" pitchFamily="34" charset="0"/>
                        <a:cs typeface="Arial" panose="020B0604020202020204" pitchFamily="34" charset="0"/>
                      </a:endParaRPr>
                    </a:p>
                  </a:txBody>
                  <a:tcPr anchor="ctr"/>
                </a:tc>
                <a:tc>
                  <a:txBody>
                    <a:bodyPr/>
                    <a:lstStyle/>
                    <a:p>
                      <a:pPr algn="ctr"/>
                      <a:r>
                        <a:rPr lang="en-US" sz="1400" b="0" dirty="0">
                          <a:latin typeface="Arial" panose="020B0604020202020204" pitchFamily="34" charset="0"/>
                          <a:cs typeface="Arial" panose="020B0604020202020204" pitchFamily="34" charset="0"/>
                        </a:rPr>
                        <a:t>350</a:t>
                      </a:r>
                      <a:endParaRPr lang="es-MX" sz="1400" b="0" dirty="0">
                        <a:latin typeface="Arial" panose="020B0604020202020204" pitchFamily="34" charset="0"/>
                        <a:cs typeface="Arial" panose="020B0604020202020204" pitchFamily="34" charset="0"/>
                      </a:endParaRPr>
                    </a:p>
                  </a:txBody>
                  <a:tcPr anchor="ctr"/>
                </a:tc>
                <a:tc>
                  <a:txBody>
                    <a:bodyPr/>
                    <a:lstStyle/>
                    <a:p>
                      <a:pPr algn="ctr"/>
                      <a:endParaRPr lang="es-MX" sz="1400" b="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618532383"/>
                  </a:ext>
                </a:extLst>
              </a:tr>
            </a:tbl>
          </a:graphicData>
        </a:graphic>
      </p:graphicFrame>
      <p:graphicFrame>
        <p:nvGraphicFramePr>
          <p:cNvPr id="5" name="Tabla 4">
            <a:extLst>
              <a:ext uri="{FF2B5EF4-FFF2-40B4-BE49-F238E27FC236}">
                <a16:creationId xmlns:a16="http://schemas.microsoft.com/office/drawing/2014/main" id="{B0B6CF8C-4055-40CC-BA3D-9EF6367A3366}"/>
              </a:ext>
            </a:extLst>
          </p:cNvPr>
          <p:cNvGraphicFramePr>
            <a:graphicFrameLocks noGrp="1"/>
          </p:cNvGraphicFramePr>
          <p:nvPr>
            <p:extLst>
              <p:ext uri="{D42A27DB-BD31-4B8C-83A1-F6EECF244321}">
                <p14:modId xmlns:p14="http://schemas.microsoft.com/office/powerpoint/2010/main" val="2753472496"/>
              </p:ext>
            </p:extLst>
          </p:nvPr>
        </p:nvGraphicFramePr>
        <p:xfrm>
          <a:off x="461616" y="2590484"/>
          <a:ext cx="1403944" cy="3337560"/>
        </p:xfrm>
        <a:graphic>
          <a:graphicData uri="http://schemas.openxmlformats.org/drawingml/2006/table">
            <a:tbl>
              <a:tblPr firstRow="1" bandRow="1">
                <a:tableStyleId>{BC89EF96-8CEA-46FF-86C4-4CE0E7609802}</a:tableStyleId>
              </a:tblPr>
              <a:tblGrid>
                <a:gridCol w="813117">
                  <a:extLst>
                    <a:ext uri="{9D8B030D-6E8A-4147-A177-3AD203B41FA5}">
                      <a16:colId xmlns:a16="http://schemas.microsoft.com/office/drawing/2014/main" val="1667631239"/>
                    </a:ext>
                  </a:extLst>
                </a:gridCol>
                <a:gridCol w="590827">
                  <a:extLst>
                    <a:ext uri="{9D8B030D-6E8A-4147-A177-3AD203B41FA5}">
                      <a16:colId xmlns:a16="http://schemas.microsoft.com/office/drawing/2014/main" val="1359541092"/>
                    </a:ext>
                  </a:extLst>
                </a:gridCol>
              </a:tblGrid>
              <a:tr h="370840">
                <a:tc>
                  <a:txBody>
                    <a:bodyPr/>
                    <a:lstStyle/>
                    <a:p>
                      <a:pPr algn="ctr"/>
                      <a:r>
                        <a:rPr lang="en-US" sz="1400" b="0" dirty="0">
                          <a:latin typeface="Arial" panose="020B0604020202020204" pitchFamily="34" charset="0"/>
                          <a:cs typeface="Arial" panose="020B0604020202020204" pitchFamily="34" charset="0"/>
                        </a:rPr>
                        <a:t>C - 101</a:t>
                      </a:r>
                      <a:endParaRPr lang="es-MX" sz="1400" b="0" dirty="0">
                        <a:latin typeface="Arial" panose="020B0604020202020204" pitchFamily="34" charset="0"/>
                        <a:cs typeface="Arial" panose="020B0604020202020204" pitchFamily="34" charset="0"/>
                      </a:endParaRPr>
                    </a:p>
                  </a:txBody>
                  <a:tcPr anchor="ctr"/>
                </a:tc>
                <a:tc>
                  <a:txBody>
                    <a:bodyPr/>
                    <a:lstStyle/>
                    <a:p>
                      <a:pPr algn="ctr"/>
                      <a:endParaRPr lang="es-MX" sz="1400" b="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282437244"/>
                  </a:ext>
                </a:extLst>
              </a:tr>
              <a:tr h="370840">
                <a:tc>
                  <a:txBody>
                    <a:bodyPr/>
                    <a:lstStyle/>
                    <a:p>
                      <a:pPr algn="ctr"/>
                      <a:r>
                        <a:rPr lang="en-US" sz="1400" b="0" dirty="0">
                          <a:latin typeface="Arial" panose="020B0604020202020204" pitchFamily="34" charset="0"/>
                          <a:cs typeface="Arial" panose="020B0604020202020204" pitchFamily="34" charset="0"/>
                        </a:rPr>
                        <a:t>C – 102</a:t>
                      </a:r>
                      <a:endParaRPr lang="es-MX" sz="1400" b="0" dirty="0">
                        <a:latin typeface="Arial" panose="020B0604020202020204" pitchFamily="34" charset="0"/>
                        <a:cs typeface="Arial" panose="020B0604020202020204" pitchFamily="34" charset="0"/>
                      </a:endParaRPr>
                    </a:p>
                  </a:txBody>
                  <a:tcPr anchor="ctr"/>
                </a:tc>
                <a:tc>
                  <a:txBody>
                    <a:bodyPr/>
                    <a:lstStyle/>
                    <a:p>
                      <a:pPr algn="ctr"/>
                      <a:endParaRPr lang="es-MX" sz="1400" b="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47789338"/>
                  </a:ext>
                </a:extLst>
              </a:tr>
              <a:tr h="370840">
                <a:tc>
                  <a:txBody>
                    <a:bodyPr/>
                    <a:lstStyle/>
                    <a:p>
                      <a:pPr algn="ctr"/>
                      <a:r>
                        <a:rPr lang="en-US" sz="1400" b="0" dirty="0">
                          <a:latin typeface="Arial" panose="020B0604020202020204" pitchFamily="34" charset="0"/>
                          <a:cs typeface="Arial" panose="020B0604020202020204" pitchFamily="34" charset="0"/>
                        </a:rPr>
                        <a:t>C – 110</a:t>
                      </a:r>
                      <a:endParaRPr lang="es-MX" sz="1400" b="0" dirty="0">
                        <a:latin typeface="Arial" panose="020B0604020202020204" pitchFamily="34" charset="0"/>
                        <a:cs typeface="Arial" panose="020B0604020202020204" pitchFamily="34" charset="0"/>
                      </a:endParaRPr>
                    </a:p>
                  </a:txBody>
                  <a:tcPr anchor="ctr"/>
                </a:tc>
                <a:tc>
                  <a:txBody>
                    <a:bodyPr/>
                    <a:lstStyle/>
                    <a:p>
                      <a:pPr algn="ctr"/>
                      <a:endParaRPr lang="es-MX" sz="1400" b="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655827083"/>
                  </a:ext>
                </a:extLst>
              </a:tr>
              <a:tr h="370840">
                <a:tc>
                  <a:txBody>
                    <a:bodyPr/>
                    <a:lstStyle/>
                    <a:p>
                      <a:pPr algn="ctr"/>
                      <a:r>
                        <a:rPr lang="en-US" sz="1400" b="0" dirty="0">
                          <a:latin typeface="Arial" panose="020B0604020202020204" pitchFamily="34" charset="0"/>
                          <a:cs typeface="Arial" panose="020B0604020202020204" pitchFamily="34" charset="0"/>
                        </a:rPr>
                        <a:t>C – 201</a:t>
                      </a:r>
                      <a:endParaRPr lang="es-MX" sz="1400" b="0" dirty="0">
                        <a:latin typeface="Arial" panose="020B0604020202020204" pitchFamily="34" charset="0"/>
                        <a:cs typeface="Arial" panose="020B0604020202020204" pitchFamily="34" charset="0"/>
                      </a:endParaRPr>
                    </a:p>
                  </a:txBody>
                  <a:tcPr anchor="ctr"/>
                </a:tc>
                <a:tc>
                  <a:txBody>
                    <a:bodyPr/>
                    <a:lstStyle/>
                    <a:p>
                      <a:pPr algn="ctr"/>
                      <a:endParaRPr lang="es-MX" sz="1400" b="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572233606"/>
                  </a:ext>
                </a:extLst>
              </a:tr>
              <a:tr h="370840">
                <a:tc>
                  <a:txBody>
                    <a:bodyPr/>
                    <a:lstStyle/>
                    <a:p>
                      <a:pPr algn="ctr"/>
                      <a:r>
                        <a:rPr lang="en-US" sz="1400" b="0" dirty="0">
                          <a:latin typeface="Arial" panose="020B0604020202020204" pitchFamily="34" charset="0"/>
                          <a:cs typeface="Arial" panose="020B0604020202020204" pitchFamily="34" charset="0"/>
                        </a:rPr>
                        <a:t>C – 215</a:t>
                      </a:r>
                      <a:endParaRPr lang="es-MX" sz="1400" b="0" dirty="0">
                        <a:latin typeface="Arial" panose="020B0604020202020204" pitchFamily="34" charset="0"/>
                        <a:cs typeface="Arial" panose="020B0604020202020204" pitchFamily="34" charset="0"/>
                      </a:endParaRPr>
                    </a:p>
                  </a:txBody>
                  <a:tcPr anchor="ctr"/>
                </a:tc>
                <a:tc>
                  <a:txBody>
                    <a:bodyPr/>
                    <a:lstStyle/>
                    <a:p>
                      <a:pPr algn="ctr"/>
                      <a:endParaRPr lang="es-MX" sz="1400" b="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966927546"/>
                  </a:ext>
                </a:extLst>
              </a:tr>
              <a:tr h="370840">
                <a:tc>
                  <a:txBody>
                    <a:bodyPr/>
                    <a:lstStyle/>
                    <a:p>
                      <a:pPr algn="ctr"/>
                      <a:r>
                        <a:rPr lang="en-US" sz="1400" b="0" dirty="0">
                          <a:latin typeface="Arial" panose="020B0604020202020204" pitchFamily="34" charset="0"/>
                          <a:cs typeface="Arial" panose="020B0604020202020204" pitchFamily="34" charset="0"/>
                        </a:rPr>
                        <a:t>C – 217</a:t>
                      </a:r>
                      <a:endParaRPr lang="es-MX" sz="1400" b="0" dirty="0">
                        <a:latin typeface="Arial" panose="020B0604020202020204" pitchFamily="34" charset="0"/>
                        <a:cs typeface="Arial" panose="020B0604020202020204" pitchFamily="34" charset="0"/>
                      </a:endParaRPr>
                    </a:p>
                  </a:txBody>
                  <a:tcPr anchor="ctr"/>
                </a:tc>
                <a:tc>
                  <a:txBody>
                    <a:bodyPr/>
                    <a:lstStyle/>
                    <a:p>
                      <a:pPr algn="ctr"/>
                      <a:endParaRPr lang="es-MX" sz="1400" b="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957317959"/>
                  </a:ext>
                </a:extLst>
              </a:tr>
              <a:tr h="370840">
                <a:tc>
                  <a:txBody>
                    <a:bodyPr/>
                    <a:lstStyle/>
                    <a:p>
                      <a:pPr algn="ctr"/>
                      <a:r>
                        <a:rPr lang="en-US" sz="1400" b="0" dirty="0">
                          <a:latin typeface="Arial" panose="020B0604020202020204" pitchFamily="34" charset="0"/>
                          <a:cs typeface="Arial" panose="020B0604020202020204" pitchFamily="34" charset="0"/>
                        </a:rPr>
                        <a:t>C – 218</a:t>
                      </a:r>
                      <a:endParaRPr lang="es-MX" sz="1400" b="0" dirty="0">
                        <a:latin typeface="Arial" panose="020B0604020202020204" pitchFamily="34" charset="0"/>
                        <a:cs typeface="Arial" panose="020B0604020202020204" pitchFamily="34" charset="0"/>
                      </a:endParaRPr>
                    </a:p>
                  </a:txBody>
                  <a:tcPr anchor="ctr"/>
                </a:tc>
                <a:tc>
                  <a:txBody>
                    <a:bodyPr/>
                    <a:lstStyle/>
                    <a:p>
                      <a:pPr algn="ctr"/>
                      <a:endParaRPr lang="es-MX" sz="1400" b="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032647670"/>
                  </a:ext>
                </a:extLst>
              </a:tr>
              <a:tr h="370840">
                <a:tc>
                  <a:txBody>
                    <a:bodyPr/>
                    <a:lstStyle/>
                    <a:p>
                      <a:pPr algn="ctr"/>
                      <a:r>
                        <a:rPr lang="en-US" sz="1400" b="0" dirty="0">
                          <a:latin typeface="Arial" panose="020B0604020202020204" pitchFamily="34" charset="0"/>
                          <a:cs typeface="Arial" panose="020B0604020202020204" pitchFamily="34" charset="0"/>
                        </a:rPr>
                        <a:t>C – 222</a:t>
                      </a:r>
                      <a:endParaRPr lang="es-MX" sz="1400" b="0" dirty="0">
                        <a:latin typeface="Arial" panose="020B0604020202020204" pitchFamily="34" charset="0"/>
                        <a:cs typeface="Arial" panose="020B0604020202020204" pitchFamily="34" charset="0"/>
                      </a:endParaRPr>
                    </a:p>
                  </a:txBody>
                  <a:tcPr anchor="ctr"/>
                </a:tc>
                <a:tc>
                  <a:txBody>
                    <a:bodyPr/>
                    <a:lstStyle/>
                    <a:p>
                      <a:pPr algn="ctr"/>
                      <a:endParaRPr lang="es-MX" sz="1400" b="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073357601"/>
                  </a:ext>
                </a:extLst>
              </a:tr>
              <a:tr h="370840">
                <a:tc>
                  <a:txBody>
                    <a:bodyPr/>
                    <a:lstStyle/>
                    <a:p>
                      <a:pPr algn="ctr"/>
                      <a:r>
                        <a:rPr lang="en-US" sz="1400" b="0" dirty="0">
                          <a:latin typeface="Arial" panose="020B0604020202020204" pitchFamily="34" charset="0"/>
                          <a:cs typeface="Arial" panose="020B0604020202020204" pitchFamily="34" charset="0"/>
                        </a:rPr>
                        <a:t>C - 305</a:t>
                      </a:r>
                      <a:endParaRPr lang="es-MX" sz="1400" b="0" dirty="0">
                        <a:latin typeface="Arial" panose="020B0604020202020204" pitchFamily="34" charset="0"/>
                        <a:cs typeface="Arial" panose="020B0604020202020204" pitchFamily="34" charset="0"/>
                      </a:endParaRPr>
                    </a:p>
                  </a:txBody>
                  <a:tcPr anchor="ctr"/>
                </a:tc>
                <a:tc>
                  <a:txBody>
                    <a:bodyPr/>
                    <a:lstStyle/>
                    <a:p>
                      <a:pPr algn="ctr"/>
                      <a:endParaRPr lang="es-MX" sz="1400" b="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618532383"/>
                  </a:ext>
                </a:extLst>
              </a:tr>
            </a:tbl>
          </a:graphicData>
        </a:graphic>
      </p:graphicFrame>
      <p:cxnSp>
        <p:nvCxnSpPr>
          <p:cNvPr id="7" name="Conector recto de flecha 6">
            <a:extLst>
              <a:ext uri="{FF2B5EF4-FFF2-40B4-BE49-F238E27FC236}">
                <a16:creationId xmlns:a16="http://schemas.microsoft.com/office/drawing/2014/main" id="{9884AF99-BD90-4E39-976B-FFE5B5BD1537}"/>
              </a:ext>
            </a:extLst>
          </p:cNvPr>
          <p:cNvCxnSpPr/>
          <p:nvPr/>
        </p:nvCxnSpPr>
        <p:spPr>
          <a:xfrm>
            <a:off x="1577009" y="2744980"/>
            <a:ext cx="2336799" cy="37106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8" name="Conector recto de flecha 7">
            <a:extLst>
              <a:ext uri="{FF2B5EF4-FFF2-40B4-BE49-F238E27FC236}">
                <a16:creationId xmlns:a16="http://schemas.microsoft.com/office/drawing/2014/main" id="{7AFF30A2-D450-4C47-8513-CF4E47BCFFE2}"/>
              </a:ext>
            </a:extLst>
          </p:cNvPr>
          <p:cNvCxnSpPr>
            <a:cxnSpLocks/>
            <a:endCxn id="4" idx="1"/>
          </p:cNvCxnSpPr>
          <p:nvPr/>
        </p:nvCxnSpPr>
        <p:spPr>
          <a:xfrm>
            <a:off x="1577008" y="3184484"/>
            <a:ext cx="2336800" cy="107478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 name="Conector recto de flecha 9">
            <a:extLst>
              <a:ext uri="{FF2B5EF4-FFF2-40B4-BE49-F238E27FC236}">
                <a16:creationId xmlns:a16="http://schemas.microsoft.com/office/drawing/2014/main" id="{6CCC8E74-8EC8-46DF-961F-85FCEAC43C66}"/>
              </a:ext>
            </a:extLst>
          </p:cNvPr>
          <p:cNvCxnSpPr>
            <a:cxnSpLocks/>
          </p:cNvCxnSpPr>
          <p:nvPr/>
        </p:nvCxnSpPr>
        <p:spPr>
          <a:xfrm>
            <a:off x="1577008" y="3536343"/>
            <a:ext cx="233680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2" name="Conector recto de flecha 11">
            <a:extLst>
              <a:ext uri="{FF2B5EF4-FFF2-40B4-BE49-F238E27FC236}">
                <a16:creationId xmlns:a16="http://schemas.microsoft.com/office/drawing/2014/main" id="{E8CA2BCE-A506-48DB-A8E2-45540C359299}"/>
              </a:ext>
            </a:extLst>
          </p:cNvPr>
          <p:cNvCxnSpPr>
            <a:cxnSpLocks/>
          </p:cNvCxnSpPr>
          <p:nvPr/>
        </p:nvCxnSpPr>
        <p:spPr>
          <a:xfrm>
            <a:off x="1577008" y="3956646"/>
            <a:ext cx="2336800" cy="71993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4" name="Conector recto de flecha 13">
            <a:extLst>
              <a:ext uri="{FF2B5EF4-FFF2-40B4-BE49-F238E27FC236}">
                <a16:creationId xmlns:a16="http://schemas.microsoft.com/office/drawing/2014/main" id="{27992DFA-F693-4FD2-A53A-24337EF550CA}"/>
              </a:ext>
            </a:extLst>
          </p:cNvPr>
          <p:cNvCxnSpPr>
            <a:cxnSpLocks/>
          </p:cNvCxnSpPr>
          <p:nvPr/>
        </p:nvCxnSpPr>
        <p:spPr>
          <a:xfrm flipV="1">
            <a:off x="1577008" y="3883083"/>
            <a:ext cx="2336800" cy="38189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a:extLst>
              <a:ext uri="{FF2B5EF4-FFF2-40B4-BE49-F238E27FC236}">
                <a16:creationId xmlns:a16="http://schemas.microsoft.com/office/drawing/2014/main" id="{99440EEE-3647-4419-98C3-86288C73DC4B}"/>
              </a:ext>
            </a:extLst>
          </p:cNvPr>
          <p:cNvCxnSpPr>
            <a:cxnSpLocks/>
          </p:cNvCxnSpPr>
          <p:nvPr/>
        </p:nvCxnSpPr>
        <p:spPr>
          <a:xfrm flipV="1">
            <a:off x="1654788" y="2758934"/>
            <a:ext cx="2259020" cy="184706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EACDD7C6-B885-444C-8A4B-308DE97B7DDB}"/>
              </a:ext>
            </a:extLst>
          </p:cNvPr>
          <p:cNvCxnSpPr>
            <a:cxnSpLocks/>
          </p:cNvCxnSpPr>
          <p:nvPr/>
        </p:nvCxnSpPr>
        <p:spPr>
          <a:xfrm>
            <a:off x="1615898" y="5018655"/>
            <a:ext cx="2297910" cy="466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57491373-EBF3-4D78-84F4-7E6289841B09}"/>
              </a:ext>
            </a:extLst>
          </p:cNvPr>
          <p:cNvCxnSpPr>
            <a:cxnSpLocks/>
          </p:cNvCxnSpPr>
          <p:nvPr/>
        </p:nvCxnSpPr>
        <p:spPr>
          <a:xfrm>
            <a:off x="1654788" y="5286893"/>
            <a:ext cx="2259020" cy="14203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433C3AFE-A981-478A-9FED-ABB8512DD702}"/>
              </a:ext>
            </a:extLst>
          </p:cNvPr>
          <p:cNvCxnSpPr>
            <a:cxnSpLocks/>
          </p:cNvCxnSpPr>
          <p:nvPr/>
        </p:nvCxnSpPr>
        <p:spPr>
          <a:xfrm>
            <a:off x="1635343" y="5768628"/>
            <a:ext cx="227846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aphicFrame>
        <p:nvGraphicFramePr>
          <p:cNvPr id="24" name="Tabla 23">
            <a:extLst>
              <a:ext uri="{FF2B5EF4-FFF2-40B4-BE49-F238E27FC236}">
                <a16:creationId xmlns:a16="http://schemas.microsoft.com/office/drawing/2014/main" id="{1D165A5E-1D47-42E1-8B5F-4967B51767E9}"/>
              </a:ext>
            </a:extLst>
          </p:cNvPr>
          <p:cNvGraphicFramePr>
            <a:graphicFrameLocks noGrp="1"/>
          </p:cNvGraphicFramePr>
          <p:nvPr>
            <p:extLst>
              <p:ext uri="{D42A27DB-BD31-4B8C-83A1-F6EECF244321}">
                <p14:modId xmlns:p14="http://schemas.microsoft.com/office/powerpoint/2010/main" val="100144524"/>
              </p:ext>
            </p:extLst>
          </p:nvPr>
        </p:nvGraphicFramePr>
        <p:xfrm>
          <a:off x="10016434" y="2590484"/>
          <a:ext cx="1618901" cy="2225040"/>
        </p:xfrm>
        <a:graphic>
          <a:graphicData uri="http://schemas.openxmlformats.org/drawingml/2006/table">
            <a:tbl>
              <a:tblPr firstRow="1" bandRow="1">
                <a:tableStyleId>{BC89EF96-8CEA-46FF-86C4-4CE0E7609802}</a:tableStyleId>
              </a:tblPr>
              <a:tblGrid>
                <a:gridCol w="588296">
                  <a:extLst>
                    <a:ext uri="{9D8B030D-6E8A-4147-A177-3AD203B41FA5}">
                      <a16:colId xmlns:a16="http://schemas.microsoft.com/office/drawing/2014/main" val="2131310968"/>
                    </a:ext>
                  </a:extLst>
                </a:gridCol>
                <a:gridCol w="1030605">
                  <a:extLst>
                    <a:ext uri="{9D8B030D-6E8A-4147-A177-3AD203B41FA5}">
                      <a16:colId xmlns:a16="http://schemas.microsoft.com/office/drawing/2014/main" val="34821609"/>
                    </a:ext>
                  </a:extLst>
                </a:gridCol>
              </a:tblGrid>
              <a:tr h="370840">
                <a:tc>
                  <a:txBody>
                    <a:bodyPr/>
                    <a:lstStyle/>
                    <a:p>
                      <a:pPr algn="ctr"/>
                      <a:endParaRPr lang="es-MX" sz="1400" b="0" dirty="0">
                        <a:latin typeface="Arial" panose="020B0604020202020204" pitchFamily="34" charset="0"/>
                        <a:cs typeface="Arial" panose="020B0604020202020204" pitchFamily="34" charset="0"/>
                      </a:endParaRPr>
                    </a:p>
                  </a:txBody>
                  <a:tcPr anchor="ctr"/>
                </a:tc>
                <a:tc>
                  <a:txBody>
                    <a:bodyPr/>
                    <a:lstStyle/>
                    <a:p>
                      <a:pPr algn="ctr"/>
                      <a:r>
                        <a:rPr lang="en-US" sz="1400" b="0" dirty="0">
                          <a:latin typeface="Arial" panose="020B0604020202020204" pitchFamily="34" charset="0"/>
                          <a:cs typeface="Arial" panose="020B0604020202020204" pitchFamily="34" charset="0"/>
                        </a:rPr>
                        <a:t>Barcelona</a:t>
                      </a:r>
                      <a:endParaRPr lang="es-MX" sz="1400" b="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282437244"/>
                  </a:ext>
                </a:extLst>
              </a:tr>
              <a:tr h="370840">
                <a:tc>
                  <a:txBody>
                    <a:bodyPr/>
                    <a:lstStyle/>
                    <a:p>
                      <a:pPr algn="ctr"/>
                      <a:endParaRPr lang="es-MX" sz="1400" b="0" dirty="0">
                        <a:latin typeface="Arial" panose="020B0604020202020204" pitchFamily="34" charset="0"/>
                        <a:cs typeface="Arial" panose="020B0604020202020204" pitchFamily="34" charset="0"/>
                      </a:endParaRPr>
                    </a:p>
                  </a:txBody>
                  <a:tcPr anchor="ctr"/>
                </a:tc>
                <a:tc>
                  <a:txBody>
                    <a:bodyPr/>
                    <a:lstStyle/>
                    <a:p>
                      <a:pPr algn="ctr"/>
                      <a:r>
                        <a:rPr lang="en-US" sz="1400" b="0" dirty="0">
                          <a:latin typeface="Arial" panose="020B0604020202020204" pitchFamily="34" charset="0"/>
                          <a:cs typeface="Arial" panose="020B0604020202020204" pitchFamily="34" charset="0"/>
                        </a:rPr>
                        <a:t>Daimiel</a:t>
                      </a:r>
                      <a:endParaRPr lang="es-MX" sz="1400" b="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47789338"/>
                  </a:ext>
                </a:extLst>
              </a:tr>
              <a:tr h="370840">
                <a:tc>
                  <a:txBody>
                    <a:bodyPr/>
                    <a:lstStyle/>
                    <a:p>
                      <a:pPr algn="ctr"/>
                      <a:endParaRPr lang="es-MX" sz="1400" b="0" dirty="0">
                        <a:latin typeface="Arial" panose="020B0604020202020204" pitchFamily="34" charset="0"/>
                        <a:cs typeface="Arial" panose="020B0604020202020204" pitchFamily="34" charset="0"/>
                      </a:endParaRPr>
                    </a:p>
                  </a:txBody>
                  <a:tcPr anchor="ctr"/>
                </a:tc>
                <a:tc>
                  <a:txBody>
                    <a:bodyPr/>
                    <a:lstStyle/>
                    <a:p>
                      <a:pPr algn="ctr"/>
                      <a:r>
                        <a:rPr lang="en-US" sz="1400" b="0" dirty="0">
                          <a:latin typeface="Arial" panose="020B0604020202020204" pitchFamily="34" charset="0"/>
                          <a:cs typeface="Arial" panose="020B0604020202020204" pitchFamily="34" charset="0"/>
                        </a:rPr>
                        <a:t>Madrid</a:t>
                      </a:r>
                      <a:endParaRPr lang="es-MX" sz="1400" b="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572233606"/>
                  </a:ext>
                </a:extLst>
              </a:tr>
              <a:tr h="370840">
                <a:tc>
                  <a:txBody>
                    <a:bodyPr/>
                    <a:lstStyle/>
                    <a:p>
                      <a:pPr algn="ctr"/>
                      <a:endParaRPr lang="es-MX" sz="1400" b="0" dirty="0">
                        <a:latin typeface="Arial" panose="020B0604020202020204" pitchFamily="34" charset="0"/>
                        <a:cs typeface="Arial" panose="020B0604020202020204" pitchFamily="34" charset="0"/>
                      </a:endParaRPr>
                    </a:p>
                  </a:txBody>
                  <a:tcPr anchor="ctr"/>
                </a:tc>
                <a:tc>
                  <a:txBody>
                    <a:bodyPr/>
                    <a:lstStyle/>
                    <a:p>
                      <a:pPr algn="ctr"/>
                      <a:r>
                        <a:rPr lang="en-US" sz="1400" b="0" dirty="0">
                          <a:latin typeface="Arial" panose="020B0604020202020204" pitchFamily="34" charset="0"/>
                          <a:cs typeface="Arial" panose="020B0604020202020204" pitchFamily="34" charset="0"/>
                        </a:rPr>
                        <a:t>Reus</a:t>
                      </a:r>
                      <a:endParaRPr lang="es-MX" sz="1400" b="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073357601"/>
                  </a:ext>
                </a:extLst>
              </a:tr>
              <a:tr h="370840">
                <a:tc>
                  <a:txBody>
                    <a:bodyPr/>
                    <a:lstStyle/>
                    <a:p>
                      <a:pPr algn="ctr"/>
                      <a:endParaRPr lang="es-MX" sz="1400" b="0" dirty="0">
                        <a:latin typeface="Arial" panose="020B0604020202020204" pitchFamily="34" charset="0"/>
                        <a:cs typeface="Arial" panose="020B0604020202020204" pitchFamily="34" charset="0"/>
                      </a:endParaRPr>
                    </a:p>
                  </a:txBody>
                  <a:tcPr anchor="ctr"/>
                </a:tc>
                <a:tc>
                  <a:txBody>
                    <a:bodyPr/>
                    <a:lstStyle/>
                    <a:p>
                      <a:pPr algn="ctr"/>
                      <a:r>
                        <a:rPr lang="en-US" sz="1400" b="0" dirty="0">
                          <a:latin typeface="Arial" panose="020B0604020202020204" pitchFamily="34" charset="0"/>
                          <a:cs typeface="Arial" panose="020B0604020202020204" pitchFamily="34" charset="0"/>
                        </a:rPr>
                        <a:t>Pamplona</a:t>
                      </a:r>
                      <a:endParaRPr lang="es-MX" sz="1400" b="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760606903"/>
                  </a:ext>
                </a:extLst>
              </a:tr>
              <a:tr h="370840">
                <a:tc>
                  <a:txBody>
                    <a:bodyPr/>
                    <a:lstStyle/>
                    <a:p>
                      <a:pPr algn="ctr"/>
                      <a:endParaRPr lang="es-MX" sz="1400" b="0" dirty="0">
                        <a:latin typeface="Arial" panose="020B0604020202020204" pitchFamily="34" charset="0"/>
                        <a:cs typeface="Arial" panose="020B0604020202020204" pitchFamily="34" charset="0"/>
                      </a:endParaRPr>
                    </a:p>
                  </a:txBody>
                  <a:tcPr anchor="ctr"/>
                </a:tc>
                <a:tc>
                  <a:txBody>
                    <a:bodyPr/>
                    <a:lstStyle/>
                    <a:p>
                      <a:pPr algn="ctr"/>
                      <a:r>
                        <a:rPr lang="en-US" sz="1400" b="0" dirty="0">
                          <a:latin typeface="Arial" panose="020B0604020202020204" pitchFamily="34" charset="0"/>
                          <a:cs typeface="Arial" panose="020B0604020202020204" pitchFamily="34" charset="0"/>
                        </a:rPr>
                        <a:t>Ronda</a:t>
                      </a:r>
                      <a:endParaRPr lang="es-MX" sz="1400" b="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618532383"/>
                  </a:ext>
                </a:extLst>
              </a:tr>
            </a:tbl>
          </a:graphicData>
        </a:graphic>
      </p:graphicFrame>
      <p:graphicFrame>
        <p:nvGraphicFramePr>
          <p:cNvPr id="26" name="Tabla 25">
            <a:extLst>
              <a:ext uri="{FF2B5EF4-FFF2-40B4-BE49-F238E27FC236}">
                <a16:creationId xmlns:a16="http://schemas.microsoft.com/office/drawing/2014/main" id="{70704F68-271A-4898-BD5D-509D0F99C9FD}"/>
              </a:ext>
            </a:extLst>
          </p:cNvPr>
          <p:cNvGraphicFramePr>
            <a:graphicFrameLocks noGrp="1"/>
          </p:cNvGraphicFramePr>
          <p:nvPr>
            <p:extLst>
              <p:ext uri="{D42A27DB-BD31-4B8C-83A1-F6EECF244321}">
                <p14:modId xmlns:p14="http://schemas.microsoft.com/office/powerpoint/2010/main" val="101627657"/>
              </p:ext>
            </p:extLst>
          </p:nvPr>
        </p:nvGraphicFramePr>
        <p:xfrm>
          <a:off x="8516202" y="2559560"/>
          <a:ext cx="667265" cy="370840"/>
        </p:xfrm>
        <a:graphic>
          <a:graphicData uri="http://schemas.openxmlformats.org/drawingml/2006/table">
            <a:tbl>
              <a:tblPr firstRow="1" bandRow="1">
                <a:tableStyleId>{BDBED569-4797-4DF1-A0F4-6AAB3CD982D8}</a:tableStyleId>
              </a:tblPr>
              <a:tblGrid>
                <a:gridCol w="667265">
                  <a:extLst>
                    <a:ext uri="{9D8B030D-6E8A-4147-A177-3AD203B41FA5}">
                      <a16:colId xmlns:a16="http://schemas.microsoft.com/office/drawing/2014/main" val="1378052009"/>
                    </a:ext>
                  </a:extLst>
                </a:gridCol>
              </a:tblGrid>
              <a:tr h="370840">
                <a:tc>
                  <a:txBody>
                    <a:bodyPr/>
                    <a:lstStyle/>
                    <a:p>
                      <a:endParaRPr lang="es-MX" dirty="0"/>
                    </a:p>
                  </a:txBody>
                  <a:tcPr/>
                </a:tc>
                <a:extLst>
                  <a:ext uri="{0D108BD9-81ED-4DB2-BD59-A6C34878D82A}">
                    <a16:rowId xmlns:a16="http://schemas.microsoft.com/office/drawing/2014/main" val="3799078271"/>
                  </a:ext>
                </a:extLst>
              </a:tr>
            </a:tbl>
          </a:graphicData>
        </a:graphic>
      </p:graphicFrame>
      <p:graphicFrame>
        <p:nvGraphicFramePr>
          <p:cNvPr id="27" name="Tabla 26">
            <a:extLst>
              <a:ext uri="{FF2B5EF4-FFF2-40B4-BE49-F238E27FC236}">
                <a16:creationId xmlns:a16="http://schemas.microsoft.com/office/drawing/2014/main" id="{8DE6F16B-A556-46B9-9B42-F82E5147B167}"/>
              </a:ext>
            </a:extLst>
          </p:cNvPr>
          <p:cNvGraphicFramePr>
            <a:graphicFrameLocks noGrp="1"/>
          </p:cNvGraphicFramePr>
          <p:nvPr>
            <p:extLst>
              <p:ext uri="{D42A27DB-BD31-4B8C-83A1-F6EECF244321}">
                <p14:modId xmlns:p14="http://schemas.microsoft.com/office/powerpoint/2010/main" val="1853269365"/>
              </p:ext>
            </p:extLst>
          </p:nvPr>
        </p:nvGraphicFramePr>
        <p:xfrm>
          <a:off x="8516201" y="3091719"/>
          <a:ext cx="667265" cy="741680"/>
        </p:xfrm>
        <a:graphic>
          <a:graphicData uri="http://schemas.openxmlformats.org/drawingml/2006/table">
            <a:tbl>
              <a:tblPr firstRow="1" bandRow="1">
                <a:tableStyleId>{BDBED569-4797-4DF1-A0F4-6AAB3CD982D8}</a:tableStyleId>
              </a:tblPr>
              <a:tblGrid>
                <a:gridCol w="667265">
                  <a:extLst>
                    <a:ext uri="{9D8B030D-6E8A-4147-A177-3AD203B41FA5}">
                      <a16:colId xmlns:a16="http://schemas.microsoft.com/office/drawing/2014/main" val="1378052009"/>
                    </a:ext>
                  </a:extLst>
                </a:gridCol>
              </a:tblGrid>
              <a:tr h="370840">
                <a:tc>
                  <a:txBody>
                    <a:bodyPr/>
                    <a:lstStyle/>
                    <a:p>
                      <a:endParaRPr lang="es-MX" dirty="0"/>
                    </a:p>
                  </a:txBody>
                  <a:tcPr/>
                </a:tc>
                <a:extLst>
                  <a:ext uri="{0D108BD9-81ED-4DB2-BD59-A6C34878D82A}">
                    <a16:rowId xmlns:a16="http://schemas.microsoft.com/office/drawing/2014/main" val="3799078271"/>
                  </a:ext>
                </a:extLst>
              </a:tr>
              <a:tr h="370840">
                <a:tc>
                  <a:txBody>
                    <a:bodyPr/>
                    <a:lstStyle/>
                    <a:p>
                      <a:endParaRPr lang="es-MX" dirty="0"/>
                    </a:p>
                  </a:txBody>
                  <a:tcPr/>
                </a:tc>
                <a:extLst>
                  <a:ext uri="{0D108BD9-81ED-4DB2-BD59-A6C34878D82A}">
                    <a16:rowId xmlns:a16="http://schemas.microsoft.com/office/drawing/2014/main" val="320542779"/>
                  </a:ext>
                </a:extLst>
              </a:tr>
            </a:tbl>
          </a:graphicData>
        </a:graphic>
      </p:graphicFrame>
      <p:cxnSp>
        <p:nvCxnSpPr>
          <p:cNvPr id="28" name="Conector recto de flecha 27">
            <a:extLst>
              <a:ext uri="{FF2B5EF4-FFF2-40B4-BE49-F238E27FC236}">
                <a16:creationId xmlns:a16="http://schemas.microsoft.com/office/drawing/2014/main" id="{EA26ADF9-3DEB-421E-BDD2-8DFFD5908605}"/>
              </a:ext>
            </a:extLst>
          </p:cNvPr>
          <p:cNvCxnSpPr>
            <a:cxnSpLocks/>
          </p:cNvCxnSpPr>
          <p:nvPr/>
        </p:nvCxnSpPr>
        <p:spPr>
          <a:xfrm flipH="1" flipV="1">
            <a:off x="8849833" y="2744980"/>
            <a:ext cx="1413283" cy="1395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1" name="Conector recto de flecha 30">
            <a:extLst>
              <a:ext uri="{FF2B5EF4-FFF2-40B4-BE49-F238E27FC236}">
                <a16:creationId xmlns:a16="http://schemas.microsoft.com/office/drawing/2014/main" id="{8D591DD3-87BB-4F9B-9D68-37E38B4F9530}"/>
              </a:ext>
            </a:extLst>
          </p:cNvPr>
          <p:cNvCxnSpPr>
            <a:cxnSpLocks/>
          </p:cNvCxnSpPr>
          <p:nvPr/>
        </p:nvCxnSpPr>
        <p:spPr>
          <a:xfrm flipH="1">
            <a:off x="6752818" y="2744980"/>
            <a:ext cx="2022477" cy="1395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a:extLst>
              <a:ext uri="{FF2B5EF4-FFF2-40B4-BE49-F238E27FC236}">
                <a16:creationId xmlns:a16="http://schemas.microsoft.com/office/drawing/2014/main" id="{C1B37BCD-E82D-47A5-BEE2-C9B96B7736F5}"/>
              </a:ext>
            </a:extLst>
          </p:cNvPr>
          <p:cNvCxnSpPr>
            <a:cxnSpLocks/>
          </p:cNvCxnSpPr>
          <p:nvPr/>
        </p:nvCxnSpPr>
        <p:spPr>
          <a:xfrm flipH="1">
            <a:off x="8849833" y="3161469"/>
            <a:ext cx="1456760" cy="11567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5" name="Conector recto de flecha 34">
            <a:extLst>
              <a:ext uri="{FF2B5EF4-FFF2-40B4-BE49-F238E27FC236}">
                <a16:creationId xmlns:a16="http://schemas.microsoft.com/office/drawing/2014/main" id="{D701C1AF-F57E-48D4-A67D-F7CE9B738128}"/>
              </a:ext>
            </a:extLst>
          </p:cNvPr>
          <p:cNvCxnSpPr>
            <a:cxnSpLocks/>
          </p:cNvCxnSpPr>
          <p:nvPr/>
        </p:nvCxnSpPr>
        <p:spPr>
          <a:xfrm flipH="1" flipV="1">
            <a:off x="6748051" y="3184484"/>
            <a:ext cx="2045672" cy="9265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7" name="Conector recto de flecha 36">
            <a:extLst>
              <a:ext uri="{FF2B5EF4-FFF2-40B4-BE49-F238E27FC236}">
                <a16:creationId xmlns:a16="http://schemas.microsoft.com/office/drawing/2014/main" id="{27F75CE1-603D-499A-A2F9-B1109800935E}"/>
              </a:ext>
            </a:extLst>
          </p:cNvPr>
          <p:cNvCxnSpPr>
            <a:cxnSpLocks/>
          </p:cNvCxnSpPr>
          <p:nvPr/>
        </p:nvCxnSpPr>
        <p:spPr>
          <a:xfrm flipH="1" flipV="1">
            <a:off x="6864705" y="3548292"/>
            <a:ext cx="1965482" cy="15439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aphicFrame>
        <p:nvGraphicFramePr>
          <p:cNvPr id="39" name="Tabla 38">
            <a:extLst>
              <a:ext uri="{FF2B5EF4-FFF2-40B4-BE49-F238E27FC236}">
                <a16:creationId xmlns:a16="http://schemas.microsoft.com/office/drawing/2014/main" id="{09F76395-E6B5-4AED-8175-1F8896654866}"/>
              </a:ext>
            </a:extLst>
          </p:cNvPr>
          <p:cNvGraphicFramePr>
            <a:graphicFrameLocks noGrp="1"/>
          </p:cNvGraphicFramePr>
          <p:nvPr>
            <p:extLst>
              <p:ext uri="{D42A27DB-BD31-4B8C-83A1-F6EECF244321}">
                <p14:modId xmlns:p14="http://schemas.microsoft.com/office/powerpoint/2010/main" val="1754909873"/>
              </p:ext>
            </p:extLst>
          </p:nvPr>
        </p:nvGraphicFramePr>
        <p:xfrm>
          <a:off x="8516201" y="3995674"/>
          <a:ext cx="667265" cy="370840"/>
        </p:xfrm>
        <a:graphic>
          <a:graphicData uri="http://schemas.openxmlformats.org/drawingml/2006/table">
            <a:tbl>
              <a:tblPr firstRow="1" bandRow="1">
                <a:tableStyleId>{BDBED569-4797-4DF1-A0F4-6AAB3CD982D8}</a:tableStyleId>
              </a:tblPr>
              <a:tblGrid>
                <a:gridCol w="667265">
                  <a:extLst>
                    <a:ext uri="{9D8B030D-6E8A-4147-A177-3AD203B41FA5}">
                      <a16:colId xmlns:a16="http://schemas.microsoft.com/office/drawing/2014/main" val="1378052009"/>
                    </a:ext>
                  </a:extLst>
                </a:gridCol>
              </a:tblGrid>
              <a:tr h="370840">
                <a:tc>
                  <a:txBody>
                    <a:bodyPr/>
                    <a:lstStyle/>
                    <a:p>
                      <a:endParaRPr lang="es-MX" dirty="0"/>
                    </a:p>
                  </a:txBody>
                  <a:tcPr/>
                </a:tc>
                <a:extLst>
                  <a:ext uri="{0D108BD9-81ED-4DB2-BD59-A6C34878D82A}">
                    <a16:rowId xmlns:a16="http://schemas.microsoft.com/office/drawing/2014/main" val="3799078271"/>
                  </a:ext>
                </a:extLst>
              </a:tr>
            </a:tbl>
          </a:graphicData>
        </a:graphic>
      </p:graphicFrame>
      <p:cxnSp>
        <p:nvCxnSpPr>
          <p:cNvPr id="40" name="Conector recto de flecha 39">
            <a:extLst>
              <a:ext uri="{FF2B5EF4-FFF2-40B4-BE49-F238E27FC236}">
                <a16:creationId xmlns:a16="http://schemas.microsoft.com/office/drawing/2014/main" id="{8A28A47B-CCAA-487E-8B6A-556AF6BEFF0C}"/>
              </a:ext>
            </a:extLst>
          </p:cNvPr>
          <p:cNvCxnSpPr>
            <a:cxnSpLocks/>
          </p:cNvCxnSpPr>
          <p:nvPr/>
        </p:nvCxnSpPr>
        <p:spPr>
          <a:xfrm flipH="1">
            <a:off x="8830187" y="3507124"/>
            <a:ext cx="1498143" cy="72881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2" name="Conector recto de flecha 41">
            <a:extLst>
              <a:ext uri="{FF2B5EF4-FFF2-40B4-BE49-F238E27FC236}">
                <a16:creationId xmlns:a16="http://schemas.microsoft.com/office/drawing/2014/main" id="{B05A1A0A-E951-4D97-BE9D-C663D64C310A}"/>
              </a:ext>
            </a:extLst>
          </p:cNvPr>
          <p:cNvCxnSpPr>
            <a:cxnSpLocks/>
          </p:cNvCxnSpPr>
          <p:nvPr/>
        </p:nvCxnSpPr>
        <p:spPr>
          <a:xfrm flipH="1" flipV="1">
            <a:off x="6864705" y="3920503"/>
            <a:ext cx="1907693" cy="33844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aphicFrame>
        <p:nvGraphicFramePr>
          <p:cNvPr id="44" name="Tabla 43">
            <a:extLst>
              <a:ext uri="{FF2B5EF4-FFF2-40B4-BE49-F238E27FC236}">
                <a16:creationId xmlns:a16="http://schemas.microsoft.com/office/drawing/2014/main" id="{27BFA9C9-0BAB-40EC-B13F-5DC85F49AEF1}"/>
              </a:ext>
            </a:extLst>
          </p:cNvPr>
          <p:cNvGraphicFramePr>
            <a:graphicFrameLocks noGrp="1"/>
          </p:cNvGraphicFramePr>
          <p:nvPr>
            <p:extLst>
              <p:ext uri="{D42A27DB-BD31-4B8C-83A1-F6EECF244321}">
                <p14:modId xmlns:p14="http://schemas.microsoft.com/office/powerpoint/2010/main" val="3827103623"/>
              </p:ext>
            </p:extLst>
          </p:nvPr>
        </p:nvGraphicFramePr>
        <p:xfrm>
          <a:off x="8501076" y="4605689"/>
          <a:ext cx="667265" cy="370840"/>
        </p:xfrm>
        <a:graphic>
          <a:graphicData uri="http://schemas.openxmlformats.org/drawingml/2006/table">
            <a:tbl>
              <a:tblPr firstRow="1" bandRow="1">
                <a:tableStyleId>{BDBED569-4797-4DF1-A0F4-6AAB3CD982D8}</a:tableStyleId>
              </a:tblPr>
              <a:tblGrid>
                <a:gridCol w="667265">
                  <a:extLst>
                    <a:ext uri="{9D8B030D-6E8A-4147-A177-3AD203B41FA5}">
                      <a16:colId xmlns:a16="http://schemas.microsoft.com/office/drawing/2014/main" val="1378052009"/>
                    </a:ext>
                  </a:extLst>
                </a:gridCol>
              </a:tblGrid>
              <a:tr h="370840">
                <a:tc>
                  <a:txBody>
                    <a:bodyPr/>
                    <a:lstStyle/>
                    <a:p>
                      <a:endParaRPr lang="es-MX" dirty="0"/>
                    </a:p>
                  </a:txBody>
                  <a:tcPr/>
                </a:tc>
                <a:extLst>
                  <a:ext uri="{0D108BD9-81ED-4DB2-BD59-A6C34878D82A}">
                    <a16:rowId xmlns:a16="http://schemas.microsoft.com/office/drawing/2014/main" val="3799078271"/>
                  </a:ext>
                </a:extLst>
              </a:tr>
            </a:tbl>
          </a:graphicData>
        </a:graphic>
      </p:graphicFrame>
      <p:graphicFrame>
        <p:nvGraphicFramePr>
          <p:cNvPr id="45" name="Tabla 44">
            <a:extLst>
              <a:ext uri="{FF2B5EF4-FFF2-40B4-BE49-F238E27FC236}">
                <a16:creationId xmlns:a16="http://schemas.microsoft.com/office/drawing/2014/main" id="{7303F15D-869F-40AC-85F6-48D698FAEF61}"/>
              </a:ext>
            </a:extLst>
          </p:cNvPr>
          <p:cNvGraphicFramePr>
            <a:graphicFrameLocks noGrp="1"/>
          </p:cNvGraphicFramePr>
          <p:nvPr>
            <p:extLst>
              <p:ext uri="{D42A27DB-BD31-4B8C-83A1-F6EECF244321}">
                <p14:modId xmlns:p14="http://schemas.microsoft.com/office/powerpoint/2010/main" val="2398435186"/>
              </p:ext>
            </p:extLst>
          </p:nvPr>
        </p:nvGraphicFramePr>
        <p:xfrm>
          <a:off x="8496554" y="5205391"/>
          <a:ext cx="667265" cy="1112520"/>
        </p:xfrm>
        <a:graphic>
          <a:graphicData uri="http://schemas.openxmlformats.org/drawingml/2006/table">
            <a:tbl>
              <a:tblPr firstRow="1" bandRow="1">
                <a:tableStyleId>{BDBED569-4797-4DF1-A0F4-6AAB3CD982D8}</a:tableStyleId>
              </a:tblPr>
              <a:tblGrid>
                <a:gridCol w="667265">
                  <a:extLst>
                    <a:ext uri="{9D8B030D-6E8A-4147-A177-3AD203B41FA5}">
                      <a16:colId xmlns:a16="http://schemas.microsoft.com/office/drawing/2014/main" val="1378052009"/>
                    </a:ext>
                  </a:extLst>
                </a:gridCol>
              </a:tblGrid>
              <a:tr h="370840">
                <a:tc>
                  <a:txBody>
                    <a:bodyPr/>
                    <a:lstStyle/>
                    <a:p>
                      <a:endParaRPr lang="es-MX" dirty="0"/>
                    </a:p>
                  </a:txBody>
                  <a:tcPr/>
                </a:tc>
                <a:extLst>
                  <a:ext uri="{0D108BD9-81ED-4DB2-BD59-A6C34878D82A}">
                    <a16:rowId xmlns:a16="http://schemas.microsoft.com/office/drawing/2014/main" val="3799078271"/>
                  </a:ext>
                </a:extLst>
              </a:tr>
              <a:tr h="370840">
                <a:tc>
                  <a:txBody>
                    <a:bodyPr/>
                    <a:lstStyle/>
                    <a:p>
                      <a:endParaRPr lang="es-MX" dirty="0"/>
                    </a:p>
                  </a:txBody>
                  <a:tcPr/>
                </a:tc>
                <a:extLst>
                  <a:ext uri="{0D108BD9-81ED-4DB2-BD59-A6C34878D82A}">
                    <a16:rowId xmlns:a16="http://schemas.microsoft.com/office/drawing/2014/main" val="1996721365"/>
                  </a:ext>
                </a:extLst>
              </a:tr>
              <a:tr h="370840">
                <a:tc>
                  <a:txBody>
                    <a:bodyPr/>
                    <a:lstStyle/>
                    <a:p>
                      <a:endParaRPr lang="es-MX" dirty="0"/>
                    </a:p>
                  </a:txBody>
                  <a:tcPr/>
                </a:tc>
                <a:extLst>
                  <a:ext uri="{0D108BD9-81ED-4DB2-BD59-A6C34878D82A}">
                    <a16:rowId xmlns:a16="http://schemas.microsoft.com/office/drawing/2014/main" val="990239952"/>
                  </a:ext>
                </a:extLst>
              </a:tr>
            </a:tbl>
          </a:graphicData>
        </a:graphic>
      </p:graphicFrame>
      <p:cxnSp>
        <p:nvCxnSpPr>
          <p:cNvPr id="46" name="Conector recto de flecha 45">
            <a:extLst>
              <a:ext uri="{FF2B5EF4-FFF2-40B4-BE49-F238E27FC236}">
                <a16:creationId xmlns:a16="http://schemas.microsoft.com/office/drawing/2014/main" id="{BF59DEC6-1F48-4F75-9315-6B8F19824E9D}"/>
              </a:ext>
            </a:extLst>
          </p:cNvPr>
          <p:cNvCxnSpPr>
            <a:cxnSpLocks/>
          </p:cNvCxnSpPr>
          <p:nvPr/>
        </p:nvCxnSpPr>
        <p:spPr>
          <a:xfrm flipH="1">
            <a:off x="8793723" y="3842268"/>
            <a:ext cx="1534608" cy="99738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8" name="Conector recto de flecha 47">
            <a:extLst>
              <a:ext uri="{FF2B5EF4-FFF2-40B4-BE49-F238E27FC236}">
                <a16:creationId xmlns:a16="http://schemas.microsoft.com/office/drawing/2014/main" id="{0A56C9D0-22EA-4728-BB9B-07558D5AD013}"/>
              </a:ext>
            </a:extLst>
          </p:cNvPr>
          <p:cNvCxnSpPr>
            <a:cxnSpLocks/>
          </p:cNvCxnSpPr>
          <p:nvPr/>
        </p:nvCxnSpPr>
        <p:spPr>
          <a:xfrm flipH="1">
            <a:off x="6935874" y="4779841"/>
            <a:ext cx="1836525" cy="61097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Conector recto de flecha 49">
            <a:extLst>
              <a:ext uri="{FF2B5EF4-FFF2-40B4-BE49-F238E27FC236}">
                <a16:creationId xmlns:a16="http://schemas.microsoft.com/office/drawing/2014/main" id="{CFD38B74-4A4B-492B-98ED-83E9B98305A6}"/>
              </a:ext>
            </a:extLst>
          </p:cNvPr>
          <p:cNvCxnSpPr>
            <a:cxnSpLocks/>
          </p:cNvCxnSpPr>
          <p:nvPr/>
        </p:nvCxnSpPr>
        <p:spPr>
          <a:xfrm flipH="1">
            <a:off x="8772398" y="4193816"/>
            <a:ext cx="1534195" cy="121570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Conector recto de flecha 51">
            <a:extLst>
              <a:ext uri="{FF2B5EF4-FFF2-40B4-BE49-F238E27FC236}">
                <a16:creationId xmlns:a16="http://schemas.microsoft.com/office/drawing/2014/main" id="{EC5518CE-EDCE-449D-B508-317586530F22}"/>
              </a:ext>
            </a:extLst>
          </p:cNvPr>
          <p:cNvCxnSpPr>
            <a:cxnSpLocks/>
          </p:cNvCxnSpPr>
          <p:nvPr/>
        </p:nvCxnSpPr>
        <p:spPr>
          <a:xfrm flipH="1" flipV="1">
            <a:off x="6853227" y="4258949"/>
            <a:ext cx="1891758" cy="119716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4" name="Conector recto de flecha 53">
            <a:extLst>
              <a:ext uri="{FF2B5EF4-FFF2-40B4-BE49-F238E27FC236}">
                <a16:creationId xmlns:a16="http://schemas.microsoft.com/office/drawing/2014/main" id="{09BC80AC-01ED-4657-A058-C6EB502680EC}"/>
              </a:ext>
            </a:extLst>
          </p:cNvPr>
          <p:cNvCxnSpPr>
            <a:cxnSpLocks/>
          </p:cNvCxnSpPr>
          <p:nvPr/>
        </p:nvCxnSpPr>
        <p:spPr>
          <a:xfrm flipH="1" flipV="1">
            <a:off x="6914550" y="4683181"/>
            <a:ext cx="1848181" cy="119848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6" name="Conector recto de flecha 55">
            <a:extLst>
              <a:ext uri="{FF2B5EF4-FFF2-40B4-BE49-F238E27FC236}">
                <a16:creationId xmlns:a16="http://schemas.microsoft.com/office/drawing/2014/main" id="{63158B7D-06A2-4FB1-B801-FB0304D9E62A}"/>
              </a:ext>
            </a:extLst>
          </p:cNvPr>
          <p:cNvCxnSpPr>
            <a:cxnSpLocks/>
          </p:cNvCxnSpPr>
          <p:nvPr/>
        </p:nvCxnSpPr>
        <p:spPr>
          <a:xfrm flipH="1" flipV="1">
            <a:off x="6951853" y="5020986"/>
            <a:ext cx="1854456" cy="124434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aphicFrame>
        <p:nvGraphicFramePr>
          <p:cNvPr id="58" name="Tabla 57">
            <a:extLst>
              <a:ext uri="{FF2B5EF4-FFF2-40B4-BE49-F238E27FC236}">
                <a16:creationId xmlns:a16="http://schemas.microsoft.com/office/drawing/2014/main" id="{707BBDB1-F070-4FB8-BABE-5E6D9F40E5FF}"/>
              </a:ext>
            </a:extLst>
          </p:cNvPr>
          <p:cNvGraphicFramePr>
            <a:graphicFrameLocks noGrp="1"/>
          </p:cNvGraphicFramePr>
          <p:nvPr>
            <p:extLst>
              <p:ext uri="{D42A27DB-BD31-4B8C-83A1-F6EECF244321}">
                <p14:modId xmlns:p14="http://schemas.microsoft.com/office/powerpoint/2010/main" val="3092430879"/>
              </p:ext>
            </p:extLst>
          </p:nvPr>
        </p:nvGraphicFramePr>
        <p:xfrm>
          <a:off x="8520166" y="6449739"/>
          <a:ext cx="667265" cy="370840"/>
        </p:xfrm>
        <a:graphic>
          <a:graphicData uri="http://schemas.openxmlformats.org/drawingml/2006/table">
            <a:tbl>
              <a:tblPr firstRow="1" bandRow="1">
                <a:tableStyleId>{BDBED569-4797-4DF1-A0F4-6AAB3CD982D8}</a:tableStyleId>
              </a:tblPr>
              <a:tblGrid>
                <a:gridCol w="667265">
                  <a:extLst>
                    <a:ext uri="{9D8B030D-6E8A-4147-A177-3AD203B41FA5}">
                      <a16:colId xmlns:a16="http://schemas.microsoft.com/office/drawing/2014/main" val="1378052009"/>
                    </a:ext>
                  </a:extLst>
                </a:gridCol>
              </a:tblGrid>
              <a:tr h="370840">
                <a:tc>
                  <a:txBody>
                    <a:bodyPr/>
                    <a:lstStyle/>
                    <a:p>
                      <a:endParaRPr lang="es-MX" dirty="0"/>
                    </a:p>
                  </a:txBody>
                  <a:tcPr/>
                </a:tc>
                <a:extLst>
                  <a:ext uri="{0D108BD9-81ED-4DB2-BD59-A6C34878D82A}">
                    <a16:rowId xmlns:a16="http://schemas.microsoft.com/office/drawing/2014/main" val="3799078271"/>
                  </a:ext>
                </a:extLst>
              </a:tr>
            </a:tbl>
          </a:graphicData>
        </a:graphic>
      </p:graphicFrame>
      <p:cxnSp>
        <p:nvCxnSpPr>
          <p:cNvPr id="59" name="Conector recto de flecha 58">
            <a:extLst>
              <a:ext uri="{FF2B5EF4-FFF2-40B4-BE49-F238E27FC236}">
                <a16:creationId xmlns:a16="http://schemas.microsoft.com/office/drawing/2014/main" id="{C366D75A-6EF9-4EA1-A8EC-2AAFA5532C11}"/>
              </a:ext>
            </a:extLst>
          </p:cNvPr>
          <p:cNvCxnSpPr>
            <a:cxnSpLocks/>
          </p:cNvCxnSpPr>
          <p:nvPr/>
        </p:nvCxnSpPr>
        <p:spPr>
          <a:xfrm flipH="1">
            <a:off x="8920325" y="4651339"/>
            <a:ext cx="1443732" cy="198382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1" name="Conector recto de flecha 60">
            <a:extLst>
              <a:ext uri="{FF2B5EF4-FFF2-40B4-BE49-F238E27FC236}">
                <a16:creationId xmlns:a16="http://schemas.microsoft.com/office/drawing/2014/main" id="{F94AB30E-073C-4BBA-849E-9EC29548074D}"/>
              </a:ext>
            </a:extLst>
          </p:cNvPr>
          <p:cNvCxnSpPr>
            <a:cxnSpLocks/>
          </p:cNvCxnSpPr>
          <p:nvPr/>
        </p:nvCxnSpPr>
        <p:spPr>
          <a:xfrm flipH="1" flipV="1">
            <a:off x="6914550" y="5813223"/>
            <a:ext cx="1879992" cy="89040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01572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6BAAB5-118C-4DC3-B419-9DA6158FA779}"/>
              </a:ext>
            </a:extLst>
          </p:cNvPr>
          <p:cNvSpPr>
            <a:spLocks noGrp="1"/>
          </p:cNvSpPr>
          <p:nvPr>
            <p:ph type="title"/>
          </p:nvPr>
        </p:nvSpPr>
        <p:spPr/>
        <p:txBody>
          <a:bodyPr/>
          <a:lstStyle/>
          <a:p>
            <a:r>
              <a:rPr lang="es-MX" dirty="0"/>
              <a:t>Diferentes archivos</a:t>
            </a:r>
          </a:p>
        </p:txBody>
      </p:sp>
      <p:sp>
        <p:nvSpPr>
          <p:cNvPr id="3" name="Marcador de contenido 2">
            <a:extLst>
              <a:ext uri="{FF2B5EF4-FFF2-40B4-BE49-F238E27FC236}">
                <a16:creationId xmlns:a16="http://schemas.microsoft.com/office/drawing/2014/main" id="{F74574D5-AEB9-409A-B5D6-2F6BF6BBE2EC}"/>
              </a:ext>
            </a:extLst>
          </p:cNvPr>
          <p:cNvSpPr>
            <a:spLocks noGrp="1"/>
          </p:cNvSpPr>
          <p:nvPr>
            <p:ph idx="1"/>
          </p:nvPr>
        </p:nvSpPr>
        <p:spPr/>
        <p:txBody>
          <a:bodyPr/>
          <a:lstStyle/>
          <a:p>
            <a:r>
              <a:rPr lang="es-MX" dirty="0"/>
              <a:t>Registro de Datos</a:t>
            </a:r>
          </a:p>
          <a:p>
            <a:pPr lvl="1"/>
            <a:r>
              <a:rPr lang="es-MX" dirty="0"/>
              <a:t>Archivo de Datos</a:t>
            </a:r>
          </a:p>
          <a:p>
            <a:pPr lvl="1"/>
            <a:r>
              <a:rPr lang="es-MX" dirty="0"/>
              <a:t>Alumno.dat</a:t>
            </a:r>
          </a:p>
          <a:p>
            <a:r>
              <a:rPr lang="es-MX" dirty="0"/>
              <a:t>Registro de Índices</a:t>
            </a:r>
          </a:p>
          <a:p>
            <a:pPr lvl="1"/>
            <a:r>
              <a:rPr lang="es-MX" dirty="0"/>
              <a:t>Alumno.idx</a:t>
            </a:r>
          </a:p>
        </p:txBody>
      </p:sp>
    </p:spTree>
    <p:extLst>
      <p:ext uri="{BB962C8B-B14F-4D97-AF65-F5344CB8AC3E}">
        <p14:creationId xmlns:p14="http://schemas.microsoft.com/office/powerpoint/2010/main" val="21301284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79B59BE-BAD5-49CF-9F61-F9D5015902A2}"/>
              </a:ext>
            </a:extLst>
          </p:cNvPr>
          <p:cNvSpPr>
            <a:spLocks noGrp="1"/>
          </p:cNvSpPr>
          <p:nvPr>
            <p:ph idx="1"/>
          </p:nvPr>
        </p:nvSpPr>
        <p:spPr>
          <a:xfrm>
            <a:off x="374374" y="1739253"/>
            <a:ext cx="6530009" cy="4570232"/>
          </a:xfrm>
          <a:ln w="38100">
            <a:solidFill>
              <a:srgbClr val="0070C0"/>
            </a:solidFill>
          </a:ln>
        </p:spPr>
        <p:txBody>
          <a:bodyPr>
            <a:normAutofit fontScale="92500" lnSpcReduction="20000"/>
          </a:bodyPr>
          <a:lstStyle/>
          <a:p>
            <a:pPr marL="0" indent="0">
              <a:buNone/>
            </a:pPr>
            <a:r>
              <a:rPr lang="es-MX" dirty="0"/>
              <a:t>cve_única	nombre 		cve_carrera 	genero</a:t>
            </a:r>
          </a:p>
          <a:p>
            <a:pPr marL="0" indent="0">
              <a:buNone/>
            </a:pPr>
            <a:r>
              <a:rPr lang="es-MX" dirty="0"/>
              <a:t>830022 		JOSE 		15 		M</a:t>
            </a:r>
          </a:p>
          <a:p>
            <a:pPr marL="0" indent="0">
              <a:buNone/>
            </a:pPr>
            <a:r>
              <a:rPr lang="es-MX" dirty="0"/>
              <a:t>292122 		JORGE 		14		M</a:t>
            </a:r>
          </a:p>
          <a:p>
            <a:pPr marL="0" indent="0">
              <a:buNone/>
            </a:pPr>
            <a:r>
              <a:rPr lang="es-MX" dirty="0"/>
              <a:t>993323 		ABRAHAM 	15 		M</a:t>
            </a:r>
          </a:p>
          <a:p>
            <a:pPr marL="0" indent="0">
              <a:buNone/>
            </a:pPr>
            <a:r>
              <a:rPr lang="es-MX" dirty="0"/>
              <a:t>392367 		MARIA 		14 		F</a:t>
            </a:r>
          </a:p>
          <a:p>
            <a:pPr marL="0" indent="0">
              <a:buNone/>
            </a:pPr>
            <a:r>
              <a:rPr lang="es-MX" dirty="0"/>
              <a:t>199221 		JOSUE 		15		M</a:t>
            </a:r>
          </a:p>
          <a:p>
            <a:pPr marL="0" indent="0">
              <a:buNone/>
            </a:pPr>
            <a:r>
              <a:rPr lang="es-MX" dirty="0"/>
              <a:t>491235 		ALICIA 		14		F</a:t>
            </a:r>
          </a:p>
          <a:p>
            <a:pPr marL="0" indent="0">
              <a:buNone/>
            </a:pPr>
            <a:r>
              <a:rPr lang="es-MX" dirty="0"/>
              <a:t>549323 		EDUARDO 	14 		M</a:t>
            </a:r>
          </a:p>
          <a:p>
            <a:pPr marL="0" indent="0">
              <a:buNone/>
            </a:pPr>
            <a:r>
              <a:rPr lang="es-MX" dirty="0"/>
              <a:t>735232 		GERARDO 	15 		M</a:t>
            </a:r>
          </a:p>
          <a:p>
            <a:pPr marL="0" indent="0">
              <a:buNone/>
            </a:pPr>
            <a:r>
              <a:rPr lang="es-MX" dirty="0"/>
              <a:t>319222 		ISABEL 		14 		F</a:t>
            </a:r>
          </a:p>
          <a:p>
            <a:pPr marL="0" indent="0">
              <a:buNone/>
            </a:pPr>
            <a:r>
              <a:rPr lang="es-MX" dirty="0"/>
              <a:t>229906 		SANDRA 	15 		F</a:t>
            </a:r>
          </a:p>
          <a:p>
            <a:pPr marL="0" indent="0">
              <a:buNone/>
            </a:pPr>
            <a:r>
              <a:rPr lang="es-MX" dirty="0"/>
              <a:t>669240 		FRANCISCO 	15 		M</a:t>
            </a:r>
          </a:p>
          <a:p>
            <a:pPr marL="0" indent="0">
              <a:buNone/>
            </a:pPr>
            <a:r>
              <a:rPr lang="es-MX" dirty="0"/>
              <a:t>673776		MIGUEL 	15 		M</a:t>
            </a:r>
          </a:p>
        </p:txBody>
      </p:sp>
      <p:sp>
        <p:nvSpPr>
          <p:cNvPr id="4" name="Marcador de contenido 2">
            <a:extLst>
              <a:ext uri="{FF2B5EF4-FFF2-40B4-BE49-F238E27FC236}">
                <a16:creationId xmlns:a16="http://schemas.microsoft.com/office/drawing/2014/main" id="{CB377881-DD52-41B5-87AC-C0BFAF194C5A}"/>
              </a:ext>
            </a:extLst>
          </p:cNvPr>
          <p:cNvSpPr txBox="1">
            <a:spLocks/>
          </p:cNvSpPr>
          <p:nvPr/>
        </p:nvSpPr>
        <p:spPr>
          <a:xfrm>
            <a:off x="7132983" y="1739253"/>
            <a:ext cx="4820478" cy="2488191"/>
          </a:xfrm>
          <a:prstGeom prst="rect">
            <a:avLst/>
          </a:prstGeom>
          <a:ln w="38100">
            <a:solidFill>
              <a:srgbClr val="0070C0"/>
            </a:solidFill>
          </a:ln>
        </p:spPr>
        <p:txBody>
          <a:bodyPr vert="horz" lIns="91440" tIns="45720" rIns="91440" bIns="45720" rtlCol="0">
            <a:normAutofit lnSpcReduction="10000"/>
          </a:bodyPr>
          <a:lstStyle>
            <a:lvl1pPr marL="228600" indent="-228600" algn="just"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1pPr>
            <a:lvl2pPr marL="685800" indent="-228600" algn="just"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just"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MX"/>
              <a:t>Entidad: Alumno</a:t>
            </a:r>
          </a:p>
          <a:p>
            <a:pPr marL="0" indent="0">
              <a:buFont typeface="Arial" panose="020B0604020202020204" pitchFamily="34" charset="0"/>
              <a:buNone/>
            </a:pPr>
            <a:r>
              <a:rPr lang="es-MX"/>
              <a:t>Atributos  	TD 	LONG 	INDICE</a:t>
            </a:r>
          </a:p>
          <a:p>
            <a:pPr marL="0" indent="0">
              <a:buFont typeface="Arial" panose="020B0604020202020204" pitchFamily="34" charset="0"/>
              <a:buNone/>
            </a:pPr>
            <a:r>
              <a:rPr lang="es-MX"/>
              <a:t>cve_única	E	4	2</a:t>
            </a:r>
          </a:p>
          <a:p>
            <a:pPr marL="0" indent="0">
              <a:buFont typeface="Arial" panose="020B0604020202020204" pitchFamily="34" charset="0"/>
              <a:buNone/>
            </a:pPr>
            <a:r>
              <a:rPr lang="es-MX"/>
              <a:t>nombre  	C	15 	1</a:t>
            </a:r>
          </a:p>
          <a:p>
            <a:pPr marL="0" indent="0">
              <a:buFont typeface="Arial" panose="020B0604020202020204" pitchFamily="34" charset="0"/>
              <a:buNone/>
            </a:pPr>
            <a:r>
              <a:rPr lang="es-MX"/>
              <a:t>cve_carrera	E	4	3</a:t>
            </a:r>
          </a:p>
          <a:p>
            <a:pPr marL="0" indent="0">
              <a:buFont typeface="Arial" panose="020B0604020202020204" pitchFamily="34" charset="0"/>
              <a:buNone/>
            </a:pPr>
            <a:r>
              <a:rPr lang="es-MX"/>
              <a:t>genero 		C	1	0		 </a:t>
            </a:r>
            <a:endParaRPr lang="es-MX" dirty="0"/>
          </a:p>
        </p:txBody>
      </p:sp>
    </p:spTree>
    <p:extLst>
      <p:ext uri="{BB962C8B-B14F-4D97-AF65-F5344CB8AC3E}">
        <p14:creationId xmlns:p14="http://schemas.microsoft.com/office/powerpoint/2010/main" val="28773920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a:extLst>
              <a:ext uri="{FF2B5EF4-FFF2-40B4-BE49-F238E27FC236}">
                <a16:creationId xmlns:a16="http://schemas.microsoft.com/office/drawing/2014/main" id="{E2135B76-6501-49D2-B9A9-B16125FF47E8}"/>
              </a:ext>
            </a:extLst>
          </p:cNvPr>
          <p:cNvGraphicFramePr>
            <a:graphicFrameLocks noGrp="1"/>
          </p:cNvGraphicFramePr>
          <p:nvPr>
            <p:extLst>
              <p:ext uri="{D42A27DB-BD31-4B8C-83A1-F6EECF244321}">
                <p14:modId xmlns:p14="http://schemas.microsoft.com/office/powerpoint/2010/main" val="561914543"/>
              </p:ext>
            </p:extLst>
          </p:nvPr>
        </p:nvGraphicFramePr>
        <p:xfrm>
          <a:off x="1992244" y="2071388"/>
          <a:ext cx="8287277" cy="1854200"/>
        </p:xfrm>
        <a:graphic>
          <a:graphicData uri="http://schemas.openxmlformats.org/drawingml/2006/table">
            <a:tbl>
              <a:tblPr firstRow="1" bandRow="1">
                <a:tableStyleId>{8799B23B-EC83-4686-B30A-512413B5E67A}</a:tableStyleId>
              </a:tblPr>
              <a:tblGrid>
                <a:gridCol w="1320419">
                  <a:extLst>
                    <a:ext uri="{9D8B030D-6E8A-4147-A177-3AD203B41FA5}">
                      <a16:colId xmlns:a16="http://schemas.microsoft.com/office/drawing/2014/main" val="148649427"/>
                    </a:ext>
                  </a:extLst>
                </a:gridCol>
                <a:gridCol w="1161143">
                  <a:extLst>
                    <a:ext uri="{9D8B030D-6E8A-4147-A177-3AD203B41FA5}">
                      <a16:colId xmlns:a16="http://schemas.microsoft.com/office/drawing/2014/main" val="3494510700"/>
                    </a:ext>
                  </a:extLst>
                </a:gridCol>
                <a:gridCol w="1161143">
                  <a:extLst>
                    <a:ext uri="{9D8B030D-6E8A-4147-A177-3AD203B41FA5}">
                      <a16:colId xmlns:a16="http://schemas.microsoft.com/office/drawing/2014/main" val="492244740"/>
                    </a:ext>
                  </a:extLst>
                </a:gridCol>
                <a:gridCol w="1161143">
                  <a:extLst>
                    <a:ext uri="{9D8B030D-6E8A-4147-A177-3AD203B41FA5}">
                      <a16:colId xmlns:a16="http://schemas.microsoft.com/office/drawing/2014/main" val="946229285"/>
                    </a:ext>
                  </a:extLst>
                </a:gridCol>
                <a:gridCol w="1161143">
                  <a:extLst>
                    <a:ext uri="{9D8B030D-6E8A-4147-A177-3AD203B41FA5}">
                      <a16:colId xmlns:a16="http://schemas.microsoft.com/office/drawing/2014/main" val="3162506177"/>
                    </a:ext>
                  </a:extLst>
                </a:gridCol>
                <a:gridCol w="1161143">
                  <a:extLst>
                    <a:ext uri="{9D8B030D-6E8A-4147-A177-3AD203B41FA5}">
                      <a16:colId xmlns:a16="http://schemas.microsoft.com/office/drawing/2014/main" val="1949326544"/>
                    </a:ext>
                  </a:extLst>
                </a:gridCol>
                <a:gridCol w="1161143">
                  <a:extLst>
                    <a:ext uri="{9D8B030D-6E8A-4147-A177-3AD203B41FA5}">
                      <a16:colId xmlns:a16="http://schemas.microsoft.com/office/drawing/2014/main" val="142544309"/>
                    </a:ext>
                  </a:extLst>
                </a:gridCol>
              </a:tblGrid>
              <a:tr h="370840">
                <a:tc>
                  <a:txBody>
                    <a:bodyPr/>
                    <a:lstStyle/>
                    <a:p>
                      <a:r>
                        <a:rPr lang="es-MX" dirty="0"/>
                        <a:t>8 | Alumno</a:t>
                      </a:r>
                    </a:p>
                  </a:txBody>
                  <a:tcPr/>
                </a:tc>
                <a:tc>
                  <a:txBody>
                    <a:bodyPr/>
                    <a:lstStyle/>
                    <a:p>
                      <a:r>
                        <a:rPr lang="es-MX" dirty="0"/>
                        <a:t>8</a:t>
                      </a:r>
                    </a:p>
                  </a:txBody>
                  <a:tcPr/>
                </a:tc>
                <a:tc>
                  <a:txBody>
                    <a:bodyPr/>
                    <a:lstStyle/>
                    <a:p>
                      <a:r>
                        <a:rPr lang="es-MX" dirty="0"/>
                        <a:t>70</a:t>
                      </a:r>
                    </a:p>
                  </a:txBody>
                  <a:tcPr/>
                </a:tc>
                <a:tc>
                  <a:txBody>
                    <a:bodyPr/>
                    <a:lstStyle/>
                    <a:p>
                      <a:r>
                        <a:rPr lang="es-MX" dirty="0"/>
                        <a:t>-1</a:t>
                      </a:r>
                    </a:p>
                  </a:txBody>
                  <a:tcPr/>
                </a:tc>
                <a:tc gridSpan="3">
                  <a:txBody>
                    <a:bodyPr/>
                    <a:lstStyle/>
                    <a:p>
                      <a:r>
                        <a:rPr lang="es-MX" dirty="0"/>
                        <a:t>-1</a:t>
                      </a:r>
                    </a:p>
                  </a:txBody>
                  <a:tcPr/>
                </a:tc>
                <a:tc hMerge="1">
                  <a:txBody>
                    <a:bodyPr/>
                    <a:lstStyle/>
                    <a:p>
                      <a:endParaRPr lang="es-MX"/>
                    </a:p>
                  </a:txBody>
                  <a:tcPr/>
                </a:tc>
                <a:tc hMerge="1">
                  <a:txBody>
                    <a:bodyPr/>
                    <a:lstStyle/>
                    <a:p>
                      <a:endParaRPr lang="es-MX" dirty="0"/>
                    </a:p>
                  </a:txBody>
                  <a:tcPr/>
                </a:tc>
                <a:extLst>
                  <a:ext uri="{0D108BD9-81ED-4DB2-BD59-A6C34878D82A}">
                    <a16:rowId xmlns:a16="http://schemas.microsoft.com/office/drawing/2014/main" val="3866722868"/>
                  </a:ext>
                </a:extLst>
              </a:tr>
              <a:tr h="370840">
                <a:tc>
                  <a:txBody>
                    <a:bodyPr/>
                    <a:lstStyle/>
                    <a:p>
                      <a:r>
                        <a:rPr lang="es-MX" dirty="0"/>
                        <a:t>cve_única</a:t>
                      </a:r>
                    </a:p>
                  </a:txBody>
                  <a:tcPr/>
                </a:tc>
                <a:tc>
                  <a:txBody>
                    <a:bodyPr/>
                    <a:lstStyle/>
                    <a:p>
                      <a:r>
                        <a:rPr lang="es-MX" dirty="0"/>
                        <a:t>E</a:t>
                      </a:r>
                    </a:p>
                  </a:txBody>
                  <a:tcPr/>
                </a:tc>
                <a:tc>
                  <a:txBody>
                    <a:bodyPr/>
                    <a:lstStyle/>
                    <a:p>
                      <a:r>
                        <a:rPr lang="es-MX" dirty="0"/>
                        <a:t>4</a:t>
                      </a:r>
                    </a:p>
                  </a:txBody>
                  <a:tcPr/>
                </a:tc>
                <a:tc>
                  <a:txBody>
                    <a:bodyPr/>
                    <a:lstStyle/>
                    <a:p>
                      <a:r>
                        <a:rPr lang="es-MX" dirty="0"/>
                        <a:t>70</a:t>
                      </a:r>
                    </a:p>
                  </a:txBody>
                  <a:tcPr/>
                </a:tc>
                <a:tc>
                  <a:txBody>
                    <a:bodyPr/>
                    <a:lstStyle/>
                    <a:p>
                      <a:r>
                        <a:rPr lang="es-MX" dirty="0"/>
                        <a:t>2</a:t>
                      </a:r>
                    </a:p>
                  </a:txBody>
                  <a:tcPr/>
                </a:tc>
                <a:tc>
                  <a:txBody>
                    <a:bodyPr/>
                    <a:lstStyle/>
                    <a:p>
                      <a:r>
                        <a:rPr lang="es-MX" dirty="0"/>
                        <a:t>-1</a:t>
                      </a:r>
                    </a:p>
                  </a:txBody>
                  <a:tcPr/>
                </a:tc>
                <a:tc>
                  <a:txBody>
                    <a:bodyPr/>
                    <a:lstStyle/>
                    <a:p>
                      <a:r>
                        <a:rPr lang="es-MX" dirty="0"/>
                        <a:t>133</a:t>
                      </a:r>
                    </a:p>
                  </a:txBody>
                  <a:tcPr/>
                </a:tc>
                <a:extLst>
                  <a:ext uri="{0D108BD9-81ED-4DB2-BD59-A6C34878D82A}">
                    <a16:rowId xmlns:a16="http://schemas.microsoft.com/office/drawing/2014/main" val="3199632351"/>
                  </a:ext>
                </a:extLst>
              </a:tr>
              <a:tr h="370840">
                <a:tc>
                  <a:txBody>
                    <a:bodyPr/>
                    <a:lstStyle/>
                    <a:p>
                      <a:r>
                        <a:rPr lang="es-MX" dirty="0"/>
                        <a:t>nombre </a:t>
                      </a:r>
                    </a:p>
                  </a:txBody>
                  <a:tcPr/>
                </a:tc>
                <a:tc>
                  <a:txBody>
                    <a:bodyPr/>
                    <a:lstStyle/>
                    <a:p>
                      <a:r>
                        <a:rPr lang="es-MX" dirty="0"/>
                        <a:t>C</a:t>
                      </a:r>
                    </a:p>
                  </a:txBody>
                  <a:tcPr/>
                </a:tc>
                <a:tc>
                  <a:txBody>
                    <a:bodyPr/>
                    <a:lstStyle/>
                    <a:p>
                      <a:r>
                        <a:rPr lang="es-MX" dirty="0"/>
                        <a:t>15</a:t>
                      </a:r>
                    </a:p>
                  </a:txBody>
                  <a:tcPr/>
                </a:tc>
                <a:tc>
                  <a:txBody>
                    <a:bodyPr/>
                    <a:lstStyle/>
                    <a:p>
                      <a:r>
                        <a:rPr lang="es-MX" dirty="0"/>
                        <a:t>133</a:t>
                      </a:r>
                    </a:p>
                  </a:txBody>
                  <a:tcPr/>
                </a:tc>
                <a:tc>
                  <a:txBody>
                    <a:bodyPr/>
                    <a:lstStyle/>
                    <a:p>
                      <a:r>
                        <a:rPr lang="es-MX" dirty="0"/>
                        <a:t>1</a:t>
                      </a:r>
                    </a:p>
                  </a:txBody>
                  <a:tcPr/>
                </a:tc>
                <a:tc>
                  <a:txBody>
                    <a:bodyPr/>
                    <a:lstStyle/>
                    <a:p>
                      <a:r>
                        <a:rPr lang="es-MX" dirty="0"/>
                        <a:t>-1</a:t>
                      </a:r>
                    </a:p>
                  </a:txBody>
                  <a:tcPr/>
                </a:tc>
                <a:tc>
                  <a:txBody>
                    <a:bodyPr/>
                    <a:lstStyle/>
                    <a:p>
                      <a:r>
                        <a:rPr lang="es-MX" dirty="0"/>
                        <a:t>196</a:t>
                      </a:r>
                    </a:p>
                  </a:txBody>
                  <a:tcPr/>
                </a:tc>
                <a:extLst>
                  <a:ext uri="{0D108BD9-81ED-4DB2-BD59-A6C34878D82A}">
                    <a16:rowId xmlns:a16="http://schemas.microsoft.com/office/drawing/2014/main" val="3872519338"/>
                  </a:ext>
                </a:extLst>
              </a:tr>
              <a:tr h="370840">
                <a:tc>
                  <a:txBody>
                    <a:bodyPr/>
                    <a:lstStyle/>
                    <a:p>
                      <a:r>
                        <a:rPr lang="es-MX" dirty="0"/>
                        <a:t>cve_carrera</a:t>
                      </a:r>
                    </a:p>
                  </a:txBody>
                  <a:tcPr/>
                </a:tc>
                <a:tc>
                  <a:txBody>
                    <a:bodyPr/>
                    <a:lstStyle/>
                    <a:p>
                      <a:r>
                        <a:rPr lang="es-MX" dirty="0"/>
                        <a:t>E</a:t>
                      </a:r>
                    </a:p>
                  </a:txBody>
                  <a:tcPr/>
                </a:tc>
                <a:tc>
                  <a:txBody>
                    <a:bodyPr/>
                    <a:lstStyle/>
                    <a:p>
                      <a:r>
                        <a:rPr lang="es-MX" dirty="0"/>
                        <a:t>4</a:t>
                      </a:r>
                    </a:p>
                  </a:txBody>
                  <a:tcPr/>
                </a:tc>
                <a:tc>
                  <a:txBody>
                    <a:bodyPr/>
                    <a:lstStyle/>
                    <a:p>
                      <a:r>
                        <a:rPr lang="es-MX" dirty="0"/>
                        <a:t>196</a:t>
                      </a:r>
                    </a:p>
                  </a:txBody>
                  <a:tcPr/>
                </a:tc>
                <a:tc>
                  <a:txBody>
                    <a:bodyPr/>
                    <a:lstStyle/>
                    <a:p>
                      <a:r>
                        <a:rPr lang="es-MX" dirty="0"/>
                        <a:t>3</a:t>
                      </a:r>
                    </a:p>
                  </a:txBody>
                  <a:tcPr/>
                </a:tc>
                <a:tc>
                  <a:txBody>
                    <a:bodyPr/>
                    <a:lstStyle/>
                    <a:p>
                      <a:r>
                        <a:rPr lang="es-MX" dirty="0"/>
                        <a:t>-1</a:t>
                      </a:r>
                    </a:p>
                  </a:txBody>
                  <a:tcPr/>
                </a:tc>
                <a:tc>
                  <a:txBody>
                    <a:bodyPr/>
                    <a:lstStyle/>
                    <a:p>
                      <a:r>
                        <a:rPr lang="es-MX" dirty="0"/>
                        <a:t>259</a:t>
                      </a:r>
                    </a:p>
                  </a:txBody>
                  <a:tcPr/>
                </a:tc>
                <a:extLst>
                  <a:ext uri="{0D108BD9-81ED-4DB2-BD59-A6C34878D82A}">
                    <a16:rowId xmlns:a16="http://schemas.microsoft.com/office/drawing/2014/main" val="3643583765"/>
                  </a:ext>
                </a:extLst>
              </a:tr>
              <a:tr h="370840">
                <a:tc>
                  <a:txBody>
                    <a:bodyPr/>
                    <a:lstStyle/>
                    <a:p>
                      <a:r>
                        <a:rPr lang="es-MX" dirty="0"/>
                        <a:t>genero</a:t>
                      </a:r>
                    </a:p>
                  </a:txBody>
                  <a:tcPr/>
                </a:tc>
                <a:tc>
                  <a:txBody>
                    <a:bodyPr/>
                    <a:lstStyle/>
                    <a:p>
                      <a:r>
                        <a:rPr lang="es-MX" dirty="0"/>
                        <a:t>C</a:t>
                      </a:r>
                    </a:p>
                  </a:txBody>
                  <a:tcPr/>
                </a:tc>
                <a:tc>
                  <a:txBody>
                    <a:bodyPr/>
                    <a:lstStyle/>
                    <a:p>
                      <a:r>
                        <a:rPr lang="es-MX" dirty="0"/>
                        <a:t>1</a:t>
                      </a:r>
                    </a:p>
                  </a:txBody>
                  <a:tcPr/>
                </a:tc>
                <a:tc>
                  <a:txBody>
                    <a:bodyPr/>
                    <a:lstStyle/>
                    <a:p>
                      <a:r>
                        <a:rPr lang="es-MX" dirty="0"/>
                        <a:t>259</a:t>
                      </a:r>
                    </a:p>
                  </a:txBody>
                  <a:tcPr/>
                </a:tc>
                <a:tc>
                  <a:txBody>
                    <a:bodyPr/>
                    <a:lstStyle/>
                    <a:p>
                      <a:r>
                        <a:rPr lang="es-MX" dirty="0"/>
                        <a:t>0</a:t>
                      </a:r>
                    </a:p>
                  </a:txBody>
                  <a:tcPr/>
                </a:tc>
                <a:tc>
                  <a:txBody>
                    <a:bodyPr/>
                    <a:lstStyle/>
                    <a:p>
                      <a:r>
                        <a:rPr lang="es-MX" dirty="0"/>
                        <a:t>-1</a:t>
                      </a:r>
                    </a:p>
                  </a:txBody>
                  <a:tcPr/>
                </a:tc>
                <a:tc>
                  <a:txBody>
                    <a:bodyPr/>
                    <a:lstStyle/>
                    <a:p>
                      <a:r>
                        <a:rPr lang="es-MX" dirty="0"/>
                        <a:t>-1</a:t>
                      </a:r>
                    </a:p>
                  </a:txBody>
                  <a:tcPr/>
                </a:tc>
                <a:extLst>
                  <a:ext uri="{0D108BD9-81ED-4DB2-BD59-A6C34878D82A}">
                    <a16:rowId xmlns:a16="http://schemas.microsoft.com/office/drawing/2014/main" val="1571041512"/>
                  </a:ext>
                </a:extLst>
              </a:tr>
            </a:tbl>
          </a:graphicData>
        </a:graphic>
      </p:graphicFrame>
      <p:sp>
        <p:nvSpPr>
          <p:cNvPr id="5" name="Título 1">
            <a:extLst>
              <a:ext uri="{FF2B5EF4-FFF2-40B4-BE49-F238E27FC236}">
                <a16:creationId xmlns:a16="http://schemas.microsoft.com/office/drawing/2014/main" id="{1EF4007E-B603-43A5-8333-750BCE93EB96}"/>
              </a:ext>
            </a:extLst>
          </p:cNvPr>
          <p:cNvSpPr>
            <a:spLocks noGrp="1"/>
          </p:cNvSpPr>
          <p:nvPr>
            <p:ph type="title"/>
          </p:nvPr>
        </p:nvSpPr>
        <p:spPr>
          <a:xfrm>
            <a:off x="838200" y="640080"/>
            <a:ext cx="10515600" cy="593408"/>
          </a:xfrm>
        </p:spPr>
        <p:txBody>
          <a:bodyPr/>
          <a:lstStyle/>
          <a:p>
            <a:r>
              <a:rPr lang="es-MX" dirty="0"/>
              <a:t>Diccionario de Datos </a:t>
            </a:r>
          </a:p>
        </p:txBody>
      </p:sp>
    </p:spTree>
    <p:extLst>
      <p:ext uri="{BB962C8B-B14F-4D97-AF65-F5344CB8AC3E}">
        <p14:creationId xmlns:p14="http://schemas.microsoft.com/office/powerpoint/2010/main" val="33494253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79726B-68FA-44E2-9A43-BB5A3CDC2B16}"/>
              </a:ext>
            </a:extLst>
          </p:cNvPr>
          <p:cNvSpPr>
            <a:spLocks noGrp="1"/>
          </p:cNvSpPr>
          <p:nvPr>
            <p:ph type="title"/>
          </p:nvPr>
        </p:nvSpPr>
        <p:spPr/>
        <p:txBody>
          <a:bodyPr/>
          <a:lstStyle/>
          <a:p>
            <a:r>
              <a:rPr lang="es-MX" dirty="0"/>
              <a:t>Registros (Alumno.dat y Alumno.idx)</a:t>
            </a:r>
          </a:p>
        </p:txBody>
      </p:sp>
      <p:graphicFrame>
        <p:nvGraphicFramePr>
          <p:cNvPr id="3" name="Tabla 2">
            <a:extLst>
              <a:ext uri="{FF2B5EF4-FFF2-40B4-BE49-F238E27FC236}">
                <a16:creationId xmlns:a16="http://schemas.microsoft.com/office/drawing/2014/main" id="{C2001597-AFBC-4F49-9961-DBEED5FBB92D}"/>
              </a:ext>
            </a:extLst>
          </p:cNvPr>
          <p:cNvGraphicFramePr>
            <a:graphicFrameLocks noGrp="1"/>
          </p:cNvGraphicFramePr>
          <p:nvPr>
            <p:extLst>
              <p:ext uri="{D42A27DB-BD31-4B8C-83A1-F6EECF244321}">
                <p14:modId xmlns:p14="http://schemas.microsoft.com/office/powerpoint/2010/main" val="3785885569"/>
              </p:ext>
            </p:extLst>
          </p:nvPr>
        </p:nvGraphicFramePr>
        <p:xfrm>
          <a:off x="2544417" y="1664920"/>
          <a:ext cx="1683028" cy="2377440"/>
        </p:xfrm>
        <a:graphic>
          <a:graphicData uri="http://schemas.openxmlformats.org/drawingml/2006/table">
            <a:tbl>
              <a:tblPr firstRow="1" bandRow="1">
                <a:tableStyleId>{8799B23B-EC83-4686-B30A-512413B5E67A}</a:tableStyleId>
              </a:tblPr>
              <a:tblGrid>
                <a:gridCol w="841514">
                  <a:extLst>
                    <a:ext uri="{9D8B030D-6E8A-4147-A177-3AD203B41FA5}">
                      <a16:colId xmlns:a16="http://schemas.microsoft.com/office/drawing/2014/main" val="4234171334"/>
                    </a:ext>
                  </a:extLst>
                </a:gridCol>
                <a:gridCol w="841514">
                  <a:extLst>
                    <a:ext uri="{9D8B030D-6E8A-4147-A177-3AD203B41FA5}">
                      <a16:colId xmlns:a16="http://schemas.microsoft.com/office/drawing/2014/main" val="3028716828"/>
                    </a:ext>
                  </a:extLst>
                </a:gridCol>
              </a:tblGrid>
              <a:tr h="259631">
                <a:tc>
                  <a:txBody>
                    <a:bodyPr/>
                    <a:lstStyle/>
                    <a:p>
                      <a:endParaRPr lang="es-MX" dirty="0"/>
                    </a:p>
                  </a:txBody>
                  <a:tcPr/>
                </a:tc>
                <a:tc>
                  <a:txBody>
                    <a:bodyPr/>
                    <a:lstStyle/>
                    <a:p>
                      <a:endParaRPr lang="es-MX" dirty="0"/>
                    </a:p>
                  </a:txBody>
                  <a:tcPr/>
                </a:tc>
                <a:extLst>
                  <a:ext uri="{0D108BD9-81ED-4DB2-BD59-A6C34878D82A}">
                    <a16:rowId xmlns:a16="http://schemas.microsoft.com/office/drawing/2014/main" val="2365934258"/>
                  </a:ext>
                </a:extLst>
              </a:tr>
              <a:tr h="259631">
                <a:tc>
                  <a:txBody>
                    <a:bodyPr/>
                    <a:lstStyle/>
                    <a:p>
                      <a:endParaRPr lang="es-MX"/>
                    </a:p>
                  </a:txBody>
                  <a:tcPr/>
                </a:tc>
                <a:tc>
                  <a:txBody>
                    <a:bodyPr/>
                    <a:lstStyle/>
                    <a:p>
                      <a:endParaRPr lang="es-MX"/>
                    </a:p>
                  </a:txBody>
                  <a:tcPr/>
                </a:tc>
                <a:extLst>
                  <a:ext uri="{0D108BD9-81ED-4DB2-BD59-A6C34878D82A}">
                    <a16:rowId xmlns:a16="http://schemas.microsoft.com/office/drawing/2014/main" val="1197765589"/>
                  </a:ext>
                </a:extLst>
              </a:tr>
              <a:tr h="259631">
                <a:tc>
                  <a:txBody>
                    <a:bodyPr/>
                    <a:lstStyle/>
                    <a:p>
                      <a:endParaRPr lang="es-MX"/>
                    </a:p>
                  </a:txBody>
                  <a:tcPr/>
                </a:tc>
                <a:tc>
                  <a:txBody>
                    <a:bodyPr/>
                    <a:lstStyle/>
                    <a:p>
                      <a:endParaRPr lang="es-MX"/>
                    </a:p>
                  </a:txBody>
                  <a:tcPr/>
                </a:tc>
                <a:extLst>
                  <a:ext uri="{0D108BD9-81ED-4DB2-BD59-A6C34878D82A}">
                    <a16:rowId xmlns:a16="http://schemas.microsoft.com/office/drawing/2014/main" val="780704216"/>
                  </a:ext>
                </a:extLst>
              </a:tr>
              <a:tr h="852489">
                <a:tc gridSpan="2">
                  <a:txBody>
                    <a:bodyPr/>
                    <a:lstStyle/>
                    <a:p>
                      <a:pPr algn="ctr"/>
                      <a:r>
                        <a:rPr lang="es-MX" dirty="0"/>
                        <a:t>.</a:t>
                      </a:r>
                      <a:br>
                        <a:rPr lang="es-MX" dirty="0"/>
                      </a:br>
                      <a:r>
                        <a:rPr lang="es-MX" dirty="0"/>
                        <a:t>.</a:t>
                      </a:r>
                      <a:br>
                        <a:rPr lang="es-MX" dirty="0"/>
                      </a:br>
                      <a:r>
                        <a:rPr lang="es-MX" dirty="0"/>
                        <a:t>.</a:t>
                      </a:r>
                    </a:p>
                  </a:txBody>
                  <a:tcPr/>
                </a:tc>
                <a:tc hMerge="1">
                  <a:txBody>
                    <a:bodyPr/>
                    <a:lstStyle/>
                    <a:p>
                      <a:endParaRPr lang="es-MX"/>
                    </a:p>
                  </a:txBody>
                  <a:tcPr/>
                </a:tc>
                <a:extLst>
                  <a:ext uri="{0D108BD9-81ED-4DB2-BD59-A6C34878D82A}">
                    <a16:rowId xmlns:a16="http://schemas.microsoft.com/office/drawing/2014/main" val="1225767551"/>
                  </a:ext>
                </a:extLst>
              </a:tr>
              <a:tr h="259631">
                <a:tc>
                  <a:txBody>
                    <a:bodyPr/>
                    <a:lstStyle/>
                    <a:p>
                      <a:endParaRPr lang="es-MX" dirty="0"/>
                    </a:p>
                  </a:txBody>
                  <a:tcPr/>
                </a:tc>
                <a:tc>
                  <a:txBody>
                    <a:bodyPr/>
                    <a:lstStyle/>
                    <a:p>
                      <a:endParaRPr lang="es-MX" dirty="0"/>
                    </a:p>
                  </a:txBody>
                  <a:tcPr/>
                </a:tc>
                <a:extLst>
                  <a:ext uri="{0D108BD9-81ED-4DB2-BD59-A6C34878D82A}">
                    <a16:rowId xmlns:a16="http://schemas.microsoft.com/office/drawing/2014/main" val="4267299020"/>
                  </a:ext>
                </a:extLst>
              </a:tr>
            </a:tbl>
          </a:graphicData>
        </a:graphic>
      </p:graphicFrame>
      <p:graphicFrame>
        <p:nvGraphicFramePr>
          <p:cNvPr id="4" name="Tabla 3">
            <a:extLst>
              <a:ext uri="{FF2B5EF4-FFF2-40B4-BE49-F238E27FC236}">
                <a16:creationId xmlns:a16="http://schemas.microsoft.com/office/drawing/2014/main" id="{1FB523B9-6EAE-4505-8625-0EAA61ACAC90}"/>
              </a:ext>
            </a:extLst>
          </p:cNvPr>
          <p:cNvGraphicFramePr>
            <a:graphicFrameLocks noGrp="1"/>
          </p:cNvGraphicFramePr>
          <p:nvPr>
            <p:extLst>
              <p:ext uri="{D42A27DB-BD31-4B8C-83A1-F6EECF244321}">
                <p14:modId xmlns:p14="http://schemas.microsoft.com/office/powerpoint/2010/main" val="1410472643"/>
              </p:ext>
            </p:extLst>
          </p:nvPr>
        </p:nvGraphicFramePr>
        <p:xfrm>
          <a:off x="2544417" y="4042360"/>
          <a:ext cx="8362118" cy="2595880"/>
        </p:xfrm>
        <a:graphic>
          <a:graphicData uri="http://schemas.openxmlformats.org/drawingml/2006/table">
            <a:tbl>
              <a:tblPr firstRow="1" bandRow="1">
                <a:tableStyleId>{8799B23B-EC83-4686-B30A-512413B5E67A}</a:tableStyleId>
              </a:tblPr>
              <a:tblGrid>
                <a:gridCol w="824283">
                  <a:extLst>
                    <a:ext uri="{9D8B030D-6E8A-4147-A177-3AD203B41FA5}">
                      <a16:colId xmlns:a16="http://schemas.microsoft.com/office/drawing/2014/main" val="3826246201"/>
                    </a:ext>
                  </a:extLst>
                </a:gridCol>
                <a:gridCol w="837537">
                  <a:extLst>
                    <a:ext uri="{9D8B030D-6E8A-4147-A177-3AD203B41FA5}">
                      <a16:colId xmlns:a16="http://schemas.microsoft.com/office/drawing/2014/main" val="1515973893"/>
                    </a:ext>
                  </a:extLst>
                </a:gridCol>
                <a:gridCol w="796573">
                  <a:extLst>
                    <a:ext uri="{9D8B030D-6E8A-4147-A177-3AD203B41FA5}">
                      <a16:colId xmlns:a16="http://schemas.microsoft.com/office/drawing/2014/main" val="3227602889"/>
                    </a:ext>
                  </a:extLst>
                </a:gridCol>
                <a:gridCol w="878503">
                  <a:extLst>
                    <a:ext uri="{9D8B030D-6E8A-4147-A177-3AD203B41FA5}">
                      <a16:colId xmlns:a16="http://schemas.microsoft.com/office/drawing/2014/main" val="4262186455"/>
                    </a:ext>
                  </a:extLst>
                </a:gridCol>
                <a:gridCol w="837537">
                  <a:extLst>
                    <a:ext uri="{9D8B030D-6E8A-4147-A177-3AD203B41FA5}">
                      <a16:colId xmlns:a16="http://schemas.microsoft.com/office/drawing/2014/main" val="3584898616"/>
                    </a:ext>
                  </a:extLst>
                </a:gridCol>
                <a:gridCol w="837537">
                  <a:extLst>
                    <a:ext uri="{9D8B030D-6E8A-4147-A177-3AD203B41FA5}">
                      <a16:colId xmlns:a16="http://schemas.microsoft.com/office/drawing/2014/main" val="4047928970"/>
                    </a:ext>
                  </a:extLst>
                </a:gridCol>
                <a:gridCol w="837537">
                  <a:extLst>
                    <a:ext uri="{9D8B030D-6E8A-4147-A177-3AD203B41FA5}">
                      <a16:colId xmlns:a16="http://schemas.microsoft.com/office/drawing/2014/main" val="662853125"/>
                    </a:ext>
                  </a:extLst>
                </a:gridCol>
                <a:gridCol w="837537">
                  <a:extLst>
                    <a:ext uri="{9D8B030D-6E8A-4147-A177-3AD203B41FA5}">
                      <a16:colId xmlns:a16="http://schemas.microsoft.com/office/drawing/2014/main" val="2265189040"/>
                    </a:ext>
                  </a:extLst>
                </a:gridCol>
                <a:gridCol w="837537">
                  <a:extLst>
                    <a:ext uri="{9D8B030D-6E8A-4147-A177-3AD203B41FA5}">
                      <a16:colId xmlns:a16="http://schemas.microsoft.com/office/drawing/2014/main" val="3378716511"/>
                    </a:ext>
                  </a:extLst>
                </a:gridCol>
                <a:gridCol w="837537">
                  <a:extLst>
                    <a:ext uri="{9D8B030D-6E8A-4147-A177-3AD203B41FA5}">
                      <a16:colId xmlns:a16="http://schemas.microsoft.com/office/drawing/2014/main" val="599060574"/>
                    </a:ext>
                  </a:extLst>
                </a:gridCol>
              </a:tblGrid>
              <a:tr h="370840">
                <a:tc>
                  <a:txBody>
                    <a:bodyPr/>
                    <a:lstStyle/>
                    <a:p>
                      <a:endParaRPr lang="es-MX" dirty="0"/>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dirty="0"/>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extLst>
                  <a:ext uri="{0D108BD9-81ED-4DB2-BD59-A6C34878D82A}">
                    <a16:rowId xmlns:a16="http://schemas.microsoft.com/office/drawing/2014/main" val="1884534528"/>
                  </a:ext>
                </a:extLst>
              </a:tr>
              <a:tr h="370840">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extLst>
                  <a:ext uri="{0D108BD9-81ED-4DB2-BD59-A6C34878D82A}">
                    <a16:rowId xmlns:a16="http://schemas.microsoft.com/office/drawing/2014/main" val="4007131073"/>
                  </a:ext>
                </a:extLst>
              </a:tr>
              <a:tr h="370840">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extLst>
                  <a:ext uri="{0D108BD9-81ED-4DB2-BD59-A6C34878D82A}">
                    <a16:rowId xmlns:a16="http://schemas.microsoft.com/office/drawing/2014/main" val="1756370786"/>
                  </a:ext>
                </a:extLst>
              </a:tr>
              <a:tr h="370840">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extLst>
                  <a:ext uri="{0D108BD9-81ED-4DB2-BD59-A6C34878D82A}">
                    <a16:rowId xmlns:a16="http://schemas.microsoft.com/office/drawing/2014/main" val="1582315851"/>
                  </a:ext>
                </a:extLst>
              </a:tr>
              <a:tr h="370840">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extLst>
                  <a:ext uri="{0D108BD9-81ED-4DB2-BD59-A6C34878D82A}">
                    <a16:rowId xmlns:a16="http://schemas.microsoft.com/office/drawing/2014/main" val="1972973126"/>
                  </a:ext>
                </a:extLst>
              </a:tr>
              <a:tr h="370840">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extLst>
                  <a:ext uri="{0D108BD9-81ED-4DB2-BD59-A6C34878D82A}">
                    <a16:rowId xmlns:a16="http://schemas.microsoft.com/office/drawing/2014/main" val="3724302263"/>
                  </a:ext>
                </a:extLst>
              </a:tr>
              <a:tr h="370840">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dirty="0"/>
                    </a:p>
                  </a:txBody>
                  <a:tcPr/>
                </a:tc>
                <a:extLst>
                  <a:ext uri="{0D108BD9-81ED-4DB2-BD59-A6C34878D82A}">
                    <a16:rowId xmlns:a16="http://schemas.microsoft.com/office/drawing/2014/main" val="469491782"/>
                  </a:ext>
                </a:extLst>
              </a:tr>
            </a:tbl>
          </a:graphicData>
        </a:graphic>
      </p:graphicFrame>
      <p:sp>
        <p:nvSpPr>
          <p:cNvPr id="5" name="Abrir llave 4">
            <a:extLst>
              <a:ext uri="{FF2B5EF4-FFF2-40B4-BE49-F238E27FC236}">
                <a16:creationId xmlns:a16="http://schemas.microsoft.com/office/drawing/2014/main" id="{93868E19-E99A-4D96-B219-69808617539F}"/>
              </a:ext>
            </a:extLst>
          </p:cNvPr>
          <p:cNvSpPr/>
          <p:nvPr/>
        </p:nvSpPr>
        <p:spPr>
          <a:xfrm>
            <a:off x="1663148" y="1664920"/>
            <a:ext cx="808382" cy="2377440"/>
          </a:xfrm>
          <a:prstGeom prst="leftBrace">
            <a:avLst>
              <a:gd name="adj1" fmla="val 4112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6" name="CuadroTexto 5">
            <a:extLst>
              <a:ext uri="{FF2B5EF4-FFF2-40B4-BE49-F238E27FC236}">
                <a16:creationId xmlns:a16="http://schemas.microsoft.com/office/drawing/2014/main" id="{F9A8BD01-167D-49A8-8E29-850EEC3F1017}"/>
              </a:ext>
            </a:extLst>
          </p:cNvPr>
          <p:cNvSpPr txBox="1"/>
          <p:nvPr/>
        </p:nvSpPr>
        <p:spPr>
          <a:xfrm>
            <a:off x="20175" y="2668974"/>
            <a:ext cx="1606530" cy="369332"/>
          </a:xfrm>
          <a:prstGeom prst="rect">
            <a:avLst/>
          </a:prstGeom>
          <a:noFill/>
        </p:spPr>
        <p:txBody>
          <a:bodyPr wrap="none" rtlCol="0">
            <a:spAutoFit/>
          </a:bodyPr>
          <a:lstStyle/>
          <a:p>
            <a:r>
              <a:rPr lang="es-MX" dirty="0"/>
              <a:t>Índice Primario</a:t>
            </a:r>
          </a:p>
        </p:txBody>
      </p:sp>
      <p:sp>
        <p:nvSpPr>
          <p:cNvPr id="7" name="Abrir llave 6">
            <a:extLst>
              <a:ext uri="{FF2B5EF4-FFF2-40B4-BE49-F238E27FC236}">
                <a16:creationId xmlns:a16="http://schemas.microsoft.com/office/drawing/2014/main" id="{D884C7BA-A2F9-48FA-83D0-94F0A207998A}"/>
              </a:ext>
            </a:extLst>
          </p:cNvPr>
          <p:cNvSpPr/>
          <p:nvPr/>
        </p:nvSpPr>
        <p:spPr>
          <a:xfrm>
            <a:off x="1626705" y="4151580"/>
            <a:ext cx="808382" cy="2486660"/>
          </a:xfrm>
          <a:prstGeom prst="leftBrace">
            <a:avLst>
              <a:gd name="adj1" fmla="val 4112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8" name="CuadroTexto 7">
            <a:extLst>
              <a:ext uri="{FF2B5EF4-FFF2-40B4-BE49-F238E27FC236}">
                <a16:creationId xmlns:a16="http://schemas.microsoft.com/office/drawing/2014/main" id="{438F4614-FC7B-4B6C-9D5E-3AA3526CA904}"/>
              </a:ext>
            </a:extLst>
          </p:cNvPr>
          <p:cNvSpPr txBox="1"/>
          <p:nvPr/>
        </p:nvSpPr>
        <p:spPr>
          <a:xfrm>
            <a:off x="20175" y="5025578"/>
            <a:ext cx="1854995" cy="369332"/>
          </a:xfrm>
          <a:prstGeom prst="rect">
            <a:avLst/>
          </a:prstGeom>
          <a:noFill/>
        </p:spPr>
        <p:txBody>
          <a:bodyPr wrap="none" rtlCol="0">
            <a:spAutoFit/>
          </a:bodyPr>
          <a:lstStyle/>
          <a:p>
            <a:r>
              <a:rPr lang="es-MX" dirty="0"/>
              <a:t>Índice Secundario</a:t>
            </a:r>
          </a:p>
        </p:txBody>
      </p:sp>
      <p:sp>
        <p:nvSpPr>
          <p:cNvPr id="9" name="CuadroTexto 8">
            <a:extLst>
              <a:ext uri="{FF2B5EF4-FFF2-40B4-BE49-F238E27FC236}">
                <a16:creationId xmlns:a16="http://schemas.microsoft.com/office/drawing/2014/main" id="{E13B467C-19FD-4FF5-8A9D-6BC73DC31430}"/>
              </a:ext>
            </a:extLst>
          </p:cNvPr>
          <p:cNvSpPr txBox="1"/>
          <p:nvPr/>
        </p:nvSpPr>
        <p:spPr>
          <a:xfrm>
            <a:off x="4227445" y="1581899"/>
            <a:ext cx="569844" cy="369332"/>
          </a:xfrm>
          <a:prstGeom prst="rect">
            <a:avLst/>
          </a:prstGeom>
          <a:noFill/>
        </p:spPr>
        <p:txBody>
          <a:bodyPr wrap="square" rtlCol="0">
            <a:spAutoFit/>
          </a:bodyPr>
          <a:lstStyle/>
          <a:p>
            <a:r>
              <a:rPr lang="es-MX" dirty="0"/>
              <a:t>0</a:t>
            </a:r>
          </a:p>
        </p:txBody>
      </p:sp>
      <p:sp>
        <p:nvSpPr>
          <p:cNvPr id="11" name="CuadroTexto 10">
            <a:extLst>
              <a:ext uri="{FF2B5EF4-FFF2-40B4-BE49-F238E27FC236}">
                <a16:creationId xmlns:a16="http://schemas.microsoft.com/office/drawing/2014/main" id="{B31D0E91-BD5C-4674-9429-1508CF61158B}"/>
              </a:ext>
            </a:extLst>
          </p:cNvPr>
          <p:cNvSpPr txBox="1"/>
          <p:nvPr/>
        </p:nvSpPr>
        <p:spPr>
          <a:xfrm>
            <a:off x="9528609" y="1577441"/>
            <a:ext cx="1616469" cy="369332"/>
          </a:xfrm>
          <a:prstGeom prst="rect">
            <a:avLst/>
          </a:prstGeom>
          <a:noFill/>
          <a:ln w="38100">
            <a:solidFill>
              <a:schemeClr val="accent3">
                <a:lumMod val="50000"/>
              </a:schemeClr>
            </a:solidFill>
          </a:ln>
        </p:spPr>
        <p:txBody>
          <a:bodyPr wrap="square" rtlCol="0">
            <a:spAutoFit/>
          </a:bodyPr>
          <a:lstStyle/>
          <a:p>
            <a:pPr algn="ctr"/>
            <a:r>
              <a:rPr lang="es-MX" dirty="0"/>
              <a:t>Alumno.idx</a:t>
            </a:r>
          </a:p>
        </p:txBody>
      </p:sp>
    </p:spTree>
    <p:extLst>
      <p:ext uri="{BB962C8B-B14F-4D97-AF65-F5344CB8AC3E}">
        <p14:creationId xmlns:p14="http://schemas.microsoft.com/office/powerpoint/2010/main" val="25773054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4421EF9-6DE1-4204-B023-6B64140332C8}"/>
              </a:ext>
            </a:extLst>
          </p:cNvPr>
          <p:cNvSpPr txBox="1"/>
          <p:nvPr/>
        </p:nvSpPr>
        <p:spPr>
          <a:xfrm>
            <a:off x="1365270" y="1550937"/>
            <a:ext cx="1616469" cy="369332"/>
          </a:xfrm>
          <a:prstGeom prst="rect">
            <a:avLst/>
          </a:prstGeom>
          <a:noFill/>
          <a:ln w="38100">
            <a:solidFill>
              <a:schemeClr val="accent3">
                <a:lumMod val="50000"/>
              </a:schemeClr>
            </a:solidFill>
          </a:ln>
        </p:spPr>
        <p:txBody>
          <a:bodyPr wrap="square" rtlCol="0">
            <a:spAutoFit/>
          </a:bodyPr>
          <a:lstStyle/>
          <a:p>
            <a:pPr algn="ctr"/>
            <a:r>
              <a:rPr lang="es-MX" dirty="0"/>
              <a:t>Alumno.dat</a:t>
            </a:r>
          </a:p>
        </p:txBody>
      </p:sp>
      <p:graphicFrame>
        <p:nvGraphicFramePr>
          <p:cNvPr id="5" name="Tabla 4">
            <a:extLst>
              <a:ext uri="{FF2B5EF4-FFF2-40B4-BE49-F238E27FC236}">
                <a16:creationId xmlns:a16="http://schemas.microsoft.com/office/drawing/2014/main" id="{A7D2A6DA-224B-4EC8-BB9D-DA4283205CB0}"/>
              </a:ext>
            </a:extLst>
          </p:cNvPr>
          <p:cNvGraphicFramePr>
            <a:graphicFrameLocks noGrp="1"/>
          </p:cNvGraphicFramePr>
          <p:nvPr>
            <p:extLst>
              <p:ext uri="{D42A27DB-BD31-4B8C-83A1-F6EECF244321}">
                <p14:modId xmlns:p14="http://schemas.microsoft.com/office/powerpoint/2010/main" val="3032835374"/>
              </p:ext>
            </p:extLst>
          </p:nvPr>
        </p:nvGraphicFramePr>
        <p:xfrm>
          <a:off x="691326" y="2242836"/>
          <a:ext cx="6001006" cy="4079240"/>
        </p:xfrm>
        <a:graphic>
          <a:graphicData uri="http://schemas.openxmlformats.org/drawingml/2006/table">
            <a:tbl>
              <a:tblPr firstRow="1" bandRow="1">
                <a:tableStyleId>{BDBED569-4797-4DF1-A0F4-6AAB3CD982D8}</a:tableStyleId>
              </a:tblPr>
              <a:tblGrid>
                <a:gridCol w="508318">
                  <a:extLst>
                    <a:ext uri="{9D8B030D-6E8A-4147-A177-3AD203B41FA5}">
                      <a16:colId xmlns:a16="http://schemas.microsoft.com/office/drawing/2014/main" val="3552784361"/>
                    </a:ext>
                  </a:extLst>
                </a:gridCol>
                <a:gridCol w="1171639">
                  <a:extLst>
                    <a:ext uri="{9D8B030D-6E8A-4147-A177-3AD203B41FA5}">
                      <a16:colId xmlns:a16="http://schemas.microsoft.com/office/drawing/2014/main" val="1068112401"/>
                    </a:ext>
                  </a:extLst>
                </a:gridCol>
                <a:gridCol w="1216343">
                  <a:extLst>
                    <a:ext uri="{9D8B030D-6E8A-4147-A177-3AD203B41FA5}">
                      <a16:colId xmlns:a16="http://schemas.microsoft.com/office/drawing/2014/main" val="1569674484"/>
                    </a:ext>
                  </a:extLst>
                </a:gridCol>
                <a:gridCol w="1359345">
                  <a:extLst>
                    <a:ext uri="{9D8B030D-6E8A-4147-A177-3AD203B41FA5}">
                      <a16:colId xmlns:a16="http://schemas.microsoft.com/office/drawing/2014/main" val="3497499009"/>
                    </a:ext>
                  </a:extLst>
                </a:gridCol>
                <a:gridCol w="932561">
                  <a:extLst>
                    <a:ext uri="{9D8B030D-6E8A-4147-A177-3AD203B41FA5}">
                      <a16:colId xmlns:a16="http://schemas.microsoft.com/office/drawing/2014/main" val="4228510403"/>
                    </a:ext>
                  </a:extLst>
                </a:gridCol>
                <a:gridCol w="812800">
                  <a:extLst>
                    <a:ext uri="{9D8B030D-6E8A-4147-A177-3AD203B41FA5}">
                      <a16:colId xmlns:a16="http://schemas.microsoft.com/office/drawing/2014/main" val="3503372202"/>
                    </a:ext>
                  </a:extLst>
                </a:gridCol>
              </a:tblGrid>
              <a:tr h="370840">
                <a:tc>
                  <a:txBody>
                    <a:bodyPr/>
                    <a:lstStyle/>
                    <a:p>
                      <a:r>
                        <a:rPr lang="es-MX" dirty="0"/>
                        <a:t>DR</a:t>
                      </a:r>
                    </a:p>
                  </a:txBody>
                  <a:tcPr>
                    <a:solidFill>
                      <a:schemeClr val="accent5"/>
                    </a:solidFill>
                  </a:tcPr>
                </a:tc>
                <a:tc>
                  <a:txBody>
                    <a:bodyPr/>
                    <a:lstStyle/>
                    <a:p>
                      <a:r>
                        <a:rPr lang="es-MX" dirty="0"/>
                        <a:t>cve_única</a:t>
                      </a:r>
                    </a:p>
                  </a:txBody>
                  <a:tcPr>
                    <a:solidFill>
                      <a:schemeClr val="accent5"/>
                    </a:solidFill>
                  </a:tcPr>
                </a:tc>
                <a:tc>
                  <a:txBody>
                    <a:bodyPr/>
                    <a:lstStyle/>
                    <a:p>
                      <a:r>
                        <a:rPr lang="es-MX" dirty="0"/>
                        <a:t>nombre</a:t>
                      </a:r>
                    </a:p>
                  </a:txBody>
                  <a:tcPr>
                    <a:solidFill>
                      <a:schemeClr val="accent5"/>
                    </a:solidFill>
                  </a:tcPr>
                </a:tc>
                <a:tc>
                  <a:txBody>
                    <a:bodyPr/>
                    <a:lstStyle/>
                    <a:p>
                      <a:r>
                        <a:rPr lang="es-MX" dirty="0"/>
                        <a:t>cve_carrera</a:t>
                      </a:r>
                    </a:p>
                  </a:txBody>
                  <a:tcPr>
                    <a:solidFill>
                      <a:schemeClr val="accent5"/>
                    </a:solidFill>
                  </a:tcPr>
                </a:tc>
                <a:tc>
                  <a:txBody>
                    <a:bodyPr/>
                    <a:lstStyle/>
                    <a:p>
                      <a:r>
                        <a:rPr lang="es-MX" dirty="0"/>
                        <a:t>Genero</a:t>
                      </a:r>
                    </a:p>
                  </a:txBody>
                  <a:tcPr>
                    <a:solidFill>
                      <a:schemeClr val="accent5"/>
                    </a:solidFill>
                  </a:tcPr>
                </a:tc>
                <a:tc>
                  <a:txBody>
                    <a:bodyPr/>
                    <a:lstStyle/>
                    <a:p>
                      <a:r>
                        <a:rPr lang="es-MX" dirty="0"/>
                        <a:t>DSIG</a:t>
                      </a:r>
                    </a:p>
                  </a:txBody>
                  <a:tcPr>
                    <a:solidFill>
                      <a:schemeClr val="accent5"/>
                    </a:solidFill>
                  </a:tcPr>
                </a:tc>
                <a:extLst>
                  <a:ext uri="{0D108BD9-81ED-4DB2-BD59-A6C34878D82A}">
                    <a16:rowId xmlns:a16="http://schemas.microsoft.com/office/drawing/2014/main" val="853649661"/>
                  </a:ext>
                </a:extLst>
              </a:tr>
              <a:tr h="370840">
                <a:tc>
                  <a:txBody>
                    <a:bodyPr/>
                    <a:lstStyle/>
                    <a:p>
                      <a:r>
                        <a:rPr lang="es-MX" dirty="0"/>
                        <a:t>0</a:t>
                      </a:r>
                    </a:p>
                  </a:txBody>
                  <a:tcPr/>
                </a:tc>
                <a:tc>
                  <a:txBody>
                    <a:bodyPr/>
                    <a:lstStyle/>
                    <a:p>
                      <a:r>
                        <a:rPr lang="es-MX" dirty="0"/>
                        <a:t>830022</a:t>
                      </a:r>
                    </a:p>
                  </a:txBody>
                  <a:tcPr/>
                </a:tc>
                <a:tc>
                  <a:txBody>
                    <a:bodyPr/>
                    <a:lstStyle/>
                    <a:p>
                      <a:r>
                        <a:rPr lang="es-MX" dirty="0"/>
                        <a:t>JOSE</a:t>
                      </a:r>
                    </a:p>
                  </a:txBody>
                  <a:tcPr/>
                </a:tc>
                <a:tc>
                  <a:txBody>
                    <a:bodyPr/>
                    <a:lstStyle/>
                    <a:p>
                      <a:r>
                        <a:rPr lang="es-MX" dirty="0"/>
                        <a:t>15</a:t>
                      </a:r>
                    </a:p>
                  </a:txBody>
                  <a:tcPr/>
                </a:tc>
                <a:tc>
                  <a:txBody>
                    <a:bodyPr/>
                    <a:lstStyle/>
                    <a:p>
                      <a:r>
                        <a:rPr lang="es-MX" dirty="0"/>
                        <a:t>M</a:t>
                      </a:r>
                    </a:p>
                  </a:txBody>
                  <a:tcPr/>
                </a:tc>
                <a:tc>
                  <a:txBody>
                    <a:bodyPr/>
                    <a:lstStyle/>
                    <a:p>
                      <a:r>
                        <a:rPr lang="es-MX" dirty="0"/>
                        <a:t>-1</a:t>
                      </a:r>
                    </a:p>
                  </a:txBody>
                  <a:tcPr/>
                </a:tc>
                <a:extLst>
                  <a:ext uri="{0D108BD9-81ED-4DB2-BD59-A6C34878D82A}">
                    <a16:rowId xmlns:a16="http://schemas.microsoft.com/office/drawing/2014/main" val="3222220311"/>
                  </a:ext>
                </a:extLst>
              </a:tr>
              <a:tr h="370840">
                <a:tc>
                  <a:txBody>
                    <a:bodyPr/>
                    <a:lstStyle/>
                    <a:p>
                      <a:r>
                        <a:rPr lang="es-MX" dirty="0"/>
                        <a:t>40</a:t>
                      </a:r>
                    </a:p>
                  </a:txBody>
                  <a:tcPr/>
                </a:tc>
                <a:tc>
                  <a:txBody>
                    <a:bodyPr/>
                    <a:lstStyle/>
                    <a:p>
                      <a:r>
                        <a:rPr lang="es-MX" dirty="0"/>
                        <a:t>292122</a:t>
                      </a:r>
                    </a:p>
                  </a:txBody>
                  <a:tcPr/>
                </a:tc>
                <a:tc>
                  <a:txBody>
                    <a:bodyPr/>
                    <a:lstStyle/>
                    <a:p>
                      <a:r>
                        <a:rPr lang="es-MX" dirty="0"/>
                        <a:t>JORGE</a:t>
                      </a:r>
                    </a:p>
                  </a:txBody>
                  <a:tcPr/>
                </a:tc>
                <a:tc>
                  <a:txBody>
                    <a:bodyPr/>
                    <a:lstStyle/>
                    <a:p>
                      <a:r>
                        <a:rPr lang="es-MX" dirty="0"/>
                        <a:t>14</a:t>
                      </a:r>
                    </a:p>
                  </a:txBody>
                  <a:tcPr/>
                </a:tc>
                <a:tc>
                  <a:txBody>
                    <a:bodyPr/>
                    <a:lstStyle/>
                    <a:p>
                      <a:r>
                        <a:rPr lang="es-MX" dirty="0"/>
                        <a:t>M </a:t>
                      </a:r>
                    </a:p>
                  </a:txBody>
                  <a:tcPr/>
                </a:tc>
                <a:tc>
                  <a:txBody>
                    <a:bodyPr/>
                    <a:lstStyle/>
                    <a:p>
                      <a:r>
                        <a:rPr lang="es-MX" dirty="0"/>
                        <a:t>0</a:t>
                      </a:r>
                    </a:p>
                  </a:txBody>
                  <a:tcPr/>
                </a:tc>
                <a:extLst>
                  <a:ext uri="{0D108BD9-81ED-4DB2-BD59-A6C34878D82A}">
                    <a16:rowId xmlns:a16="http://schemas.microsoft.com/office/drawing/2014/main" val="3870701248"/>
                  </a:ext>
                </a:extLst>
              </a:tr>
              <a:tr h="370840">
                <a:tc>
                  <a:txBody>
                    <a:bodyPr/>
                    <a:lstStyle/>
                    <a:p>
                      <a:r>
                        <a:rPr lang="es-MX" dirty="0"/>
                        <a:t>80</a:t>
                      </a:r>
                    </a:p>
                  </a:txBody>
                  <a:tcPr/>
                </a:tc>
                <a:tc>
                  <a:txBody>
                    <a:bodyPr/>
                    <a:lstStyle/>
                    <a:p>
                      <a:r>
                        <a:rPr lang="es-MX" dirty="0"/>
                        <a:t>993323</a:t>
                      </a:r>
                    </a:p>
                  </a:txBody>
                  <a:tcPr/>
                </a:tc>
                <a:tc>
                  <a:txBody>
                    <a:bodyPr/>
                    <a:lstStyle/>
                    <a:p>
                      <a:r>
                        <a:rPr lang="es-MX" dirty="0"/>
                        <a:t>ABRAHAM</a:t>
                      </a:r>
                    </a:p>
                  </a:txBody>
                  <a:tcPr/>
                </a:tc>
                <a:tc>
                  <a:txBody>
                    <a:bodyPr/>
                    <a:lstStyle/>
                    <a:p>
                      <a:r>
                        <a:rPr lang="es-MX" dirty="0"/>
                        <a:t>15</a:t>
                      </a:r>
                    </a:p>
                  </a:txBody>
                  <a:tcPr/>
                </a:tc>
                <a:tc>
                  <a:txBody>
                    <a:bodyPr/>
                    <a:lstStyle/>
                    <a:p>
                      <a:r>
                        <a:rPr lang="es-MX" dirty="0"/>
                        <a:t>M</a:t>
                      </a:r>
                    </a:p>
                  </a:txBody>
                  <a:tcPr/>
                </a:tc>
                <a:tc>
                  <a:txBody>
                    <a:bodyPr/>
                    <a:lstStyle/>
                    <a:p>
                      <a:r>
                        <a:rPr lang="es-MX" dirty="0"/>
                        <a:t>40</a:t>
                      </a:r>
                    </a:p>
                  </a:txBody>
                  <a:tcPr/>
                </a:tc>
                <a:extLst>
                  <a:ext uri="{0D108BD9-81ED-4DB2-BD59-A6C34878D82A}">
                    <a16:rowId xmlns:a16="http://schemas.microsoft.com/office/drawing/2014/main" val="4150464962"/>
                  </a:ext>
                </a:extLst>
              </a:tr>
              <a:tr h="370840">
                <a:tc>
                  <a:txBody>
                    <a:bodyPr/>
                    <a:lstStyle/>
                    <a:p>
                      <a:endParaRPr lang="es-MX"/>
                    </a:p>
                  </a:txBody>
                  <a:tcPr/>
                </a:tc>
                <a:tc>
                  <a:txBody>
                    <a:bodyPr/>
                    <a:lstStyle/>
                    <a:p>
                      <a:endParaRPr lang="es-MX" dirty="0"/>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extLst>
                  <a:ext uri="{0D108BD9-81ED-4DB2-BD59-A6C34878D82A}">
                    <a16:rowId xmlns:a16="http://schemas.microsoft.com/office/drawing/2014/main" val="4076127059"/>
                  </a:ext>
                </a:extLst>
              </a:tr>
              <a:tr h="370840">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extLst>
                  <a:ext uri="{0D108BD9-81ED-4DB2-BD59-A6C34878D82A}">
                    <a16:rowId xmlns:a16="http://schemas.microsoft.com/office/drawing/2014/main" val="2535063340"/>
                  </a:ext>
                </a:extLst>
              </a:tr>
              <a:tr h="370840">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extLst>
                  <a:ext uri="{0D108BD9-81ED-4DB2-BD59-A6C34878D82A}">
                    <a16:rowId xmlns:a16="http://schemas.microsoft.com/office/drawing/2014/main" val="1476659046"/>
                  </a:ext>
                </a:extLst>
              </a:tr>
              <a:tr h="370840">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dirty="0"/>
                    </a:p>
                  </a:txBody>
                  <a:tcPr/>
                </a:tc>
                <a:tc>
                  <a:txBody>
                    <a:bodyPr/>
                    <a:lstStyle/>
                    <a:p>
                      <a:endParaRPr lang="es-MX"/>
                    </a:p>
                  </a:txBody>
                  <a:tcPr/>
                </a:tc>
                <a:tc>
                  <a:txBody>
                    <a:bodyPr/>
                    <a:lstStyle/>
                    <a:p>
                      <a:endParaRPr lang="es-MX"/>
                    </a:p>
                  </a:txBody>
                  <a:tcPr/>
                </a:tc>
                <a:extLst>
                  <a:ext uri="{0D108BD9-81ED-4DB2-BD59-A6C34878D82A}">
                    <a16:rowId xmlns:a16="http://schemas.microsoft.com/office/drawing/2014/main" val="1015944301"/>
                  </a:ext>
                </a:extLst>
              </a:tr>
              <a:tr h="370840">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extLst>
                  <a:ext uri="{0D108BD9-81ED-4DB2-BD59-A6C34878D82A}">
                    <a16:rowId xmlns:a16="http://schemas.microsoft.com/office/drawing/2014/main" val="3141896994"/>
                  </a:ext>
                </a:extLst>
              </a:tr>
              <a:tr h="370840">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extLst>
                  <a:ext uri="{0D108BD9-81ED-4DB2-BD59-A6C34878D82A}">
                    <a16:rowId xmlns:a16="http://schemas.microsoft.com/office/drawing/2014/main" val="1707007107"/>
                  </a:ext>
                </a:extLst>
              </a:tr>
              <a:tr h="370840">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dirty="0"/>
                    </a:p>
                  </a:txBody>
                  <a:tcPr/>
                </a:tc>
                <a:tc>
                  <a:txBody>
                    <a:bodyPr/>
                    <a:lstStyle/>
                    <a:p>
                      <a:endParaRPr lang="es-MX"/>
                    </a:p>
                  </a:txBody>
                  <a:tcPr/>
                </a:tc>
                <a:tc>
                  <a:txBody>
                    <a:bodyPr/>
                    <a:lstStyle/>
                    <a:p>
                      <a:endParaRPr lang="es-MX" dirty="0"/>
                    </a:p>
                  </a:txBody>
                  <a:tcPr/>
                </a:tc>
                <a:extLst>
                  <a:ext uri="{0D108BD9-81ED-4DB2-BD59-A6C34878D82A}">
                    <a16:rowId xmlns:a16="http://schemas.microsoft.com/office/drawing/2014/main" val="239666804"/>
                  </a:ext>
                </a:extLst>
              </a:tr>
            </a:tbl>
          </a:graphicData>
        </a:graphic>
      </p:graphicFrame>
      <p:sp>
        <p:nvSpPr>
          <p:cNvPr id="7" name="CuadroTexto 6">
            <a:extLst>
              <a:ext uri="{FF2B5EF4-FFF2-40B4-BE49-F238E27FC236}">
                <a16:creationId xmlns:a16="http://schemas.microsoft.com/office/drawing/2014/main" id="{407C05F9-83A0-482A-9295-1A6536529CDE}"/>
              </a:ext>
            </a:extLst>
          </p:cNvPr>
          <p:cNvSpPr txBox="1"/>
          <p:nvPr/>
        </p:nvSpPr>
        <p:spPr>
          <a:xfrm>
            <a:off x="921133" y="451006"/>
            <a:ext cx="2289186" cy="369332"/>
          </a:xfrm>
          <a:prstGeom prst="rect">
            <a:avLst/>
          </a:prstGeom>
          <a:noFill/>
          <a:ln w="38100">
            <a:solidFill>
              <a:schemeClr val="accent3">
                <a:lumMod val="50000"/>
              </a:schemeClr>
            </a:solidFill>
          </a:ln>
        </p:spPr>
        <p:txBody>
          <a:bodyPr wrap="square" rtlCol="0">
            <a:spAutoFit/>
          </a:bodyPr>
          <a:lstStyle/>
          <a:p>
            <a:pPr algn="ctr"/>
            <a:r>
              <a:rPr lang="es-MX" dirty="0"/>
              <a:t>REGISTRO DE DATOS</a:t>
            </a:r>
          </a:p>
        </p:txBody>
      </p:sp>
      <p:sp>
        <p:nvSpPr>
          <p:cNvPr id="8" name="CuadroTexto 7">
            <a:extLst>
              <a:ext uri="{FF2B5EF4-FFF2-40B4-BE49-F238E27FC236}">
                <a16:creationId xmlns:a16="http://schemas.microsoft.com/office/drawing/2014/main" id="{7E426C23-88F0-409D-934C-3A343F7700E3}"/>
              </a:ext>
            </a:extLst>
          </p:cNvPr>
          <p:cNvSpPr txBox="1"/>
          <p:nvPr/>
        </p:nvSpPr>
        <p:spPr>
          <a:xfrm>
            <a:off x="8925635" y="1550937"/>
            <a:ext cx="1616469" cy="369332"/>
          </a:xfrm>
          <a:prstGeom prst="rect">
            <a:avLst/>
          </a:prstGeom>
          <a:noFill/>
          <a:ln w="38100">
            <a:solidFill>
              <a:schemeClr val="accent3">
                <a:lumMod val="50000"/>
              </a:schemeClr>
            </a:solidFill>
          </a:ln>
        </p:spPr>
        <p:txBody>
          <a:bodyPr wrap="square" rtlCol="0">
            <a:spAutoFit/>
          </a:bodyPr>
          <a:lstStyle/>
          <a:p>
            <a:pPr algn="ctr"/>
            <a:r>
              <a:rPr lang="es-MX" dirty="0"/>
              <a:t>Alumno.idx</a:t>
            </a:r>
          </a:p>
        </p:txBody>
      </p:sp>
      <p:graphicFrame>
        <p:nvGraphicFramePr>
          <p:cNvPr id="10" name="Tabla 9">
            <a:extLst>
              <a:ext uri="{FF2B5EF4-FFF2-40B4-BE49-F238E27FC236}">
                <a16:creationId xmlns:a16="http://schemas.microsoft.com/office/drawing/2014/main" id="{214BD5EB-8A7D-40A3-822F-100113B6DBCF}"/>
              </a:ext>
            </a:extLst>
          </p:cNvPr>
          <p:cNvGraphicFramePr>
            <a:graphicFrameLocks noGrp="1"/>
          </p:cNvGraphicFramePr>
          <p:nvPr>
            <p:extLst>
              <p:ext uri="{D42A27DB-BD31-4B8C-83A1-F6EECF244321}">
                <p14:modId xmlns:p14="http://schemas.microsoft.com/office/powerpoint/2010/main" val="2676365278"/>
              </p:ext>
            </p:extLst>
          </p:nvPr>
        </p:nvGraphicFramePr>
        <p:xfrm>
          <a:off x="7394714" y="2220150"/>
          <a:ext cx="1397636" cy="1475724"/>
        </p:xfrm>
        <a:graphic>
          <a:graphicData uri="http://schemas.openxmlformats.org/drawingml/2006/table">
            <a:tbl>
              <a:tblPr firstRow="1" bandRow="1">
                <a:tableStyleId>{8799B23B-EC83-4686-B30A-512413B5E67A}</a:tableStyleId>
              </a:tblPr>
              <a:tblGrid>
                <a:gridCol w="930593">
                  <a:extLst>
                    <a:ext uri="{9D8B030D-6E8A-4147-A177-3AD203B41FA5}">
                      <a16:colId xmlns:a16="http://schemas.microsoft.com/office/drawing/2014/main" val="3670539312"/>
                    </a:ext>
                  </a:extLst>
                </a:gridCol>
                <a:gridCol w="467043">
                  <a:extLst>
                    <a:ext uri="{9D8B030D-6E8A-4147-A177-3AD203B41FA5}">
                      <a16:colId xmlns:a16="http://schemas.microsoft.com/office/drawing/2014/main" val="1323784655"/>
                    </a:ext>
                  </a:extLst>
                </a:gridCol>
              </a:tblGrid>
              <a:tr h="3624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292122</a:t>
                      </a:r>
                    </a:p>
                  </a:txBody>
                  <a:tcPr/>
                </a:tc>
                <a:tc>
                  <a:txBody>
                    <a:bodyPr/>
                    <a:lstStyle/>
                    <a:p>
                      <a:r>
                        <a:rPr lang="es-MX" dirty="0"/>
                        <a:t>40</a:t>
                      </a:r>
                    </a:p>
                  </a:txBody>
                  <a:tcPr/>
                </a:tc>
                <a:extLst>
                  <a:ext uri="{0D108BD9-81ED-4DB2-BD59-A6C34878D82A}">
                    <a16:rowId xmlns:a16="http://schemas.microsoft.com/office/drawing/2014/main" val="2070378329"/>
                  </a:ext>
                </a:extLst>
              </a:tr>
              <a:tr h="362410">
                <a:tc>
                  <a:txBody>
                    <a:bodyPr/>
                    <a:lstStyle/>
                    <a:p>
                      <a:r>
                        <a:rPr lang="es-MX" dirty="0"/>
                        <a:t>830022</a:t>
                      </a:r>
                    </a:p>
                  </a:txBody>
                  <a:tcPr/>
                </a:tc>
                <a:tc>
                  <a:txBody>
                    <a:bodyPr/>
                    <a:lstStyle/>
                    <a:p>
                      <a:r>
                        <a:rPr lang="es-MX" dirty="0"/>
                        <a:t>0</a:t>
                      </a:r>
                    </a:p>
                  </a:txBody>
                  <a:tcPr/>
                </a:tc>
                <a:extLst>
                  <a:ext uri="{0D108BD9-81ED-4DB2-BD59-A6C34878D82A}">
                    <a16:rowId xmlns:a16="http://schemas.microsoft.com/office/drawing/2014/main" val="2694890015"/>
                  </a:ext>
                </a:extLst>
              </a:tr>
              <a:tr h="378444">
                <a:tc>
                  <a:txBody>
                    <a:bodyPr/>
                    <a:lstStyle/>
                    <a:p>
                      <a:r>
                        <a:rPr lang="es-MX" dirty="0"/>
                        <a:t>993323</a:t>
                      </a:r>
                    </a:p>
                  </a:txBody>
                  <a:tcPr/>
                </a:tc>
                <a:tc>
                  <a:txBody>
                    <a:bodyPr/>
                    <a:lstStyle/>
                    <a:p>
                      <a:r>
                        <a:rPr lang="es-MX" dirty="0"/>
                        <a:t>80</a:t>
                      </a:r>
                    </a:p>
                  </a:txBody>
                  <a:tcPr/>
                </a:tc>
                <a:extLst>
                  <a:ext uri="{0D108BD9-81ED-4DB2-BD59-A6C34878D82A}">
                    <a16:rowId xmlns:a16="http://schemas.microsoft.com/office/drawing/2014/main" val="2208103621"/>
                  </a:ext>
                </a:extLst>
              </a:tr>
              <a:tr h="362410">
                <a:tc>
                  <a:txBody>
                    <a:bodyPr/>
                    <a:lstStyle/>
                    <a:p>
                      <a:endParaRPr lang="es-MX" dirty="0"/>
                    </a:p>
                  </a:txBody>
                  <a:tcPr/>
                </a:tc>
                <a:tc>
                  <a:txBody>
                    <a:bodyPr/>
                    <a:lstStyle/>
                    <a:p>
                      <a:endParaRPr lang="es-MX" dirty="0"/>
                    </a:p>
                  </a:txBody>
                  <a:tcPr/>
                </a:tc>
                <a:extLst>
                  <a:ext uri="{0D108BD9-81ED-4DB2-BD59-A6C34878D82A}">
                    <a16:rowId xmlns:a16="http://schemas.microsoft.com/office/drawing/2014/main" val="1204175281"/>
                  </a:ext>
                </a:extLst>
              </a:tr>
            </a:tbl>
          </a:graphicData>
        </a:graphic>
      </p:graphicFrame>
      <p:graphicFrame>
        <p:nvGraphicFramePr>
          <p:cNvPr id="11" name="Tabla 10">
            <a:extLst>
              <a:ext uri="{FF2B5EF4-FFF2-40B4-BE49-F238E27FC236}">
                <a16:creationId xmlns:a16="http://schemas.microsoft.com/office/drawing/2014/main" id="{734DCFF6-55D8-4014-B192-9CEE75444CEA}"/>
              </a:ext>
            </a:extLst>
          </p:cNvPr>
          <p:cNvGraphicFramePr>
            <a:graphicFrameLocks noGrp="1"/>
          </p:cNvGraphicFramePr>
          <p:nvPr>
            <p:extLst>
              <p:ext uri="{D42A27DB-BD31-4B8C-83A1-F6EECF244321}">
                <p14:modId xmlns:p14="http://schemas.microsoft.com/office/powerpoint/2010/main" val="3395772618"/>
              </p:ext>
            </p:extLst>
          </p:nvPr>
        </p:nvGraphicFramePr>
        <p:xfrm>
          <a:off x="7394714" y="3882887"/>
          <a:ext cx="4174433" cy="2590800"/>
        </p:xfrm>
        <a:graphic>
          <a:graphicData uri="http://schemas.openxmlformats.org/drawingml/2006/table">
            <a:tbl>
              <a:tblPr firstRow="1" bandRow="1">
                <a:tableStyleId>{8799B23B-EC83-4686-B30A-512413B5E67A}</a:tableStyleId>
              </a:tblPr>
              <a:tblGrid>
                <a:gridCol w="824283">
                  <a:extLst>
                    <a:ext uri="{9D8B030D-6E8A-4147-A177-3AD203B41FA5}">
                      <a16:colId xmlns:a16="http://schemas.microsoft.com/office/drawing/2014/main" val="3826246201"/>
                    </a:ext>
                  </a:extLst>
                </a:gridCol>
                <a:gridCol w="837537">
                  <a:extLst>
                    <a:ext uri="{9D8B030D-6E8A-4147-A177-3AD203B41FA5}">
                      <a16:colId xmlns:a16="http://schemas.microsoft.com/office/drawing/2014/main" val="1515973893"/>
                    </a:ext>
                  </a:extLst>
                </a:gridCol>
                <a:gridCol w="796573">
                  <a:extLst>
                    <a:ext uri="{9D8B030D-6E8A-4147-A177-3AD203B41FA5}">
                      <a16:colId xmlns:a16="http://schemas.microsoft.com/office/drawing/2014/main" val="3227602889"/>
                    </a:ext>
                  </a:extLst>
                </a:gridCol>
                <a:gridCol w="878503">
                  <a:extLst>
                    <a:ext uri="{9D8B030D-6E8A-4147-A177-3AD203B41FA5}">
                      <a16:colId xmlns:a16="http://schemas.microsoft.com/office/drawing/2014/main" val="4262186455"/>
                    </a:ext>
                  </a:extLst>
                </a:gridCol>
                <a:gridCol w="837537">
                  <a:extLst>
                    <a:ext uri="{9D8B030D-6E8A-4147-A177-3AD203B41FA5}">
                      <a16:colId xmlns:a16="http://schemas.microsoft.com/office/drawing/2014/main" val="3584898616"/>
                    </a:ext>
                  </a:extLst>
                </a:gridCol>
              </a:tblGrid>
              <a:tr h="214149">
                <a:tc>
                  <a:txBody>
                    <a:bodyPr/>
                    <a:lstStyle/>
                    <a:p>
                      <a:r>
                        <a:rPr lang="es-MX" dirty="0"/>
                        <a:t>14</a:t>
                      </a:r>
                    </a:p>
                  </a:txBody>
                  <a:tcPr/>
                </a:tc>
                <a:tc>
                  <a:txBody>
                    <a:bodyPr/>
                    <a:lstStyle/>
                    <a:p>
                      <a:r>
                        <a:rPr lang="es-MX" dirty="0"/>
                        <a:t>40</a:t>
                      </a:r>
                    </a:p>
                  </a:txBody>
                  <a:tcPr/>
                </a:tc>
                <a:tc>
                  <a:txBody>
                    <a:bodyPr/>
                    <a:lstStyle/>
                    <a:p>
                      <a:endParaRPr lang="es-MX"/>
                    </a:p>
                  </a:txBody>
                  <a:tcPr/>
                </a:tc>
                <a:tc>
                  <a:txBody>
                    <a:bodyPr/>
                    <a:lstStyle/>
                    <a:p>
                      <a:endParaRPr lang="es-MX"/>
                    </a:p>
                  </a:txBody>
                  <a:tcPr/>
                </a:tc>
                <a:tc>
                  <a:txBody>
                    <a:bodyPr/>
                    <a:lstStyle/>
                    <a:p>
                      <a:endParaRPr lang="es-MX" dirty="0"/>
                    </a:p>
                  </a:txBody>
                  <a:tcPr/>
                </a:tc>
                <a:extLst>
                  <a:ext uri="{0D108BD9-81ED-4DB2-BD59-A6C34878D82A}">
                    <a16:rowId xmlns:a16="http://schemas.microsoft.com/office/drawing/2014/main" val="1884534528"/>
                  </a:ext>
                </a:extLst>
              </a:tr>
              <a:tr h="370840">
                <a:tc>
                  <a:txBody>
                    <a:bodyPr/>
                    <a:lstStyle/>
                    <a:p>
                      <a:r>
                        <a:rPr lang="es-MX" dirty="0"/>
                        <a:t>15</a:t>
                      </a:r>
                    </a:p>
                  </a:txBody>
                  <a:tcPr/>
                </a:tc>
                <a:tc>
                  <a:txBody>
                    <a:bodyPr/>
                    <a:lstStyle/>
                    <a:p>
                      <a:r>
                        <a:rPr lang="es-MX" dirty="0"/>
                        <a:t>0</a:t>
                      </a:r>
                    </a:p>
                  </a:txBody>
                  <a:tcPr/>
                </a:tc>
                <a:tc>
                  <a:txBody>
                    <a:bodyPr/>
                    <a:lstStyle/>
                    <a:p>
                      <a:r>
                        <a:rPr lang="es-MX" dirty="0"/>
                        <a:t>80</a:t>
                      </a:r>
                    </a:p>
                  </a:txBody>
                  <a:tcPr/>
                </a:tc>
                <a:tc>
                  <a:txBody>
                    <a:bodyPr/>
                    <a:lstStyle/>
                    <a:p>
                      <a:endParaRPr lang="es-MX" dirty="0"/>
                    </a:p>
                  </a:txBody>
                  <a:tcPr/>
                </a:tc>
                <a:tc>
                  <a:txBody>
                    <a:bodyPr/>
                    <a:lstStyle/>
                    <a:p>
                      <a:endParaRPr lang="es-MX"/>
                    </a:p>
                  </a:txBody>
                  <a:tcPr/>
                </a:tc>
                <a:extLst>
                  <a:ext uri="{0D108BD9-81ED-4DB2-BD59-A6C34878D82A}">
                    <a16:rowId xmlns:a16="http://schemas.microsoft.com/office/drawing/2014/main" val="4007131073"/>
                  </a:ext>
                </a:extLst>
              </a:tr>
              <a:tr h="370840">
                <a:tc>
                  <a:txBody>
                    <a:bodyPr/>
                    <a:lstStyle/>
                    <a:p>
                      <a:endParaRPr lang="es-MX"/>
                    </a:p>
                  </a:txBody>
                  <a:tcPr/>
                </a:tc>
                <a:tc>
                  <a:txBody>
                    <a:bodyPr/>
                    <a:lstStyle/>
                    <a:p>
                      <a:endParaRPr lang="es-MX" dirty="0"/>
                    </a:p>
                  </a:txBody>
                  <a:tcPr/>
                </a:tc>
                <a:tc>
                  <a:txBody>
                    <a:bodyPr/>
                    <a:lstStyle/>
                    <a:p>
                      <a:endParaRPr lang="es-MX"/>
                    </a:p>
                  </a:txBody>
                  <a:tcPr/>
                </a:tc>
                <a:tc>
                  <a:txBody>
                    <a:bodyPr/>
                    <a:lstStyle/>
                    <a:p>
                      <a:endParaRPr lang="es-MX"/>
                    </a:p>
                  </a:txBody>
                  <a:tcPr/>
                </a:tc>
                <a:tc>
                  <a:txBody>
                    <a:bodyPr/>
                    <a:lstStyle/>
                    <a:p>
                      <a:endParaRPr lang="es-MX"/>
                    </a:p>
                  </a:txBody>
                  <a:tcPr/>
                </a:tc>
                <a:extLst>
                  <a:ext uri="{0D108BD9-81ED-4DB2-BD59-A6C34878D82A}">
                    <a16:rowId xmlns:a16="http://schemas.microsoft.com/office/drawing/2014/main" val="1756370786"/>
                  </a:ext>
                </a:extLst>
              </a:tr>
              <a:tr h="370840">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extLst>
                  <a:ext uri="{0D108BD9-81ED-4DB2-BD59-A6C34878D82A}">
                    <a16:rowId xmlns:a16="http://schemas.microsoft.com/office/drawing/2014/main" val="1582315851"/>
                  </a:ext>
                </a:extLst>
              </a:tr>
              <a:tr h="370840">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extLst>
                  <a:ext uri="{0D108BD9-81ED-4DB2-BD59-A6C34878D82A}">
                    <a16:rowId xmlns:a16="http://schemas.microsoft.com/office/drawing/2014/main" val="1972973126"/>
                  </a:ext>
                </a:extLst>
              </a:tr>
              <a:tr h="370840">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extLst>
                  <a:ext uri="{0D108BD9-81ED-4DB2-BD59-A6C34878D82A}">
                    <a16:rowId xmlns:a16="http://schemas.microsoft.com/office/drawing/2014/main" val="3724302263"/>
                  </a:ext>
                </a:extLst>
              </a:tr>
              <a:tr h="370840">
                <a:tc>
                  <a:txBody>
                    <a:bodyPr/>
                    <a:lstStyle/>
                    <a:p>
                      <a:endParaRPr lang="es-MX"/>
                    </a:p>
                  </a:txBody>
                  <a:tcPr/>
                </a:tc>
                <a:tc>
                  <a:txBody>
                    <a:bodyPr/>
                    <a:lstStyle/>
                    <a:p>
                      <a:endParaRPr lang="es-MX"/>
                    </a:p>
                  </a:txBody>
                  <a:tcPr/>
                </a:tc>
                <a:tc>
                  <a:txBody>
                    <a:bodyPr/>
                    <a:lstStyle/>
                    <a:p>
                      <a:endParaRPr lang="es-MX" dirty="0"/>
                    </a:p>
                  </a:txBody>
                  <a:tcPr/>
                </a:tc>
                <a:tc>
                  <a:txBody>
                    <a:bodyPr/>
                    <a:lstStyle/>
                    <a:p>
                      <a:endParaRPr lang="es-MX"/>
                    </a:p>
                  </a:txBody>
                  <a:tcPr/>
                </a:tc>
                <a:tc>
                  <a:txBody>
                    <a:bodyPr/>
                    <a:lstStyle/>
                    <a:p>
                      <a:endParaRPr lang="es-MX" dirty="0"/>
                    </a:p>
                  </a:txBody>
                  <a:tcPr/>
                </a:tc>
                <a:extLst>
                  <a:ext uri="{0D108BD9-81ED-4DB2-BD59-A6C34878D82A}">
                    <a16:rowId xmlns:a16="http://schemas.microsoft.com/office/drawing/2014/main" val="469491782"/>
                  </a:ext>
                </a:extLst>
              </a:tr>
            </a:tbl>
          </a:graphicData>
        </a:graphic>
      </p:graphicFrame>
      <p:graphicFrame>
        <p:nvGraphicFramePr>
          <p:cNvPr id="12" name="Tabla 11">
            <a:extLst>
              <a:ext uri="{FF2B5EF4-FFF2-40B4-BE49-F238E27FC236}">
                <a16:creationId xmlns:a16="http://schemas.microsoft.com/office/drawing/2014/main" id="{5DDB002F-2CAD-44B9-B7E4-6B3B270EAD04}"/>
              </a:ext>
            </a:extLst>
          </p:cNvPr>
          <p:cNvGraphicFramePr>
            <a:graphicFrameLocks noGrp="1"/>
          </p:cNvGraphicFramePr>
          <p:nvPr>
            <p:extLst>
              <p:ext uri="{D42A27DB-BD31-4B8C-83A1-F6EECF244321}">
                <p14:modId xmlns:p14="http://schemas.microsoft.com/office/powerpoint/2010/main" val="3218150122"/>
              </p:ext>
            </p:extLst>
          </p:nvPr>
        </p:nvGraphicFramePr>
        <p:xfrm>
          <a:off x="5533881" y="423426"/>
          <a:ext cx="2998109" cy="370840"/>
        </p:xfrm>
        <a:graphic>
          <a:graphicData uri="http://schemas.openxmlformats.org/drawingml/2006/table">
            <a:tbl>
              <a:tblPr firstRow="1" bandRow="1">
                <a:tableStyleId>{8799B23B-EC83-4686-B30A-512413B5E67A}</a:tableStyleId>
              </a:tblPr>
              <a:tblGrid>
                <a:gridCol w="1310005">
                  <a:extLst>
                    <a:ext uri="{9D8B030D-6E8A-4147-A177-3AD203B41FA5}">
                      <a16:colId xmlns:a16="http://schemas.microsoft.com/office/drawing/2014/main" val="2836154050"/>
                    </a:ext>
                  </a:extLst>
                </a:gridCol>
                <a:gridCol w="351155">
                  <a:extLst>
                    <a:ext uri="{9D8B030D-6E8A-4147-A177-3AD203B41FA5}">
                      <a16:colId xmlns:a16="http://schemas.microsoft.com/office/drawing/2014/main" val="2091450691"/>
                    </a:ext>
                  </a:extLst>
                </a:gridCol>
                <a:gridCol w="467043">
                  <a:extLst>
                    <a:ext uri="{9D8B030D-6E8A-4147-A177-3AD203B41FA5}">
                      <a16:colId xmlns:a16="http://schemas.microsoft.com/office/drawing/2014/main" val="1134452830"/>
                    </a:ext>
                  </a:extLst>
                </a:gridCol>
                <a:gridCol w="434953">
                  <a:extLst>
                    <a:ext uri="{9D8B030D-6E8A-4147-A177-3AD203B41FA5}">
                      <a16:colId xmlns:a16="http://schemas.microsoft.com/office/drawing/2014/main" val="528772951"/>
                    </a:ext>
                  </a:extLst>
                </a:gridCol>
                <a:gridCol w="434953">
                  <a:extLst>
                    <a:ext uri="{9D8B030D-6E8A-4147-A177-3AD203B41FA5}">
                      <a16:colId xmlns:a16="http://schemas.microsoft.com/office/drawing/2014/main" val="2558155560"/>
                    </a:ext>
                  </a:extLst>
                </a:gridCol>
              </a:tblGrid>
              <a:tr h="370840">
                <a:tc>
                  <a:txBody>
                    <a:bodyPr/>
                    <a:lstStyle/>
                    <a:p>
                      <a:r>
                        <a:rPr lang="es-MX" dirty="0"/>
                        <a:t>8 | Alumno</a:t>
                      </a:r>
                    </a:p>
                  </a:txBody>
                  <a:tcPr/>
                </a:tc>
                <a:tc>
                  <a:txBody>
                    <a:bodyPr/>
                    <a:lstStyle/>
                    <a:p>
                      <a:r>
                        <a:rPr lang="es-MX" dirty="0"/>
                        <a:t>8</a:t>
                      </a:r>
                    </a:p>
                  </a:txBody>
                  <a:tcPr/>
                </a:tc>
                <a:tc>
                  <a:txBody>
                    <a:bodyPr/>
                    <a:lstStyle/>
                    <a:p>
                      <a:r>
                        <a:rPr lang="es-MX" dirty="0"/>
                        <a:t>70</a:t>
                      </a:r>
                    </a:p>
                  </a:txBody>
                  <a:tcPr/>
                </a:tc>
                <a:tc>
                  <a:txBody>
                    <a:bodyPr/>
                    <a:lstStyle/>
                    <a:p>
                      <a:r>
                        <a:rPr lang="es-MX" dirty="0"/>
                        <a:t>80</a:t>
                      </a:r>
                    </a:p>
                  </a:txBody>
                  <a:tcPr/>
                </a:tc>
                <a:tc>
                  <a:txBody>
                    <a:bodyPr/>
                    <a:lstStyle/>
                    <a:p>
                      <a:r>
                        <a:rPr lang="es-MX" dirty="0"/>
                        <a:t>-1</a:t>
                      </a:r>
                    </a:p>
                  </a:txBody>
                  <a:tcPr/>
                </a:tc>
                <a:extLst>
                  <a:ext uri="{0D108BD9-81ED-4DB2-BD59-A6C34878D82A}">
                    <a16:rowId xmlns:a16="http://schemas.microsoft.com/office/drawing/2014/main" val="634901786"/>
                  </a:ext>
                </a:extLst>
              </a:tr>
            </a:tbl>
          </a:graphicData>
        </a:graphic>
      </p:graphicFrame>
    </p:spTree>
    <p:extLst>
      <p:ext uri="{BB962C8B-B14F-4D97-AF65-F5344CB8AC3E}">
        <p14:creationId xmlns:p14="http://schemas.microsoft.com/office/powerpoint/2010/main" val="33025022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2D336B-E73B-42DF-95A7-83A4EBE5211B}"/>
              </a:ext>
            </a:extLst>
          </p:cNvPr>
          <p:cNvSpPr>
            <a:spLocks noGrp="1"/>
          </p:cNvSpPr>
          <p:nvPr>
            <p:ph type="title"/>
          </p:nvPr>
        </p:nvSpPr>
        <p:spPr/>
        <p:txBody>
          <a:bodyPr/>
          <a:lstStyle/>
          <a:p>
            <a:r>
              <a:rPr lang="es-MX" dirty="0"/>
              <a:t>Archivos de índices de árbol B+ </a:t>
            </a:r>
          </a:p>
        </p:txBody>
      </p:sp>
      <p:sp>
        <p:nvSpPr>
          <p:cNvPr id="3" name="Marcador de contenido 2">
            <a:extLst>
              <a:ext uri="{FF2B5EF4-FFF2-40B4-BE49-F238E27FC236}">
                <a16:creationId xmlns:a16="http://schemas.microsoft.com/office/drawing/2014/main" id="{B738067D-477E-42E0-94DF-C762BBB8260F}"/>
              </a:ext>
            </a:extLst>
          </p:cNvPr>
          <p:cNvSpPr>
            <a:spLocks noGrp="1"/>
          </p:cNvSpPr>
          <p:nvPr>
            <p:ph idx="1"/>
          </p:nvPr>
        </p:nvSpPr>
        <p:spPr/>
        <p:txBody>
          <a:bodyPr/>
          <a:lstStyle/>
          <a:p>
            <a:r>
              <a:rPr lang="es-MX" dirty="0"/>
              <a:t>La estructura de índice de árbol B+ es la más entendida de las estructuras de índices que mantienen su eficiencia a pesar de la inserción y borrado de datos. Un índice de árbol B+ toma la forma de un árbol equilibrado donde los caminos de la raíz a cada hoja del árbol son de la misma longitud.</a:t>
            </a:r>
          </a:p>
          <a:p>
            <a:r>
              <a:rPr lang="es-MX" dirty="0"/>
              <a:t>Cada nodo que no sea hoja tiene entre n/2 y n hijos, donde n es fijo para cada árbol.</a:t>
            </a:r>
          </a:p>
        </p:txBody>
      </p:sp>
    </p:spTree>
    <p:extLst>
      <p:ext uri="{BB962C8B-B14F-4D97-AF65-F5344CB8AC3E}">
        <p14:creationId xmlns:p14="http://schemas.microsoft.com/office/powerpoint/2010/main" val="32529270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61FD64-99A1-4346-A8AD-B37FF2CC4101}"/>
              </a:ext>
            </a:extLst>
          </p:cNvPr>
          <p:cNvSpPr>
            <a:spLocks noGrp="1"/>
          </p:cNvSpPr>
          <p:nvPr>
            <p:ph type="title"/>
          </p:nvPr>
        </p:nvSpPr>
        <p:spPr/>
        <p:txBody>
          <a:bodyPr/>
          <a:lstStyle/>
          <a:p>
            <a:r>
              <a:rPr lang="es-MX" dirty="0"/>
              <a:t>Estructura de un árbol B+</a:t>
            </a:r>
          </a:p>
        </p:txBody>
      </p:sp>
      <p:graphicFrame>
        <p:nvGraphicFramePr>
          <p:cNvPr id="4" name="Marcador de contenido 3">
            <a:extLst>
              <a:ext uri="{FF2B5EF4-FFF2-40B4-BE49-F238E27FC236}">
                <a16:creationId xmlns:a16="http://schemas.microsoft.com/office/drawing/2014/main" id="{E0686DB6-2D2F-4165-BD9D-7A3B350E9F53}"/>
              </a:ext>
            </a:extLst>
          </p:cNvPr>
          <p:cNvGraphicFramePr>
            <a:graphicFrameLocks noGrp="1"/>
          </p:cNvGraphicFramePr>
          <p:nvPr>
            <p:ph idx="1"/>
            <p:extLst>
              <p:ext uri="{D42A27DB-BD31-4B8C-83A1-F6EECF244321}">
                <p14:modId xmlns:p14="http://schemas.microsoft.com/office/powerpoint/2010/main" val="4090545053"/>
              </p:ext>
            </p:extLst>
          </p:nvPr>
        </p:nvGraphicFramePr>
        <p:xfrm>
          <a:off x="3130826" y="1778828"/>
          <a:ext cx="4232342" cy="370840"/>
        </p:xfrm>
        <a:graphic>
          <a:graphicData uri="http://schemas.openxmlformats.org/drawingml/2006/table">
            <a:tbl>
              <a:tblPr firstRow="1" bandRow="1">
                <a:tableStyleId>{8799B23B-EC83-4686-B30A-512413B5E67A}</a:tableStyleId>
              </a:tblPr>
              <a:tblGrid>
                <a:gridCol w="473393">
                  <a:extLst>
                    <a:ext uri="{9D8B030D-6E8A-4147-A177-3AD203B41FA5}">
                      <a16:colId xmlns:a16="http://schemas.microsoft.com/office/drawing/2014/main" val="4003376896"/>
                    </a:ext>
                  </a:extLst>
                </a:gridCol>
                <a:gridCol w="476568">
                  <a:extLst>
                    <a:ext uri="{9D8B030D-6E8A-4147-A177-3AD203B41FA5}">
                      <a16:colId xmlns:a16="http://schemas.microsoft.com/office/drawing/2014/main" val="572500166"/>
                    </a:ext>
                  </a:extLst>
                </a:gridCol>
                <a:gridCol w="473393">
                  <a:extLst>
                    <a:ext uri="{9D8B030D-6E8A-4147-A177-3AD203B41FA5}">
                      <a16:colId xmlns:a16="http://schemas.microsoft.com/office/drawing/2014/main" val="1049289495"/>
                    </a:ext>
                  </a:extLst>
                </a:gridCol>
                <a:gridCol w="476568">
                  <a:extLst>
                    <a:ext uri="{9D8B030D-6E8A-4147-A177-3AD203B41FA5}">
                      <a16:colId xmlns:a16="http://schemas.microsoft.com/office/drawing/2014/main" val="4029046092"/>
                    </a:ext>
                  </a:extLst>
                </a:gridCol>
                <a:gridCol w="521018">
                  <a:extLst>
                    <a:ext uri="{9D8B030D-6E8A-4147-A177-3AD203B41FA5}">
                      <a16:colId xmlns:a16="http://schemas.microsoft.com/office/drawing/2014/main" val="3350497112"/>
                    </a:ext>
                  </a:extLst>
                </a:gridCol>
                <a:gridCol w="665480">
                  <a:extLst>
                    <a:ext uri="{9D8B030D-6E8A-4147-A177-3AD203B41FA5}">
                      <a16:colId xmlns:a16="http://schemas.microsoft.com/office/drawing/2014/main" val="2276885620"/>
                    </a:ext>
                  </a:extLst>
                </a:gridCol>
                <a:gridCol w="666179">
                  <a:extLst>
                    <a:ext uri="{9D8B030D-6E8A-4147-A177-3AD203B41FA5}">
                      <a16:colId xmlns:a16="http://schemas.microsoft.com/office/drawing/2014/main" val="1121819368"/>
                    </a:ext>
                  </a:extLst>
                </a:gridCol>
                <a:gridCol w="479743">
                  <a:extLst>
                    <a:ext uri="{9D8B030D-6E8A-4147-A177-3AD203B41FA5}">
                      <a16:colId xmlns:a16="http://schemas.microsoft.com/office/drawing/2014/main" val="3586347663"/>
                    </a:ext>
                  </a:extLst>
                </a:gridCol>
              </a:tblGrid>
              <a:tr h="370840">
                <a:tc>
                  <a:txBody>
                    <a:bodyPr/>
                    <a:lstStyle/>
                    <a:p>
                      <a:r>
                        <a:rPr lang="es-MX" dirty="0"/>
                        <a:t>P1</a:t>
                      </a:r>
                    </a:p>
                  </a:txBody>
                  <a:tcPr/>
                </a:tc>
                <a:tc>
                  <a:txBody>
                    <a:bodyPr/>
                    <a:lstStyle/>
                    <a:p>
                      <a:r>
                        <a:rPr lang="es-MX" dirty="0"/>
                        <a:t>K1</a:t>
                      </a:r>
                    </a:p>
                  </a:txBody>
                  <a:tcPr/>
                </a:tc>
                <a:tc>
                  <a:txBody>
                    <a:bodyPr/>
                    <a:lstStyle/>
                    <a:p>
                      <a:r>
                        <a:rPr lang="es-MX" dirty="0"/>
                        <a:t>P2</a:t>
                      </a:r>
                    </a:p>
                  </a:txBody>
                  <a:tcPr/>
                </a:tc>
                <a:tc>
                  <a:txBody>
                    <a:bodyPr/>
                    <a:lstStyle/>
                    <a:p>
                      <a:r>
                        <a:rPr lang="es-MX" dirty="0"/>
                        <a:t>K2</a:t>
                      </a:r>
                    </a:p>
                  </a:txBody>
                  <a:tcPr/>
                </a:tc>
                <a:tc>
                  <a:txBody>
                    <a:bodyPr/>
                    <a:lstStyle/>
                    <a:p>
                      <a:r>
                        <a:rPr lang="es-MX" dirty="0"/>
                        <a:t>. . .</a:t>
                      </a:r>
                    </a:p>
                  </a:txBody>
                  <a:tcPr/>
                </a:tc>
                <a:tc>
                  <a:txBody>
                    <a:bodyPr/>
                    <a:lstStyle/>
                    <a:p>
                      <a:r>
                        <a:rPr lang="es-MX" dirty="0"/>
                        <a:t>Pn-1</a:t>
                      </a:r>
                    </a:p>
                  </a:txBody>
                  <a:tcPr/>
                </a:tc>
                <a:tc>
                  <a:txBody>
                    <a:bodyPr/>
                    <a:lstStyle/>
                    <a:p>
                      <a:r>
                        <a:rPr lang="es-MX" dirty="0"/>
                        <a:t>Kn-1</a:t>
                      </a:r>
                    </a:p>
                  </a:txBody>
                  <a:tcPr/>
                </a:tc>
                <a:tc>
                  <a:txBody>
                    <a:bodyPr/>
                    <a:lstStyle/>
                    <a:p>
                      <a:r>
                        <a:rPr lang="es-MX" dirty="0"/>
                        <a:t>Pn</a:t>
                      </a:r>
                    </a:p>
                  </a:txBody>
                  <a:tcPr/>
                </a:tc>
                <a:extLst>
                  <a:ext uri="{0D108BD9-81ED-4DB2-BD59-A6C34878D82A}">
                    <a16:rowId xmlns:a16="http://schemas.microsoft.com/office/drawing/2014/main" val="2151550612"/>
                  </a:ext>
                </a:extLst>
              </a:tr>
            </a:tbl>
          </a:graphicData>
        </a:graphic>
      </p:graphicFrame>
      <p:sp>
        <p:nvSpPr>
          <p:cNvPr id="5" name="Marcador de contenido 2">
            <a:extLst>
              <a:ext uri="{FF2B5EF4-FFF2-40B4-BE49-F238E27FC236}">
                <a16:creationId xmlns:a16="http://schemas.microsoft.com/office/drawing/2014/main" id="{1ECF3C1F-4FAE-4309-874B-CFF02BEB0E07}"/>
              </a:ext>
            </a:extLst>
          </p:cNvPr>
          <p:cNvSpPr txBox="1">
            <a:spLocks/>
          </p:cNvSpPr>
          <p:nvPr/>
        </p:nvSpPr>
        <p:spPr>
          <a:xfrm>
            <a:off x="838200" y="2981739"/>
            <a:ext cx="10515600" cy="3195224"/>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1pPr>
            <a:lvl2pPr marL="685800" indent="-228600" algn="just"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just"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dirty="0"/>
              <a:t>En la figura se muestra un nodo típico de un árbol. Puede contener hasta n-1 claves de búsqueda (k1, k2, . . ., kn-1) y n apuntadores (P1, P2, . . ., Pn). Los valores de las claves de búsqueda se mantienen ordenados; así, si  </a:t>
            </a:r>
            <a:r>
              <a:rPr lang="es-MX" b="1" dirty="0">
                <a:solidFill>
                  <a:srgbClr val="0070C0"/>
                </a:solidFill>
              </a:rPr>
              <a:t>i &lt; j</a:t>
            </a:r>
            <a:r>
              <a:rPr lang="es-MX" dirty="0"/>
              <a:t>, entonces </a:t>
            </a:r>
            <a:r>
              <a:rPr lang="es-MX" b="1" dirty="0">
                <a:solidFill>
                  <a:srgbClr val="0070C0"/>
                </a:solidFill>
              </a:rPr>
              <a:t>ki &lt; kj</a:t>
            </a:r>
            <a:r>
              <a:rPr lang="es-MX" dirty="0"/>
              <a:t>.</a:t>
            </a:r>
          </a:p>
          <a:p>
            <a:r>
              <a:rPr lang="es-MX" dirty="0"/>
              <a:t>Considere primero la estructura de los nodos hoja.</a:t>
            </a:r>
          </a:p>
          <a:p>
            <a:r>
              <a:rPr lang="es-MX" dirty="0"/>
              <a:t>Para i = 1, 2,…,n-1, el apuntador Pi apunta, o bien a un registro del archivo con valor de clave de búsqueda ki, o bien a una lista de apuntadores, cada uno de los cuales apunta a un registro del archivo con valor de la clave de búsqueda ki.</a:t>
            </a:r>
          </a:p>
          <a:p>
            <a:endParaRPr lang="es-MX" dirty="0"/>
          </a:p>
        </p:txBody>
      </p:sp>
      <p:sp>
        <p:nvSpPr>
          <p:cNvPr id="6" name="CuadroTexto 5">
            <a:extLst>
              <a:ext uri="{FF2B5EF4-FFF2-40B4-BE49-F238E27FC236}">
                <a16:creationId xmlns:a16="http://schemas.microsoft.com/office/drawing/2014/main" id="{5C18AB8A-1F54-4225-8B98-5D386224191B}"/>
              </a:ext>
            </a:extLst>
          </p:cNvPr>
          <p:cNvSpPr txBox="1"/>
          <p:nvPr/>
        </p:nvSpPr>
        <p:spPr>
          <a:xfrm>
            <a:off x="4022943" y="2325676"/>
            <a:ext cx="2448107" cy="369332"/>
          </a:xfrm>
          <a:prstGeom prst="rect">
            <a:avLst/>
          </a:prstGeom>
          <a:noFill/>
        </p:spPr>
        <p:txBody>
          <a:bodyPr wrap="none" rtlCol="0">
            <a:spAutoFit/>
          </a:bodyPr>
          <a:lstStyle/>
          <a:p>
            <a:pPr algn="ctr"/>
            <a:r>
              <a:rPr lang="es-MX" b="1" dirty="0">
                <a:solidFill>
                  <a:srgbClr val="0070C0"/>
                </a:solidFill>
                <a:latin typeface="Arial" panose="020B0604020202020204" pitchFamily="34" charset="0"/>
                <a:cs typeface="Arial" panose="020B0604020202020204" pitchFamily="34" charset="0"/>
              </a:rPr>
              <a:t>Nodo de un árbol B+</a:t>
            </a:r>
          </a:p>
        </p:txBody>
      </p:sp>
    </p:spTree>
    <p:extLst>
      <p:ext uri="{BB962C8B-B14F-4D97-AF65-F5344CB8AC3E}">
        <p14:creationId xmlns:p14="http://schemas.microsoft.com/office/powerpoint/2010/main" val="2740978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4E5A54-13D1-4CDD-9F21-7D5456F6E05C}"/>
              </a:ext>
            </a:extLst>
          </p:cNvPr>
          <p:cNvSpPr>
            <a:spLocks noGrp="1"/>
          </p:cNvSpPr>
          <p:nvPr>
            <p:ph type="title"/>
          </p:nvPr>
        </p:nvSpPr>
        <p:spPr/>
        <p:txBody>
          <a:bodyPr/>
          <a:lstStyle/>
          <a:p>
            <a:r>
              <a:rPr lang="es-MX" dirty="0"/>
              <a:t>Diferentes tipos de registros</a:t>
            </a:r>
          </a:p>
        </p:txBody>
      </p:sp>
      <p:sp>
        <p:nvSpPr>
          <p:cNvPr id="3" name="Marcador de contenido 2">
            <a:extLst>
              <a:ext uri="{FF2B5EF4-FFF2-40B4-BE49-F238E27FC236}">
                <a16:creationId xmlns:a16="http://schemas.microsoft.com/office/drawing/2014/main" id="{E877FD15-E4DF-4C0C-8A54-B9476F9AD1F3}"/>
              </a:ext>
            </a:extLst>
          </p:cNvPr>
          <p:cNvSpPr>
            <a:spLocks noGrp="1"/>
          </p:cNvSpPr>
          <p:nvPr>
            <p:ph idx="1"/>
          </p:nvPr>
        </p:nvSpPr>
        <p:spPr/>
        <p:txBody>
          <a:bodyPr/>
          <a:lstStyle/>
          <a:p>
            <a:r>
              <a:rPr lang="es-MX" dirty="0"/>
              <a:t>Entidad</a:t>
            </a:r>
          </a:p>
          <a:p>
            <a:r>
              <a:rPr lang="es-MX" dirty="0"/>
              <a:t>Atributo</a:t>
            </a:r>
          </a:p>
          <a:p>
            <a:r>
              <a:rPr lang="es-MX" dirty="0"/>
              <a:t>Datos </a:t>
            </a:r>
          </a:p>
          <a:p>
            <a:r>
              <a:rPr lang="es-MX" dirty="0"/>
              <a:t>Índice</a:t>
            </a:r>
          </a:p>
        </p:txBody>
      </p:sp>
    </p:spTree>
    <p:extLst>
      <p:ext uri="{BB962C8B-B14F-4D97-AF65-F5344CB8AC3E}">
        <p14:creationId xmlns:p14="http://schemas.microsoft.com/office/powerpoint/2010/main" val="31748595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a:extLst>
              <a:ext uri="{FF2B5EF4-FFF2-40B4-BE49-F238E27FC236}">
                <a16:creationId xmlns:a16="http://schemas.microsoft.com/office/drawing/2014/main" id="{620C3161-5CDB-4FEF-A2B2-E950E551AF07}"/>
              </a:ext>
            </a:extLst>
          </p:cNvPr>
          <p:cNvGraphicFramePr>
            <a:graphicFrameLocks noGrp="1"/>
          </p:cNvGraphicFramePr>
          <p:nvPr>
            <p:extLst>
              <p:ext uri="{D42A27DB-BD31-4B8C-83A1-F6EECF244321}">
                <p14:modId xmlns:p14="http://schemas.microsoft.com/office/powerpoint/2010/main" val="3020290279"/>
              </p:ext>
            </p:extLst>
          </p:nvPr>
        </p:nvGraphicFramePr>
        <p:xfrm>
          <a:off x="3012660" y="1965370"/>
          <a:ext cx="4984599" cy="370840"/>
        </p:xfrm>
        <a:graphic>
          <a:graphicData uri="http://schemas.openxmlformats.org/drawingml/2006/table">
            <a:tbl>
              <a:tblPr firstRow="1" bandRow="1">
                <a:tableStyleId>{E8B1032C-EA38-4F05-BA0D-38AFFFC7BED3}</a:tableStyleId>
              </a:tblPr>
              <a:tblGrid>
                <a:gridCol w="242701">
                  <a:extLst>
                    <a:ext uri="{9D8B030D-6E8A-4147-A177-3AD203B41FA5}">
                      <a16:colId xmlns:a16="http://schemas.microsoft.com/office/drawing/2014/main" val="2370381597"/>
                    </a:ext>
                  </a:extLst>
                </a:gridCol>
                <a:gridCol w="931642">
                  <a:extLst>
                    <a:ext uri="{9D8B030D-6E8A-4147-A177-3AD203B41FA5}">
                      <a16:colId xmlns:a16="http://schemas.microsoft.com/office/drawing/2014/main" val="2041577460"/>
                    </a:ext>
                  </a:extLst>
                </a:gridCol>
                <a:gridCol w="242701">
                  <a:extLst>
                    <a:ext uri="{9D8B030D-6E8A-4147-A177-3AD203B41FA5}">
                      <a16:colId xmlns:a16="http://schemas.microsoft.com/office/drawing/2014/main" val="1186038378"/>
                    </a:ext>
                  </a:extLst>
                </a:gridCol>
                <a:gridCol w="931642">
                  <a:extLst>
                    <a:ext uri="{9D8B030D-6E8A-4147-A177-3AD203B41FA5}">
                      <a16:colId xmlns:a16="http://schemas.microsoft.com/office/drawing/2014/main" val="219351039"/>
                    </a:ext>
                  </a:extLst>
                </a:gridCol>
                <a:gridCol w="242701">
                  <a:extLst>
                    <a:ext uri="{9D8B030D-6E8A-4147-A177-3AD203B41FA5}">
                      <a16:colId xmlns:a16="http://schemas.microsoft.com/office/drawing/2014/main" val="1422039307"/>
                    </a:ext>
                  </a:extLst>
                </a:gridCol>
                <a:gridCol w="797864">
                  <a:extLst>
                    <a:ext uri="{9D8B030D-6E8A-4147-A177-3AD203B41FA5}">
                      <a16:colId xmlns:a16="http://schemas.microsoft.com/office/drawing/2014/main" val="2938525204"/>
                    </a:ext>
                  </a:extLst>
                </a:gridCol>
                <a:gridCol w="242701">
                  <a:extLst>
                    <a:ext uri="{9D8B030D-6E8A-4147-A177-3AD203B41FA5}">
                      <a16:colId xmlns:a16="http://schemas.microsoft.com/office/drawing/2014/main" val="2628767751"/>
                    </a:ext>
                  </a:extLst>
                </a:gridCol>
                <a:gridCol w="931642">
                  <a:extLst>
                    <a:ext uri="{9D8B030D-6E8A-4147-A177-3AD203B41FA5}">
                      <a16:colId xmlns:a16="http://schemas.microsoft.com/office/drawing/2014/main" val="724922728"/>
                    </a:ext>
                  </a:extLst>
                </a:gridCol>
                <a:gridCol w="421005">
                  <a:extLst>
                    <a:ext uri="{9D8B030D-6E8A-4147-A177-3AD203B41FA5}">
                      <a16:colId xmlns:a16="http://schemas.microsoft.com/office/drawing/2014/main" val="2187035476"/>
                    </a:ext>
                  </a:extLst>
                </a:gridCol>
              </a:tblGrid>
              <a:tr h="370840">
                <a:tc>
                  <a:txBody>
                    <a:bodyPr/>
                    <a:lstStyle/>
                    <a:p>
                      <a:endParaRPr lang="es-MX" dirty="0"/>
                    </a:p>
                  </a:txBody>
                  <a:tcPr/>
                </a:tc>
                <a:tc>
                  <a:txBody>
                    <a:bodyPr/>
                    <a:lstStyle/>
                    <a:p>
                      <a:r>
                        <a:rPr lang="es-MX" dirty="0"/>
                        <a:t>C-101</a:t>
                      </a:r>
                    </a:p>
                  </a:txBody>
                  <a:tcPr/>
                </a:tc>
                <a:tc>
                  <a:txBody>
                    <a:bodyPr/>
                    <a:lstStyle/>
                    <a:p>
                      <a:endParaRPr lang="es-MX" dirty="0"/>
                    </a:p>
                  </a:txBody>
                  <a:tcPr/>
                </a:tc>
                <a:tc>
                  <a:txBody>
                    <a:bodyPr/>
                    <a:lstStyle/>
                    <a:p>
                      <a:r>
                        <a:rPr lang="es-MX" dirty="0"/>
                        <a:t>C-110</a:t>
                      </a:r>
                    </a:p>
                  </a:txBody>
                  <a:tcPr/>
                </a:tc>
                <a:tc>
                  <a:txBody>
                    <a:bodyPr/>
                    <a:lstStyle/>
                    <a:p>
                      <a:endParaRPr lang="es-MX" dirty="0"/>
                    </a:p>
                  </a:txBody>
                  <a:tcPr/>
                </a:tc>
                <a:tc>
                  <a:txBody>
                    <a:bodyPr/>
                    <a:lstStyle/>
                    <a:p>
                      <a:r>
                        <a:rPr lang="es-MX" dirty="0"/>
                        <a:t>C-215</a:t>
                      </a:r>
                    </a:p>
                  </a:txBody>
                  <a:tcPr/>
                </a:tc>
                <a:tc>
                  <a:txBody>
                    <a:bodyPr/>
                    <a:lstStyle/>
                    <a:p>
                      <a:endParaRPr lang="es-MX" dirty="0"/>
                    </a:p>
                  </a:txBody>
                  <a:tcPr/>
                </a:tc>
                <a:tc>
                  <a:txBody>
                    <a:bodyPr/>
                    <a:lstStyle/>
                    <a:p>
                      <a:r>
                        <a:rPr lang="es-MX" dirty="0"/>
                        <a:t>C-217</a:t>
                      </a:r>
                    </a:p>
                  </a:txBody>
                  <a:tcPr/>
                </a:tc>
                <a:tc>
                  <a:txBody>
                    <a:bodyPr/>
                    <a:lstStyle/>
                    <a:p>
                      <a:r>
                        <a:rPr lang="es-MX" dirty="0"/>
                        <a:t>-1</a:t>
                      </a:r>
                    </a:p>
                  </a:txBody>
                  <a:tcPr/>
                </a:tc>
                <a:extLst>
                  <a:ext uri="{0D108BD9-81ED-4DB2-BD59-A6C34878D82A}">
                    <a16:rowId xmlns:a16="http://schemas.microsoft.com/office/drawing/2014/main" val="2727266560"/>
                  </a:ext>
                </a:extLst>
              </a:tr>
            </a:tbl>
          </a:graphicData>
        </a:graphic>
      </p:graphicFrame>
      <p:graphicFrame>
        <p:nvGraphicFramePr>
          <p:cNvPr id="5" name="Tabla 4">
            <a:extLst>
              <a:ext uri="{FF2B5EF4-FFF2-40B4-BE49-F238E27FC236}">
                <a16:creationId xmlns:a16="http://schemas.microsoft.com/office/drawing/2014/main" id="{E17171D1-99EB-4D58-BE47-6DBDF424FE80}"/>
              </a:ext>
            </a:extLst>
          </p:cNvPr>
          <p:cNvGraphicFramePr>
            <a:graphicFrameLocks noGrp="1"/>
          </p:cNvGraphicFramePr>
          <p:nvPr>
            <p:extLst>
              <p:ext uri="{D42A27DB-BD31-4B8C-83A1-F6EECF244321}">
                <p14:modId xmlns:p14="http://schemas.microsoft.com/office/powerpoint/2010/main" val="1117809312"/>
              </p:ext>
            </p:extLst>
          </p:nvPr>
        </p:nvGraphicFramePr>
        <p:xfrm>
          <a:off x="8332774" y="3621892"/>
          <a:ext cx="2955545" cy="1483360"/>
        </p:xfrm>
        <a:graphic>
          <a:graphicData uri="http://schemas.openxmlformats.org/drawingml/2006/table">
            <a:tbl>
              <a:tblPr firstRow="1" bandRow="1">
                <a:tableStyleId>{E8B1032C-EA38-4F05-BA0D-38AFFFC7BED3}</a:tableStyleId>
              </a:tblPr>
              <a:tblGrid>
                <a:gridCol w="775018">
                  <a:extLst>
                    <a:ext uri="{9D8B030D-6E8A-4147-A177-3AD203B41FA5}">
                      <a16:colId xmlns:a16="http://schemas.microsoft.com/office/drawing/2014/main" val="4056815696"/>
                    </a:ext>
                  </a:extLst>
                </a:gridCol>
                <a:gridCol w="1176592">
                  <a:extLst>
                    <a:ext uri="{9D8B030D-6E8A-4147-A177-3AD203B41FA5}">
                      <a16:colId xmlns:a16="http://schemas.microsoft.com/office/drawing/2014/main" val="2661270106"/>
                    </a:ext>
                  </a:extLst>
                </a:gridCol>
                <a:gridCol w="582930">
                  <a:extLst>
                    <a:ext uri="{9D8B030D-6E8A-4147-A177-3AD203B41FA5}">
                      <a16:colId xmlns:a16="http://schemas.microsoft.com/office/drawing/2014/main" val="1122206796"/>
                    </a:ext>
                  </a:extLst>
                </a:gridCol>
                <a:gridCol w="421005">
                  <a:extLst>
                    <a:ext uri="{9D8B030D-6E8A-4147-A177-3AD203B41FA5}">
                      <a16:colId xmlns:a16="http://schemas.microsoft.com/office/drawing/2014/main" val="2392029035"/>
                    </a:ext>
                  </a:extLst>
                </a:gridCol>
              </a:tblGrid>
              <a:tr h="370840">
                <a:tc>
                  <a:txBody>
                    <a:bodyPr/>
                    <a:lstStyle/>
                    <a:p>
                      <a:r>
                        <a:rPr lang="es-MX" b="0" dirty="0"/>
                        <a:t>C-217</a:t>
                      </a:r>
                    </a:p>
                  </a:txBody>
                  <a:tcPr/>
                </a:tc>
                <a:tc>
                  <a:txBody>
                    <a:bodyPr/>
                    <a:lstStyle/>
                    <a:p>
                      <a:r>
                        <a:rPr lang="es-MX" b="0" dirty="0"/>
                        <a:t>Barcelona</a:t>
                      </a:r>
                    </a:p>
                  </a:txBody>
                  <a:tcPr/>
                </a:tc>
                <a:tc>
                  <a:txBody>
                    <a:bodyPr/>
                    <a:lstStyle/>
                    <a:p>
                      <a:r>
                        <a:rPr lang="es-MX" b="0" dirty="0"/>
                        <a:t>750</a:t>
                      </a:r>
                    </a:p>
                  </a:txBody>
                  <a:tcPr/>
                </a:tc>
                <a:tc>
                  <a:txBody>
                    <a:bodyPr/>
                    <a:lstStyle/>
                    <a:p>
                      <a:endParaRPr lang="es-MX" b="0" dirty="0"/>
                    </a:p>
                  </a:txBody>
                  <a:tcPr/>
                </a:tc>
                <a:extLst>
                  <a:ext uri="{0D108BD9-81ED-4DB2-BD59-A6C34878D82A}">
                    <a16:rowId xmlns:a16="http://schemas.microsoft.com/office/drawing/2014/main" val="1793152503"/>
                  </a:ext>
                </a:extLst>
              </a:tr>
              <a:tr h="370840">
                <a:tc>
                  <a:txBody>
                    <a:bodyPr/>
                    <a:lstStyle/>
                    <a:p>
                      <a:r>
                        <a:rPr lang="es-MX" b="0" dirty="0"/>
                        <a:t>C-101</a:t>
                      </a:r>
                    </a:p>
                  </a:txBody>
                  <a:tcPr/>
                </a:tc>
                <a:tc>
                  <a:txBody>
                    <a:bodyPr/>
                    <a:lstStyle/>
                    <a:p>
                      <a:r>
                        <a:rPr lang="es-MX" b="0" dirty="0"/>
                        <a:t>Daimiel</a:t>
                      </a:r>
                    </a:p>
                  </a:txBody>
                  <a:tcPr/>
                </a:tc>
                <a:tc>
                  <a:txBody>
                    <a:bodyPr/>
                    <a:lstStyle/>
                    <a:p>
                      <a:r>
                        <a:rPr lang="es-MX" b="0" dirty="0"/>
                        <a:t>500</a:t>
                      </a:r>
                    </a:p>
                  </a:txBody>
                  <a:tcPr/>
                </a:tc>
                <a:tc>
                  <a:txBody>
                    <a:bodyPr/>
                    <a:lstStyle/>
                    <a:p>
                      <a:endParaRPr lang="es-MX" b="0" dirty="0"/>
                    </a:p>
                  </a:txBody>
                  <a:tcPr/>
                </a:tc>
                <a:extLst>
                  <a:ext uri="{0D108BD9-81ED-4DB2-BD59-A6C34878D82A}">
                    <a16:rowId xmlns:a16="http://schemas.microsoft.com/office/drawing/2014/main" val="2828361922"/>
                  </a:ext>
                </a:extLst>
              </a:tr>
              <a:tr h="370840">
                <a:tc>
                  <a:txBody>
                    <a:bodyPr/>
                    <a:lstStyle/>
                    <a:p>
                      <a:r>
                        <a:rPr lang="es-MX" b="0" dirty="0"/>
                        <a:t>C-110</a:t>
                      </a:r>
                    </a:p>
                  </a:txBody>
                  <a:tcPr/>
                </a:tc>
                <a:tc>
                  <a:txBody>
                    <a:bodyPr/>
                    <a:lstStyle/>
                    <a:p>
                      <a:r>
                        <a:rPr lang="es-MX" b="0" dirty="0"/>
                        <a:t>Daimiel</a:t>
                      </a:r>
                    </a:p>
                  </a:txBody>
                  <a:tcPr/>
                </a:tc>
                <a:tc>
                  <a:txBody>
                    <a:bodyPr/>
                    <a:lstStyle/>
                    <a:p>
                      <a:r>
                        <a:rPr lang="es-MX" b="0" dirty="0"/>
                        <a:t>600</a:t>
                      </a:r>
                    </a:p>
                  </a:txBody>
                  <a:tcPr/>
                </a:tc>
                <a:tc>
                  <a:txBody>
                    <a:bodyPr/>
                    <a:lstStyle/>
                    <a:p>
                      <a:endParaRPr lang="es-MX" b="0" dirty="0"/>
                    </a:p>
                  </a:txBody>
                  <a:tcPr/>
                </a:tc>
                <a:extLst>
                  <a:ext uri="{0D108BD9-81ED-4DB2-BD59-A6C34878D82A}">
                    <a16:rowId xmlns:a16="http://schemas.microsoft.com/office/drawing/2014/main" val="3845217588"/>
                  </a:ext>
                </a:extLst>
              </a:tr>
              <a:tr h="370840">
                <a:tc>
                  <a:txBody>
                    <a:bodyPr/>
                    <a:lstStyle/>
                    <a:p>
                      <a:r>
                        <a:rPr lang="es-MX" b="0" dirty="0"/>
                        <a:t>C-215</a:t>
                      </a:r>
                    </a:p>
                  </a:txBody>
                  <a:tcPr/>
                </a:tc>
                <a:tc>
                  <a:txBody>
                    <a:bodyPr/>
                    <a:lstStyle/>
                    <a:p>
                      <a:r>
                        <a:rPr lang="es-MX" b="0" dirty="0"/>
                        <a:t>Madrid</a:t>
                      </a:r>
                    </a:p>
                  </a:txBody>
                  <a:tcPr/>
                </a:tc>
                <a:tc>
                  <a:txBody>
                    <a:bodyPr/>
                    <a:lstStyle/>
                    <a:p>
                      <a:r>
                        <a:rPr lang="es-MX" b="0" dirty="0"/>
                        <a:t>700</a:t>
                      </a:r>
                    </a:p>
                  </a:txBody>
                  <a:tcPr/>
                </a:tc>
                <a:tc>
                  <a:txBody>
                    <a:bodyPr/>
                    <a:lstStyle/>
                    <a:p>
                      <a:r>
                        <a:rPr lang="es-MX" b="0" dirty="0"/>
                        <a:t>-1</a:t>
                      </a:r>
                    </a:p>
                  </a:txBody>
                  <a:tcPr/>
                </a:tc>
                <a:extLst>
                  <a:ext uri="{0D108BD9-81ED-4DB2-BD59-A6C34878D82A}">
                    <a16:rowId xmlns:a16="http://schemas.microsoft.com/office/drawing/2014/main" val="3270566070"/>
                  </a:ext>
                </a:extLst>
              </a:tr>
            </a:tbl>
          </a:graphicData>
        </a:graphic>
      </p:graphicFrame>
      <p:sp>
        <p:nvSpPr>
          <p:cNvPr id="6" name="CuadroTexto 5">
            <a:extLst>
              <a:ext uri="{FF2B5EF4-FFF2-40B4-BE49-F238E27FC236}">
                <a16:creationId xmlns:a16="http://schemas.microsoft.com/office/drawing/2014/main" id="{DC4A97D3-E7DF-4F81-8F8E-014814484F4B}"/>
              </a:ext>
            </a:extLst>
          </p:cNvPr>
          <p:cNvSpPr txBox="1"/>
          <p:nvPr/>
        </p:nvSpPr>
        <p:spPr>
          <a:xfrm>
            <a:off x="3012660" y="1470991"/>
            <a:ext cx="1683474" cy="369332"/>
          </a:xfrm>
          <a:prstGeom prst="rect">
            <a:avLst/>
          </a:prstGeom>
          <a:noFill/>
        </p:spPr>
        <p:txBody>
          <a:bodyPr wrap="none" rtlCol="0">
            <a:spAutoFit/>
          </a:bodyPr>
          <a:lstStyle/>
          <a:p>
            <a:r>
              <a:rPr lang="es-MX" dirty="0"/>
              <a:t>Nodo hoja ( Pk) </a:t>
            </a:r>
          </a:p>
        </p:txBody>
      </p:sp>
      <p:cxnSp>
        <p:nvCxnSpPr>
          <p:cNvPr id="8" name="Conector: curvado 7">
            <a:extLst>
              <a:ext uri="{FF2B5EF4-FFF2-40B4-BE49-F238E27FC236}">
                <a16:creationId xmlns:a16="http://schemas.microsoft.com/office/drawing/2014/main" id="{9A38717F-7064-4562-A0D4-6FAE6607B803}"/>
              </a:ext>
            </a:extLst>
          </p:cNvPr>
          <p:cNvCxnSpPr>
            <a:cxnSpLocks/>
          </p:cNvCxnSpPr>
          <p:nvPr/>
        </p:nvCxnSpPr>
        <p:spPr>
          <a:xfrm>
            <a:off x="3207026" y="2150790"/>
            <a:ext cx="5125748" cy="2036897"/>
          </a:xfrm>
          <a:prstGeom prst="curvedConnector3">
            <a:avLst>
              <a:gd name="adj1" fmla="val -416"/>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ector: curvado 13">
            <a:extLst>
              <a:ext uri="{FF2B5EF4-FFF2-40B4-BE49-F238E27FC236}">
                <a16:creationId xmlns:a16="http://schemas.microsoft.com/office/drawing/2014/main" id="{1B1EF398-5C94-48CF-9FA5-D7DFE610B2F4}"/>
              </a:ext>
            </a:extLst>
          </p:cNvPr>
          <p:cNvCxnSpPr>
            <a:cxnSpLocks/>
          </p:cNvCxnSpPr>
          <p:nvPr/>
        </p:nvCxnSpPr>
        <p:spPr>
          <a:xfrm>
            <a:off x="4359965" y="2150790"/>
            <a:ext cx="3972809" cy="2474219"/>
          </a:xfrm>
          <a:prstGeom prst="curvedConnector3">
            <a:avLst>
              <a:gd name="adj1" fmla="val -703"/>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ector: curvado 17">
            <a:extLst>
              <a:ext uri="{FF2B5EF4-FFF2-40B4-BE49-F238E27FC236}">
                <a16:creationId xmlns:a16="http://schemas.microsoft.com/office/drawing/2014/main" id="{D0D84E86-F6E5-4FF0-8C21-56CDB6D63804}"/>
              </a:ext>
            </a:extLst>
          </p:cNvPr>
          <p:cNvCxnSpPr>
            <a:cxnSpLocks/>
          </p:cNvCxnSpPr>
          <p:nvPr/>
        </p:nvCxnSpPr>
        <p:spPr>
          <a:xfrm>
            <a:off x="5512904" y="2150790"/>
            <a:ext cx="2811508" cy="2805523"/>
          </a:xfrm>
          <a:prstGeom prst="curvedConnector3">
            <a:avLst>
              <a:gd name="adj1" fmla="val 36"/>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ector: curvado 21">
            <a:extLst>
              <a:ext uri="{FF2B5EF4-FFF2-40B4-BE49-F238E27FC236}">
                <a16:creationId xmlns:a16="http://schemas.microsoft.com/office/drawing/2014/main" id="{67D01540-4589-4836-9CB6-8EDD9A93B1F4}"/>
              </a:ext>
            </a:extLst>
          </p:cNvPr>
          <p:cNvCxnSpPr>
            <a:cxnSpLocks/>
          </p:cNvCxnSpPr>
          <p:nvPr/>
        </p:nvCxnSpPr>
        <p:spPr>
          <a:xfrm>
            <a:off x="6533323" y="2150789"/>
            <a:ext cx="1784226" cy="1705597"/>
          </a:xfrm>
          <a:prstGeom prst="curvedConnector3">
            <a:avLst>
              <a:gd name="adj1" fmla="val 9149"/>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2" name="Flecha: curvada hacia la izquierda 41">
            <a:extLst>
              <a:ext uri="{FF2B5EF4-FFF2-40B4-BE49-F238E27FC236}">
                <a16:creationId xmlns:a16="http://schemas.microsoft.com/office/drawing/2014/main" id="{E98A2046-55FC-489D-8171-CCA5170F44B1}"/>
              </a:ext>
            </a:extLst>
          </p:cNvPr>
          <p:cNvSpPr/>
          <p:nvPr/>
        </p:nvSpPr>
        <p:spPr>
          <a:xfrm>
            <a:off x="11078817" y="3723861"/>
            <a:ext cx="450574" cy="463826"/>
          </a:xfrm>
          <a:prstGeom prst="curvedLeftArrow">
            <a:avLst>
              <a:gd name="adj1" fmla="val 0"/>
              <a:gd name="adj2" fmla="val 20787"/>
              <a:gd name="adj3" fmla="val 355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43" name="Flecha: curvada hacia la izquierda 42">
            <a:extLst>
              <a:ext uri="{FF2B5EF4-FFF2-40B4-BE49-F238E27FC236}">
                <a16:creationId xmlns:a16="http://schemas.microsoft.com/office/drawing/2014/main" id="{A1631F2F-B0D2-48F2-A8FF-ECC9919AC817}"/>
              </a:ext>
            </a:extLst>
          </p:cNvPr>
          <p:cNvSpPr/>
          <p:nvPr/>
        </p:nvSpPr>
        <p:spPr>
          <a:xfrm>
            <a:off x="11183568" y="4230609"/>
            <a:ext cx="450574" cy="394400"/>
          </a:xfrm>
          <a:prstGeom prst="curvedLeftArrow">
            <a:avLst>
              <a:gd name="adj1" fmla="val 0"/>
              <a:gd name="adj2" fmla="val 20787"/>
              <a:gd name="adj3" fmla="val 355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44" name="Flecha: curvada hacia la izquierda 43">
            <a:extLst>
              <a:ext uri="{FF2B5EF4-FFF2-40B4-BE49-F238E27FC236}">
                <a16:creationId xmlns:a16="http://schemas.microsoft.com/office/drawing/2014/main" id="{7A016687-3200-4F88-89B6-FB0AF97BAA7C}"/>
              </a:ext>
            </a:extLst>
          </p:cNvPr>
          <p:cNvSpPr/>
          <p:nvPr/>
        </p:nvSpPr>
        <p:spPr>
          <a:xfrm>
            <a:off x="11183568" y="4667930"/>
            <a:ext cx="450574" cy="394400"/>
          </a:xfrm>
          <a:prstGeom prst="curvedLeftArrow">
            <a:avLst>
              <a:gd name="adj1" fmla="val 0"/>
              <a:gd name="adj2" fmla="val 20787"/>
              <a:gd name="adj3" fmla="val 355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aphicFrame>
        <p:nvGraphicFramePr>
          <p:cNvPr id="47" name="Tabla 46">
            <a:extLst>
              <a:ext uri="{FF2B5EF4-FFF2-40B4-BE49-F238E27FC236}">
                <a16:creationId xmlns:a16="http://schemas.microsoft.com/office/drawing/2014/main" id="{AA112256-D75F-4DF2-9AD6-555FDACC5577}"/>
              </a:ext>
            </a:extLst>
          </p:cNvPr>
          <p:cNvGraphicFramePr>
            <a:graphicFrameLocks noGrp="1"/>
          </p:cNvGraphicFramePr>
          <p:nvPr>
            <p:extLst>
              <p:ext uri="{D42A27DB-BD31-4B8C-83A1-F6EECF244321}">
                <p14:modId xmlns:p14="http://schemas.microsoft.com/office/powerpoint/2010/main" val="2594157153"/>
              </p:ext>
            </p:extLst>
          </p:nvPr>
        </p:nvGraphicFramePr>
        <p:xfrm>
          <a:off x="211336" y="4419821"/>
          <a:ext cx="5029979" cy="370840"/>
        </p:xfrm>
        <a:graphic>
          <a:graphicData uri="http://schemas.openxmlformats.org/drawingml/2006/table">
            <a:tbl>
              <a:tblPr firstRow="1" bandRow="1">
                <a:tableStyleId>{E8B1032C-EA38-4F05-BA0D-38AFFFC7BED3}</a:tableStyleId>
              </a:tblPr>
              <a:tblGrid>
                <a:gridCol w="242701">
                  <a:extLst>
                    <a:ext uri="{9D8B030D-6E8A-4147-A177-3AD203B41FA5}">
                      <a16:colId xmlns:a16="http://schemas.microsoft.com/office/drawing/2014/main" val="2370381597"/>
                    </a:ext>
                  </a:extLst>
                </a:gridCol>
                <a:gridCol w="1176592">
                  <a:extLst>
                    <a:ext uri="{9D8B030D-6E8A-4147-A177-3AD203B41FA5}">
                      <a16:colId xmlns:a16="http://schemas.microsoft.com/office/drawing/2014/main" val="2041577460"/>
                    </a:ext>
                  </a:extLst>
                </a:gridCol>
                <a:gridCol w="242701">
                  <a:extLst>
                    <a:ext uri="{9D8B030D-6E8A-4147-A177-3AD203B41FA5}">
                      <a16:colId xmlns:a16="http://schemas.microsoft.com/office/drawing/2014/main" val="1186038378"/>
                    </a:ext>
                  </a:extLst>
                </a:gridCol>
                <a:gridCol w="959168">
                  <a:extLst>
                    <a:ext uri="{9D8B030D-6E8A-4147-A177-3AD203B41FA5}">
                      <a16:colId xmlns:a16="http://schemas.microsoft.com/office/drawing/2014/main" val="219351039"/>
                    </a:ext>
                  </a:extLst>
                </a:gridCol>
                <a:gridCol w="242701">
                  <a:extLst>
                    <a:ext uri="{9D8B030D-6E8A-4147-A177-3AD203B41FA5}">
                      <a16:colId xmlns:a16="http://schemas.microsoft.com/office/drawing/2014/main" val="1422039307"/>
                    </a:ext>
                  </a:extLst>
                </a:gridCol>
                <a:gridCol w="929005">
                  <a:extLst>
                    <a:ext uri="{9D8B030D-6E8A-4147-A177-3AD203B41FA5}">
                      <a16:colId xmlns:a16="http://schemas.microsoft.com/office/drawing/2014/main" val="2938525204"/>
                    </a:ext>
                  </a:extLst>
                </a:gridCol>
                <a:gridCol w="242701">
                  <a:extLst>
                    <a:ext uri="{9D8B030D-6E8A-4147-A177-3AD203B41FA5}">
                      <a16:colId xmlns:a16="http://schemas.microsoft.com/office/drawing/2014/main" val="2628767751"/>
                    </a:ext>
                  </a:extLst>
                </a:gridCol>
                <a:gridCol w="573405">
                  <a:extLst>
                    <a:ext uri="{9D8B030D-6E8A-4147-A177-3AD203B41FA5}">
                      <a16:colId xmlns:a16="http://schemas.microsoft.com/office/drawing/2014/main" val="724922728"/>
                    </a:ext>
                  </a:extLst>
                </a:gridCol>
                <a:gridCol w="421005">
                  <a:extLst>
                    <a:ext uri="{9D8B030D-6E8A-4147-A177-3AD203B41FA5}">
                      <a16:colId xmlns:a16="http://schemas.microsoft.com/office/drawing/2014/main" val="2187035476"/>
                    </a:ext>
                  </a:extLst>
                </a:gridCol>
              </a:tblGrid>
              <a:tr h="370840">
                <a:tc>
                  <a:txBody>
                    <a:bodyPr/>
                    <a:lstStyle/>
                    <a:p>
                      <a:endParaRPr lang="es-MX" dirty="0"/>
                    </a:p>
                  </a:txBody>
                  <a:tcPr/>
                </a:tc>
                <a:tc>
                  <a:txBody>
                    <a:bodyPr/>
                    <a:lstStyle/>
                    <a:p>
                      <a:r>
                        <a:rPr lang="es-MX" dirty="0"/>
                        <a:t>Barcelona</a:t>
                      </a:r>
                    </a:p>
                  </a:txBody>
                  <a:tcPr/>
                </a:tc>
                <a:tc>
                  <a:txBody>
                    <a:bodyPr/>
                    <a:lstStyle/>
                    <a:p>
                      <a:endParaRPr lang="es-MX" dirty="0"/>
                    </a:p>
                  </a:txBody>
                  <a:tcPr/>
                </a:tc>
                <a:tc>
                  <a:txBody>
                    <a:bodyPr/>
                    <a:lstStyle/>
                    <a:p>
                      <a:r>
                        <a:rPr lang="es-MX" dirty="0"/>
                        <a:t>Daimiel</a:t>
                      </a:r>
                    </a:p>
                  </a:txBody>
                  <a:tcPr/>
                </a:tc>
                <a:tc>
                  <a:txBody>
                    <a:bodyPr/>
                    <a:lstStyle/>
                    <a:p>
                      <a:endParaRPr lang="es-MX" dirty="0"/>
                    </a:p>
                  </a:txBody>
                  <a:tcPr/>
                </a:tc>
                <a:tc>
                  <a:txBody>
                    <a:bodyPr/>
                    <a:lstStyle/>
                    <a:p>
                      <a:r>
                        <a:rPr lang="es-MX" dirty="0"/>
                        <a:t>Madrid</a:t>
                      </a:r>
                    </a:p>
                  </a:txBody>
                  <a:tcPr/>
                </a:tc>
                <a:tc>
                  <a:txBody>
                    <a:bodyPr/>
                    <a:lstStyle/>
                    <a:p>
                      <a:endParaRPr lang="es-MX" dirty="0"/>
                    </a:p>
                  </a:txBody>
                  <a:tcPr/>
                </a:tc>
                <a:tc>
                  <a:txBody>
                    <a:bodyPr/>
                    <a:lstStyle/>
                    <a:p>
                      <a:r>
                        <a:rPr lang="es-MX" dirty="0"/>
                        <a:t> . . .</a:t>
                      </a:r>
                    </a:p>
                  </a:txBody>
                  <a:tcPr/>
                </a:tc>
                <a:tc>
                  <a:txBody>
                    <a:bodyPr/>
                    <a:lstStyle/>
                    <a:p>
                      <a:r>
                        <a:rPr lang="es-MX" dirty="0"/>
                        <a:t>-1</a:t>
                      </a:r>
                    </a:p>
                  </a:txBody>
                  <a:tcPr/>
                </a:tc>
                <a:extLst>
                  <a:ext uri="{0D108BD9-81ED-4DB2-BD59-A6C34878D82A}">
                    <a16:rowId xmlns:a16="http://schemas.microsoft.com/office/drawing/2014/main" val="2727266560"/>
                  </a:ext>
                </a:extLst>
              </a:tr>
            </a:tbl>
          </a:graphicData>
        </a:graphic>
      </p:graphicFrame>
      <p:graphicFrame>
        <p:nvGraphicFramePr>
          <p:cNvPr id="48" name="Tabla 47">
            <a:extLst>
              <a:ext uri="{FF2B5EF4-FFF2-40B4-BE49-F238E27FC236}">
                <a16:creationId xmlns:a16="http://schemas.microsoft.com/office/drawing/2014/main" id="{778D81DB-4A48-4DDA-A509-1C44C57E14F3}"/>
              </a:ext>
            </a:extLst>
          </p:cNvPr>
          <p:cNvGraphicFramePr>
            <a:graphicFrameLocks noGrp="1"/>
          </p:cNvGraphicFramePr>
          <p:nvPr>
            <p:extLst>
              <p:ext uri="{D42A27DB-BD31-4B8C-83A1-F6EECF244321}">
                <p14:modId xmlns:p14="http://schemas.microsoft.com/office/powerpoint/2010/main" val="3263832242"/>
              </p:ext>
            </p:extLst>
          </p:nvPr>
        </p:nvGraphicFramePr>
        <p:xfrm>
          <a:off x="693531" y="5357927"/>
          <a:ext cx="459409" cy="370840"/>
        </p:xfrm>
        <a:graphic>
          <a:graphicData uri="http://schemas.openxmlformats.org/drawingml/2006/table">
            <a:tbl>
              <a:tblPr firstRow="1" bandRow="1">
                <a:tableStyleId>{E8B1032C-EA38-4F05-BA0D-38AFFFC7BED3}</a:tableStyleId>
              </a:tblPr>
              <a:tblGrid>
                <a:gridCol w="459409">
                  <a:extLst>
                    <a:ext uri="{9D8B030D-6E8A-4147-A177-3AD203B41FA5}">
                      <a16:colId xmlns:a16="http://schemas.microsoft.com/office/drawing/2014/main" val="319211280"/>
                    </a:ext>
                  </a:extLst>
                </a:gridCol>
              </a:tblGrid>
              <a:tr h="370840">
                <a:tc>
                  <a:txBody>
                    <a:bodyPr/>
                    <a:lstStyle/>
                    <a:p>
                      <a:endParaRPr lang="es-MX" dirty="0"/>
                    </a:p>
                  </a:txBody>
                  <a:tcPr/>
                </a:tc>
                <a:extLst>
                  <a:ext uri="{0D108BD9-81ED-4DB2-BD59-A6C34878D82A}">
                    <a16:rowId xmlns:a16="http://schemas.microsoft.com/office/drawing/2014/main" val="327871348"/>
                  </a:ext>
                </a:extLst>
              </a:tr>
            </a:tbl>
          </a:graphicData>
        </a:graphic>
      </p:graphicFrame>
      <p:cxnSp>
        <p:nvCxnSpPr>
          <p:cNvPr id="50" name="Conector: angular 49">
            <a:extLst>
              <a:ext uri="{FF2B5EF4-FFF2-40B4-BE49-F238E27FC236}">
                <a16:creationId xmlns:a16="http://schemas.microsoft.com/office/drawing/2014/main" id="{4D08E18C-5F50-4DE3-9B93-698030D6B5E7}"/>
              </a:ext>
            </a:extLst>
          </p:cNvPr>
          <p:cNvCxnSpPr>
            <a:cxnSpLocks/>
            <a:endCxn id="48" idx="1"/>
          </p:cNvCxnSpPr>
          <p:nvPr/>
        </p:nvCxnSpPr>
        <p:spPr>
          <a:xfrm rot="16200000" flipH="1">
            <a:off x="78916" y="4928731"/>
            <a:ext cx="906761" cy="322470"/>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graphicFrame>
        <p:nvGraphicFramePr>
          <p:cNvPr id="52" name="Tabla 51">
            <a:extLst>
              <a:ext uri="{FF2B5EF4-FFF2-40B4-BE49-F238E27FC236}">
                <a16:creationId xmlns:a16="http://schemas.microsoft.com/office/drawing/2014/main" id="{471BC604-292F-4885-80E2-1CF5A07FEF33}"/>
              </a:ext>
            </a:extLst>
          </p:cNvPr>
          <p:cNvGraphicFramePr>
            <a:graphicFrameLocks noGrp="1"/>
          </p:cNvGraphicFramePr>
          <p:nvPr>
            <p:extLst>
              <p:ext uri="{D42A27DB-BD31-4B8C-83A1-F6EECF244321}">
                <p14:modId xmlns:p14="http://schemas.microsoft.com/office/powerpoint/2010/main" val="298467088"/>
              </p:ext>
            </p:extLst>
          </p:nvPr>
        </p:nvGraphicFramePr>
        <p:xfrm>
          <a:off x="1972366" y="5357927"/>
          <a:ext cx="459409" cy="741680"/>
        </p:xfrm>
        <a:graphic>
          <a:graphicData uri="http://schemas.openxmlformats.org/drawingml/2006/table">
            <a:tbl>
              <a:tblPr firstRow="1" bandRow="1">
                <a:tableStyleId>{E8B1032C-EA38-4F05-BA0D-38AFFFC7BED3}</a:tableStyleId>
              </a:tblPr>
              <a:tblGrid>
                <a:gridCol w="459409">
                  <a:extLst>
                    <a:ext uri="{9D8B030D-6E8A-4147-A177-3AD203B41FA5}">
                      <a16:colId xmlns:a16="http://schemas.microsoft.com/office/drawing/2014/main" val="319211280"/>
                    </a:ext>
                  </a:extLst>
                </a:gridCol>
              </a:tblGrid>
              <a:tr h="370840">
                <a:tc>
                  <a:txBody>
                    <a:bodyPr/>
                    <a:lstStyle/>
                    <a:p>
                      <a:endParaRPr lang="es-MX" dirty="0"/>
                    </a:p>
                  </a:txBody>
                  <a:tcPr/>
                </a:tc>
                <a:extLst>
                  <a:ext uri="{0D108BD9-81ED-4DB2-BD59-A6C34878D82A}">
                    <a16:rowId xmlns:a16="http://schemas.microsoft.com/office/drawing/2014/main" val="327871348"/>
                  </a:ext>
                </a:extLst>
              </a:tr>
              <a:tr h="370840">
                <a:tc>
                  <a:txBody>
                    <a:bodyPr/>
                    <a:lstStyle/>
                    <a:p>
                      <a:endParaRPr lang="es-MX" dirty="0"/>
                    </a:p>
                  </a:txBody>
                  <a:tcPr/>
                </a:tc>
                <a:extLst>
                  <a:ext uri="{0D108BD9-81ED-4DB2-BD59-A6C34878D82A}">
                    <a16:rowId xmlns:a16="http://schemas.microsoft.com/office/drawing/2014/main" val="953726704"/>
                  </a:ext>
                </a:extLst>
              </a:tr>
            </a:tbl>
          </a:graphicData>
        </a:graphic>
      </p:graphicFrame>
      <p:cxnSp>
        <p:nvCxnSpPr>
          <p:cNvPr id="53" name="Conector: angular 52">
            <a:extLst>
              <a:ext uri="{FF2B5EF4-FFF2-40B4-BE49-F238E27FC236}">
                <a16:creationId xmlns:a16="http://schemas.microsoft.com/office/drawing/2014/main" id="{3450A232-CDC6-4A25-A009-4D264189D76E}"/>
              </a:ext>
            </a:extLst>
          </p:cNvPr>
          <p:cNvCxnSpPr>
            <a:cxnSpLocks/>
            <a:endCxn id="52" idx="1"/>
          </p:cNvCxnSpPr>
          <p:nvPr/>
        </p:nvCxnSpPr>
        <p:spPr>
          <a:xfrm rot="16200000" flipH="1">
            <a:off x="1262572" y="5018973"/>
            <a:ext cx="1159354" cy="260233"/>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5" name="Conector: angular 54">
            <a:extLst>
              <a:ext uri="{FF2B5EF4-FFF2-40B4-BE49-F238E27FC236}">
                <a16:creationId xmlns:a16="http://schemas.microsoft.com/office/drawing/2014/main" id="{B599277A-58D0-4F0C-9392-B87C044C913B}"/>
              </a:ext>
            </a:extLst>
          </p:cNvPr>
          <p:cNvCxnSpPr>
            <a:cxnSpLocks/>
            <a:endCxn id="56" idx="1"/>
          </p:cNvCxnSpPr>
          <p:nvPr/>
        </p:nvCxnSpPr>
        <p:spPr>
          <a:xfrm rot="16200000" flipH="1">
            <a:off x="2511727" y="5054801"/>
            <a:ext cx="1159354" cy="322922"/>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graphicFrame>
        <p:nvGraphicFramePr>
          <p:cNvPr id="56" name="Tabla 55">
            <a:extLst>
              <a:ext uri="{FF2B5EF4-FFF2-40B4-BE49-F238E27FC236}">
                <a16:creationId xmlns:a16="http://schemas.microsoft.com/office/drawing/2014/main" id="{A6344ABD-8765-4768-AC97-9F1B5AD1BA6D}"/>
              </a:ext>
            </a:extLst>
          </p:cNvPr>
          <p:cNvGraphicFramePr>
            <a:graphicFrameLocks noGrp="1"/>
          </p:cNvGraphicFramePr>
          <p:nvPr>
            <p:extLst>
              <p:ext uri="{D42A27DB-BD31-4B8C-83A1-F6EECF244321}">
                <p14:modId xmlns:p14="http://schemas.microsoft.com/office/powerpoint/2010/main" val="1290431173"/>
              </p:ext>
            </p:extLst>
          </p:nvPr>
        </p:nvGraphicFramePr>
        <p:xfrm>
          <a:off x="3252865" y="5610519"/>
          <a:ext cx="459409" cy="370840"/>
        </p:xfrm>
        <a:graphic>
          <a:graphicData uri="http://schemas.openxmlformats.org/drawingml/2006/table">
            <a:tbl>
              <a:tblPr firstRow="1" bandRow="1">
                <a:tableStyleId>{E8B1032C-EA38-4F05-BA0D-38AFFFC7BED3}</a:tableStyleId>
              </a:tblPr>
              <a:tblGrid>
                <a:gridCol w="459409">
                  <a:extLst>
                    <a:ext uri="{9D8B030D-6E8A-4147-A177-3AD203B41FA5}">
                      <a16:colId xmlns:a16="http://schemas.microsoft.com/office/drawing/2014/main" val="319211280"/>
                    </a:ext>
                  </a:extLst>
                </a:gridCol>
              </a:tblGrid>
              <a:tr h="370840">
                <a:tc>
                  <a:txBody>
                    <a:bodyPr/>
                    <a:lstStyle/>
                    <a:p>
                      <a:endParaRPr lang="es-MX" dirty="0"/>
                    </a:p>
                  </a:txBody>
                  <a:tcPr/>
                </a:tc>
                <a:extLst>
                  <a:ext uri="{0D108BD9-81ED-4DB2-BD59-A6C34878D82A}">
                    <a16:rowId xmlns:a16="http://schemas.microsoft.com/office/drawing/2014/main" val="327871348"/>
                  </a:ext>
                </a:extLst>
              </a:tr>
            </a:tbl>
          </a:graphicData>
        </a:graphic>
      </p:graphicFrame>
    </p:spTree>
    <p:extLst>
      <p:ext uri="{BB962C8B-B14F-4D97-AF65-F5344CB8AC3E}">
        <p14:creationId xmlns:p14="http://schemas.microsoft.com/office/powerpoint/2010/main" val="7679714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a:extLst>
              <a:ext uri="{FF2B5EF4-FFF2-40B4-BE49-F238E27FC236}">
                <a16:creationId xmlns:a16="http://schemas.microsoft.com/office/drawing/2014/main" id="{E86AA2CA-87E8-472D-A876-B147522353CB}"/>
              </a:ext>
            </a:extLst>
          </p:cNvPr>
          <p:cNvGraphicFramePr>
            <a:graphicFrameLocks noGrp="1"/>
          </p:cNvGraphicFramePr>
          <p:nvPr>
            <p:extLst>
              <p:ext uri="{D42A27DB-BD31-4B8C-83A1-F6EECF244321}">
                <p14:modId xmlns:p14="http://schemas.microsoft.com/office/powerpoint/2010/main" val="500842824"/>
              </p:ext>
            </p:extLst>
          </p:nvPr>
        </p:nvGraphicFramePr>
        <p:xfrm>
          <a:off x="2756798" y="1695613"/>
          <a:ext cx="4741549" cy="741680"/>
        </p:xfrm>
        <a:graphic>
          <a:graphicData uri="http://schemas.openxmlformats.org/drawingml/2006/table">
            <a:tbl>
              <a:tblPr firstRow="1" bandRow="1">
                <a:tableStyleId>{E8B1032C-EA38-4F05-BA0D-38AFFFC7BED3}</a:tableStyleId>
              </a:tblPr>
              <a:tblGrid>
                <a:gridCol w="492443">
                  <a:extLst>
                    <a:ext uri="{9D8B030D-6E8A-4147-A177-3AD203B41FA5}">
                      <a16:colId xmlns:a16="http://schemas.microsoft.com/office/drawing/2014/main" val="2370381597"/>
                    </a:ext>
                  </a:extLst>
                </a:gridCol>
                <a:gridCol w="524193">
                  <a:extLst>
                    <a:ext uri="{9D8B030D-6E8A-4147-A177-3AD203B41FA5}">
                      <a16:colId xmlns:a16="http://schemas.microsoft.com/office/drawing/2014/main" val="2041577460"/>
                    </a:ext>
                  </a:extLst>
                </a:gridCol>
                <a:gridCol w="473393">
                  <a:extLst>
                    <a:ext uri="{9D8B030D-6E8A-4147-A177-3AD203B41FA5}">
                      <a16:colId xmlns:a16="http://schemas.microsoft.com/office/drawing/2014/main" val="1186038378"/>
                    </a:ext>
                  </a:extLst>
                </a:gridCol>
                <a:gridCol w="930593">
                  <a:extLst>
                    <a:ext uri="{9D8B030D-6E8A-4147-A177-3AD203B41FA5}">
                      <a16:colId xmlns:a16="http://schemas.microsoft.com/office/drawing/2014/main" val="219351039"/>
                    </a:ext>
                  </a:extLst>
                </a:gridCol>
                <a:gridCol w="473393">
                  <a:extLst>
                    <a:ext uri="{9D8B030D-6E8A-4147-A177-3AD203B41FA5}">
                      <a16:colId xmlns:a16="http://schemas.microsoft.com/office/drawing/2014/main" val="1422039307"/>
                    </a:ext>
                  </a:extLst>
                </a:gridCol>
                <a:gridCol w="476568">
                  <a:extLst>
                    <a:ext uri="{9D8B030D-6E8A-4147-A177-3AD203B41FA5}">
                      <a16:colId xmlns:a16="http://schemas.microsoft.com/office/drawing/2014/main" val="2938525204"/>
                    </a:ext>
                  </a:extLst>
                </a:gridCol>
                <a:gridCol w="473393">
                  <a:extLst>
                    <a:ext uri="{9D8B030D-6E8A-4147-A177-3AD203B41FA5}">
                      <a16:colId xmlns:a16="http://schemas.microsoft.com/office/drawing/2014/main" val="2628767751"/>
                    </a:ext>
                  </a:extLst>
                </a:gridCol>
                <a:gridCol w="476568">
                  <a:extLst>
                    <a:ext uri="{9D8B030D-6E8A-4147-A177-3AD203B41FA5}">
                      <a16:colId xmlns:a16="http://schemas.microsoft.com/office/drawing/2014/main" val="724922728"/>
                    </a:ext>
                  </a:extLst>
                </a:gridCol>
                <a:gridCol w="421005">
                  <a:extLst>
                    <a:ext uri="{9D8B030D-6E8A-4147-A177-3AD203B41FA5}">
                      <a16:colId xmlns:a16="http://schemas.microsoft.com/office/drawing/2014/main" val="2187035476"/>
                    </a:ext>
                  </a:extLst>
                </a:gridCol>
              </a:tblGrid>
              <a:tr h="370840">
                <a:tc>
                  <a:txBody>
                    <a:bodyPr/>
                    <a:lstStyle/>
                    <a:p>
                      <a:r>
                        <a:rPr lang="es-MX" dirty="0"/>
                        <a:t>TN</a:t>
                      </a:r>
                    </a:p>
                  </a:txBody>
                  <a:tcPr/>
                </a:tc>
                <a:tc>
                  <a:txBody>
                    <a:bodyPr/>
                    <a:lstStyle/>
                    <a:p>
                      <a:r>
                        <a:rPr lang="es-MX" dirty="0"/>
                        <a:t>DH</a:t>
                      </a:r>
                    </a:p>
                  </a:txBody>
                  <a:tcPr/>
                </a:tc>
                <a:tc>
                  <a:txBody>
                    <a:bodyPr/>
                    <a:lstStyle/>
                    <a:p>
                      <a:r>
                        <a:rPr lang="es-MX" dirty="0"/>
                        <a:t>P1</a:t>
                      </a:r>
                    </a:p>
                  </a:txBody>
                  <a:tcPr/>
                </a:tc>
                <a:tc>
                  <a:txBody>
                    <a:bodyPr/>
                    <a:lstStyle/>
                    <a:p>
                      <a:r>
                        <a:rPr lang="es-MX" dirty="0"/>
                        <a:t>K1</a:t>
                      </a:r>
                    </a:p>
                  </a:txBody>
                  <a:tcPr/>
                </a:tc>
                <a:tc>
                  <a:txBody>
                    <a:bodyPr/>
                    <a:lstStyle/>
                    <a:p>
                      <a:r>
                        <a:rPr lang="es-MX" dirty="0"/>
                        <a:t>P2</a:t>
                      </a:r>
                    </a:p>
                  </a:txBody>
                  <a:tcPr/>
                </a:tc>
                <a:tc>
                  <a:txBody>
                    <a:bodyPr/>
                    <a:lstStyle/>
                    <a:p>
                      <a:r>
                        <a:rPr lang="es-MX" dirty="0"/>
                        <a:t>K2</a:t>
                      </a:r>
                    </a:p>
                  </a:txBody>
                  <a:tcPr/>
                </a:tc>
                <a:tc>
                  <a:txBody>
                    <a:bodyPr/>
                    <a:lstStyle/>
                    <a:p>
                      <a:r>
                        <a:rPr lang="es-MX" dirty="0"/>
                        <a:t>P3</a:t>
                      </a:r>
                    </a:p>
                  </a:txBody>
                  <a:tcPr/>
                </a:tc>
                <a:tc>
                  <a:txBody>
                    <a:bodyPr/>
                    <a:lstStyle/>
                    <a:p>
                      <a:r>
                        <a:rPr lang="es-MX" dirty="0"/>
                        <a:t>K3</a:t>
                      </a:r>
                    </a:p>
                  </a:txBody>
                  <a:tcPr/>
                </a:tc>
                <a:tc>
                  <a:txBody>
                    <a:bodyPr/>
                    <a:lstStyle/>
                    <a:p>
                      <a:r>
                        <a:rPr lang="es-MX" dirty="0"/>
                        <a:t>P4</a:t>
                      </a:r>
                    </a:p>
                  </a:txBody>
                  <a:tcPr/>
                </a:tc>
                <a:extLst>
                  <a:ext uri="{0D108BD9-81ED-4DB2-BD59-A6C34878D82A}">
                    <a16:rowId xmlns:a16="http://schemas.microsoft.com/office/drawing/2014/main" val="2727266560"/>
                  </a:ext>
                </a:extLst>
              </a:tr>
              <a:tr h="370840">
                <a:tc>
                  <a:txBody>
                    <a:bodyPr/>
                    <a:lstStyle/>
                    <a:p>
                      <a:r>
                        <a:rPr lang="es-MX" dirty="0"/>
                        <a:t>H</a:t>
                      </a:r>
                    </a:p>
                  </a:txBody>
                  <a:tcPr/>
                </a:tc>
                <a:tc>
                  <a:txBody>
                    <a:bodyPr/>
                    <a:lstStyle/>
                    <a:p>
                      <a:endParaRPr lang="es-MX" dirty="0"/>
                    </a:p>
                  </a:txBody>
                  <a:tcPr/>
                </a:tc>
                <a:tc>
                  <a:txBody>
                    <a:bodyPr/>
                    <a:lstStyle/>
                    <a:p>
                      <a:endParaRPr lang="es-MX" dirty="0"/>
                    </a:p>
                  </a:txBody>
                  <a:tcPr/>
                </a:tc>
                <a:tc>
                  <a:txBody>
                    <a:bodyPr/>
                    <a:lstStyle/>
                    <a:p>
                      <a:r>
                        <a:rPr lang="es-MX" dirty="0"/>
                        <a:t>830022</a:t>
                      </a:r>
                    </a:p>
                  </a:txBody>
                  <a:tcPr/>
                </a:tc>
                <a:tc>
                  <a:txBody>
                    <a:bodyPr/>
                    <a:lstStyle/>
                    <a:p>
                      <a:endParaRPr lang="es-MX" dirty="0"/>
                    </a:p>
                  </a:txBody>
                  <a:tcPr/>
                </a:tc>
                <a:tc>
                  <a:txBody>
                    <a:bodyPr/>
                    <a:lstStyle/>
                    <a:p>
                      <a:endParaRPr lang="es-MX" dirty="0"/>
                    </a:p>
                  </a:txBody>
                  <a:tcPr/>
                </a:tc>
                <a:tc>
                  <a:txBody>
                    <a:bodyPr/>
                    <a:lstStyle/>
                    <a:p>
                      <a:endParaRPr lang="es-MX" dirty="0"/>
                    </a:p>
                  </a:txBody>
                  <a:tcPr/>
                </a:tc>
                <a:tc>
                  <a:txBody>
                    <a:bodyPr/>
                    <a:lstStyle/>
                    <a:p>
                      <a:endParaRPr lang="es-MX" dirty="0"/>
                    </a:p>
                  </a:txBody>
                  <a:tcPr/>
                </a:tc>
                <a:tc>
                  <a:txBody>
                    <a:bodyPr/>
                    <a:lstStyle/>
                    <a:p>
                      <a:r>
                        <a:rPr lang="es-MX" dirty="0"/>
                        <a:t>-1</a:t>
                      </a:r>
                    </a:p>
                  </a:txBody>
                  <a:tcPr/>
                </a:tc>
                <a:extLst>
                  <a:ext uri="{0D108BD9-81ED-4DB2-BD59-A6C34878D82A}">
                    <a16:rowId xmlns:a16="http://schemas.microsoft.com/office/drawing/2014/main" val="2973067890"/>
                  </a:ext>
                </a:extLst>
              </a:tr>
            </a:tbl>
          </a:graphicData>
        </a:graphic>
      </p:graphicFrame>
      <p:sp>
        <p:nvSpPr>
          <p:cNvPr id="5" name="CuadroTexto 4">
            <a:extLst>
              <a:ext uri="{FF2B5EF4-FFF2-40B4-BE49-F238E27FC236}">
                <a16:creationId xmlns:a16="http://schemas.microsoft.com/office/drawing/2014/main" id="{46C0C87A-0DC5-4FBA-8AB2-08FECA451973}"/>
              </a:ext>
            </a:extLst>
          </p:cNvPr>
          <p:cNvSpPr txBox="1"/>
          <p:nvPr/>
        </p:nvSpPr>
        <p:spPr>
          <a:xfrm>
            <a:off x="8454887" y="1750246"/>
            <a:ext cx="2852384" cy="1200329"/>
          </a:xfrm>
          <a:prstGeom prst="rect">
            <a:avLst/>
          </a:prstGeom>
          <a:noFill/>
          <a:ln w="38100">
            <a:solidFill>
              <a:srgbClr val="0070C0"/>
            </a:solidFill>
          </a:ln>
        </p:spPr>
        <p:txBody>
          <a:bodyPr wrap="none" rtlCol="0">
            <a:spAutoFit/>
          </a:bodyPr>
          <a:lstStyle/>
          <a:p>
            <a:pPr marL="285750" indent="-285750">
              <a:buFont typeface="Arial" panose="020B0604020202020204" pitchFamily="34" charset="0"/>
              <a:buChar char="•"/>
            </a:pPr>
            <a:r>
              <a:rPr lang="es-MX" dirty="0"/>
              <a:t>TN </a:t>
            </a:r>
            <a:r>
              <a:rPr lang="es-MX" dirty="0">
                <a:sym typeface="Wingdings" panose="05000000000000000000" pitchFamily="2" charset="2"/>
              </a:rPr>
              <a:t> Tipo de Nodo</a:t>
            </a:r>
          </a:p>
          <a:p>
            <a:pPr marL="285750" indent="-285750">
              <a:buFont typeface="Arial" panose="020B0604020202020204" pitchFamily="34" charset="0"/>
              <a:buChar char="•"/>
            </a:pPr>
            <a:r>
              <a:rPr lang="es-MX" dirty="0">
                <a:sym typeface="Wingdings" panose="05000000000000000000" pitchFamily="2" charset="2"/>
              </a:rPr>
              <a:t>DN  Dirección de Nodo</a:t>
            </a:r>
          </a:p>
          <a:p>
            <a:pPr marL="285750" indent="-285750">
              <a:buFont typeface="Arial" panose="020B0604020202020204" pitchFamily="34" charset="0"/>
              <a:buChar char="•"/>
            </a:pPr>
            <a:r>
              <a:rPr lang="es-MX" dirty="0">
                <a:sym typeface="Wingdings" panose="05000000000000000000" pitchFamily="2" charset="2"/>
              </a:rPr>
              <a:t>K     Clave de búsqueda</a:t>
            </a:r>
          </a:p>
          <a:p>
            <a:pPr marL="285750" indent="-285750">
              <a:buFont typeface="Arial" panose="020B0604020202020204" pitchFamily="34" charset="0"/>
              <a:buChar char="•"/>
            </a:pPr>
            <a:r>
              <a:rPr lang="es-MX" dirty="0">
                <a:sym typeface="Wingdings" panose="05000000000000000000" pitchFamily="2" charset="2"/>
              </a:rPr>
              <a:t>P     Apuntador</a:t>
            </a:r>
            <a:endParaRPr lang="es-MX" dirty="0"/>
          </a:p>
        </p:txBody>
      </p:sp>
      <p:sp>
        <p:nvSpPr>
          <p:cNvPr id="6" name="CuadroTexto 5">
            <a:extLst>
              <a:ext uri="{FF2B5EF4-FFF2-40B4-BE49-F238E27FC236}">
                <a16:creationId xmlns:a16="http://schemas.microsoft.com/office/drawing/2014/main" id="{8DB5A12C-0EC3-47EE-AAE8-6FCB151B1AC1}"/>
              </a:ext>
            </a:extLst>
          </p:cNvPr>
          <p:cNvSpPr txBox="1"/>
          <p:nvPr/>
        </p:nvSpPr>
        <p:spPr>
          <a:xfrm>
            <a:off x="8454887" y="3080124"/>
            <a:ext cx="1600201" cy="1200329"/>
          </a:xfrm>
          <a:prstGeom prst="rect">
            <a:avLst/>
          </a:prstGeom>
          <a:noFill/>
          <a:ln w="38100">
            <a:solidFill>
              <a:srgbClr val="0070C0"/>
            </a:solidFill>
          </a:ln>
        </p:spPr>
        <p:txBody>
          <a:bodyPr wrap="square" rtlCol="0">
            <a:spAutoFit/>
          </a:bodyPr>
          <a:lstStyle/>
          <a:p>
            <a:r>
              <a:rPr lang="es-MX" b="1" dirty="0">
                <a:solidFill>
                  <a:srgbClr val="0070C0"/>
                </a:solidFill>
              </a:rPr>
              <a:t> </a:t>
            </a:r>
            <a:r>
              <a:rPr lang="es-MX" b="1" u="sng" dirty="0">
                <a:solidFill>
                  <a:srgbClr val="0070C0"/>
                </a:solidFill>
              </a:rPr>
              <a:t>Tipos de Nodo  </a:t>
            </a:r>
          </a:p>
          <a:p>
            <a:pPr marL="285750" indent="-285750">
              <a:buFont typeface="Arial" panose="020B0604020202020204" pitchFamily="34" charset="0"/>
              <a:buChar char="•"/>
            </a:pPr>
            <a:r>
              <a:rPr lang="es-MX" dirty="0"/>
              <a:t>Hoja</a:t>
            </a:r>
          </a:p>
          <a:p>
            <a:pPr marL="285750" indent="-285750">
              <a:buFont typeface="Arial" panose="020B0604020202020204" pitchFamily="34" charset="0"/>
              <a:buChar char="•"/>
            </a:pPr>
            <a:r>
              <a:rPr lang="es-MX" dirty="0"/>
              <a:t>Intermedio</a:t>
            </a:r>
          </a:p>
          <a:p>
            <a:pPr marL="285750" indent="-285750">
              <a:buFont typeface="Arial" panose="020B0604020202020204" pitchFamily="34" charset="0"/>
              <a:buChar char="•"/>
            </a:pPr>
            <a:r>
              <a:rPr lang="es-MX" dirty="0"/>
              <a:t>Raíz</a:t>
            </a:r>
          </a:p>
        </p:txBody>
      </p:sp>
      <p:sp>
        <p:nvSpPr>
          <p:cNvPr id="7" name="CuadroTexto 6">
            <a:extLst>
              <a:ext uri="{FF2B5EF4-FFF2-40B4-BE49-F238E27FC236}">
                <a16:creationId xmlns:a16="http://schemas.microsoft.com/office/drawing/2014/main" id="{4BD664F3-B025-49D3-8453-B8824721D588}"/>
              </a:ext>
            </a:extLst>
          </p:cNvPr>
          <p:cNvSpPr txBox="1"/>
          <p:nvPr/>
        </p:nvSpPr>
        <p:spPr>
          <a:xfrm>
            <a:off x="838200" y="1881787"/>
            <a:ext cx="962058" cy="369332"/>
          </a:xfrm>
          <a:prstGeom prst="rect">
            <a:avLst/>
          </a:prstGeom>
          <a:noFill/>
        </p:spPr>
        <p:txBody>
          <a:bodyPr wrap="none" rtlCol="0">
            <a:spAutoFit/>
          </a:bodyPr>
          <a:lstStyle/>
          <a:p>
            <a:r>
              <a:rPr lang="es-MX" dirty="0"/>
              <a:t>Atributo</a:t>
            </a:r>
          </a:p>
        </p:txBody>
      </p:sp>
      <p:cxnSp>
        <p:nvCxnSpPr>
          <p:cNvPr id="11" name="Conector recto de flecha 10">
            <a:extLst>
              <a:ext uri="{FF2B5EF4-FFF2-40B4-BE49-F238E27FC236}">
                <a16:creationId xmlns:a16="http://schemas.microsoft.com/office/drawing/2014/main" id="{748A4D0C-526F-44FA-B9AF-C02C5C599015}"/>
              </a:ext>
            </a:extLst>
          </p:cNvPr>
          <p:cNvCxnSpPr>
            <a:cxnSpLocks/>
            <a:stCxn id="7" idx="3"/>
            <a:endCxn id="4" idx="1"/>
          </p:cNvCxnSpPr>
          <p:nvPr/>
        </p:nvCxnSpPr>
        <p:spPr>
          <a:xfrm>
            <a:off x="1800258" y="2066453"/>
            <a:ext cx="95654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Conector: angular 15">
            <a:extLst>
              <a:ext uri="{FF2B5EF4-FFF2-40B4-BE49-F238E27FC236}">
                <a16:creationId xmlns:a16="http://schemas.microsoft.com/office/drawing/2014/main" id="{57C7B940-6E84-4A07-B7DD-953D3E001806}"/>
              </a:ext>
            </a:extLst>
          </p:cNvPr>
          <p:cNvCxnSpPr>
            <a:cxnSpLocks/>
          </p:cNvCxnSpPr>
          <p:nvPr/>
        </p:nvCxnSpPr>
        <p:spPr>
          <a:xfrm rot="16200000" flipH="1">
            <a:off x="3833445" y="2419277"/>
            <a:ext cx="953375" cy="629754"/>
          </a:xfrm>
          <a:prstGeom prst="bentConnector3">
            <a:avLst>
              <a:gd name="adj1" fmla="val 9865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C36B6F9D-6407-489F-913F-B81106444DF5}"/>
              </a:ext>
            </a:extLst>
          </p:cNvPr>
          <p:cNvSpPr txBox="1"/>
          <p:nvPr/>
        </p:nvSpPr>
        <p:spPr>
          <a:xfrm>
            <a:off x="7498347" y="4280453"/>
            <a:ext cx="4602991" cy="369332"/>
          </a:xfrm>
          <a:prstGeom prst="rect">
            <a:avLst/>
          </a:prstGeom>
          <a:noFill/>
        </p:spPr>
        <p:txBody>
          <a:bodyPr wrap="none" rtlCol="0">
            <a:spAutoFit/>
          </a:bodyPr>
          <a:lstStyle/>
          <a:p>
            <a:r>
              <a:rPr lang="es-MX" dirty="0"/>
              <a:t>Algoritmo de Insertar en orden en el nodo hoja</a:t>
            </a:r>
          </a:p>
        </p:txBody>
      </p:sp>
      <p:cxnSp>
        <p:nvCxnSpPr>
          <p:cNvPr id="24" name="Conector: angular 23">
            <a:extLst>
              <a:ext uri="{FF2B5EF4-FFF2-40B4-BE49-F238E27FC236}">
                <a16:creationId xmlns:a16="http://schemas.microsoft.com/office/drawing/2014/main" id="{B47280CB-E99F-4C51-9868-8A62A33C0434}"/>
              </a:ext>
            </a:extLst>
          </p:cNvPr>
          <p:cNvCxnSpPr>
            <a:cxnSpLocks/>
          </p:cNvCxnSpPr>
          <p:nvPr/>
        </p:nvCxnSpPr>
        <p:spPr>
          <a:xfrm rot="16200000" flipH="1">
            <a:off x="5171448" y="2412931"/>
            <a:ext cx="953375" cy="629754"/>
          </a:xfrm>
          <a:prstGeom prst="bentConnector3">
            <a:avLst>
              <a:gd name="adj1" fmla="val 9865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Conector: angular 24">
            <a:extLst>
              <a:ext uri="{FF2B5EF4-FFF2-40B4-BE49-F238E27FC236}">
                <a16:creationId xmlns:a16="http://schemas.microsoft.com/office/drawing/2014/main" id="{F24692A6-A168-486C-9940-2F61CB4F45C2}"/>
              </a:ext>
            </a:extLst>
          </p:cNvPr>
          <p:cNvCxnSpPr>
            <a:cxnSpLocks/>
          </p:cNvCxnSpPr>
          <p:nvPr/>
        </p:nvCxnSpPr>
        <p:spPr>
          <a:xfrm rot="16200000" flipH="1">
            <a:off x="6194574" y="2412931"/>
            <a:ext cx="953375" cy="629754"/>
          </a:xfrm>
          <a:prstGeom prst="bentConnector3">
            <a:avLst>
              <a:gd name="adj1" fmla="val 9865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9350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0DC39E-79EE-4CFE-8469-A6CC9B77C4CE}"/>
              </a:ext>
            </a:extLst>
          </p:cNvPr>
          <p:cNvSpPr>
            <a:spLocks noGrp="1"/>
          </p:cNvSpPr>
          <p:nvPr>
            <p:ph type="title"/>
          </p:nvPr>
        </p:nvSpPr>
        <p:spPr/>
        <p:txBody>
          <a:bodyPr/>
          <a:lstStyle/>
          <a:p>
            <a:r>
              <a:rPr lang="es-MX" dirty="0"/>
              <a:t>Metadatos del Registro Entidad</a:t>
            </a:r>
          </a:p>
        </p:txBody>
      </p:sp>
      <p:sp>
        <p:nvSpPr>
          <p:cNvPr id="3" name="Marcador de contenido 2">
            <a:extLst>
              <a:ext uri="{FF2B5EF4-FFF2-40B4-BE49-F238E27FC236}">
                <a16:creationId xmlns:a16="http://schemas.microsoft.com/office/drawing/2014/main" id="{4A48D85D-27D2-4D26-B9DF-FC2F245F2F8C}"/>
              </a:ext>
            </a:extLst>
          </p:cNvPr>
          <p:cNvSpPr>
            <a:spLocks noGrp="1"/>
          </p:cNvSpPr>
          <p:nvPr>
            <p:ph idx="1"/>
          </p:nvPr>
        </p:nvSpPr>
        <p:spPr>
          <a:xfrm>
            <a:off x="838200" y="1752505"/>
            <a:ext cx="10515600" cy="4570232"/>
          </a:xfrm>
        </p:spPr>
        <p:txBody>
          <a:bodyPr/>
          <a:lstStyle/>
          <a:p>
            <a:r>
              <a:rPr lang="es-MX" dirty="0"/>
              <a:t>Nombre</a:t>
            </a:r>
          </a:p>
          <a:p>
            <a:r>
              <a:rPr lang="es-MX" dirty="0"/>
              <a:t>Dirección Entidad</a:t>
            </a:r>
          </a:p>
          <a:p>
            <a:r>
              <a:rPr lang="es-MX" dirty="0"/>
              <a:t>Apuntador al registro de  datos</a:t>
            </a:r>
          </a:p>
          <a:p>
            <a:r>
              <a:rPr lang="es-MX" dirty="0"/>
              <a:t>Apuntador al registro de atributos</a:t>
            </a:r>
          </a:p>
          <a:p>
            <a:r>
              <a:rPr lang="es-MX" dirty="0"/>
              <a:t>Apuntador a la siguiente entidad</a:t>
            </a:r>
          </a:p>
        </p:txBody>
      </p:sp>
      <p:graphicFrame>
        <p:nvGraphicFramePr>
          <p:cNvPr id="4" name="Tabla 3">
            <a:extLst>
              <a:ext uri="{FF2B5EF4-FFF2-40B4-BE49-F238E27FC236}">
                <a16:creationId xmlns:a16="http://schemas.microsoft.com/office/drawing/2014/main" id="{C43FC3E5-86B1-4D13-846D-53D2DA5734CA}"/>
              </a:ext>
            </a:extLst>
          </p:cNvPr>
          <p:cNvGraphicFramePr>
            <a:graphicFrameLocks noGrp="1"/>
          </p:cNvGraphicFramePr>
          <p:nvPr>
            <p:extLst>
              <p:ext uri="{D42A27DB-BD31-4B8C-83A1-F6EECF244321}">
                <p14:modId xmlns:p14="http://schemas.microsoft.com/office/powerpoint/2010/main" val="767528250"/>
              </p:ext>
            </p:extLst>
          </p:nvPr>
        </p:nvGraphicFramePr>
        <p:xfrm>
          <a:off x="2292627" y="5318171"/>
          <a:ext cx="6674680" cy="370840"/>
        </p:xfrm>
        <a:graphic>
          <a:graphicData uri="http://schemas.openxmlformats.org/drawingml/2006/table">
            <a:tbl>
              <a:tblPr firstRow="1" bandRow="1">
                <a:tableStyleId>{5940675A-B579-460E-94D1-54222C63F5DA}</a:tableStyleId>
              </a:tblPr>
              <a:tblGrid>
                <a:gridCol w="1334936">
                  <a:extLst>
                    <a:ext uri="{9D8B030D-6E8A-4147-A177-3AD203B41FA5}">
                      <a16:colId xmlns:a16="http://schemas.microsoft.com/office/drawing/2014/main" val="281476617"/>
                    </a:ext>
                  </a:extLst>
                </a:gridCol>
                <a:gridCol w="1334936">
                  <a:extLst>
                    <a:ext uri="{9D8B030D-6E8A-4147-A177-3AD203B41FA5}">
                      <a16:colId xmlns:a16="http://schemas.microsoft.com/office/drawing/2014/main" val="3351311520"/>
                    </a:ext>
                  </a:extLst>
                </a:gridCol>
                <a:gridCol w="1334936">
                  <a:extLst>
                    <a:ext uri="{9D8B030D-6E8A-4147-A177-3AD203B41FA5}">
                      <a16:colId xmlns:a16="http://schemas.microsoft.com/office/drawing/2014/main" val="1848913247"/>
                    </a:ext>
                  </a:extLst>
                </a:gridCol>
                <a:gridCol w="1334936">
                  <a:extLst>
                    <a:ext uri="{9D8B030D-6E8A-4147-A177-3AD203B41FA5}">
                      <a16:colId xmlns:a16="http://schemas.microsoft.com/office/drawing/2014/main" val="1914674529"/>
                    </a:ext>
                  </a:extLst>
                </a:gridCol>
                <a:gridCol w="1334936">
                  <a:extLst>
                    <a:ext uri="{9D8B030D-6E8A-4147-A177-3AD203B41FA5}">
                      <a16:colId xmlns:a16="http://schemas.microsoft.com/office/drawing/2014/main" val="649637101"/>
                    </a:ext>
                  </a:extLst>
                </a:gridCol>
              </a:tblGrid>
              <a:tr h="370840">
                <a:tc>
                  <a:txBody>
                    <a:bodyPr/>
                    <a:lstStyle/>
                    <a:p>
                      <a:pPr algn="ctr"/>
                      <a:r>
                        <a:rPr lang="es-MX" dirty="0"/>
                        <a:t>Nombre</a:t>
                      </a:r>
                    </a:p>
                  </a:txBody>
                  <a:tcPr anchor="ctr"/>
                </a:tc>
                <a:tc>
                  <a:txBody>
                    <a:bodyPr/>
                    <a:lstStyle/>
                    <a:p>
                      <a:pPr algn="ctr"/>
                      <a:r>
                        <a:rPr lang="es-MX" dirty="0"/>
                        <a:t>DE</a:t>
                      </a:r>
                    </a:p>
                  </a:txBody>
                  <a:tcPr anchor="ctr"/>
                </a:tc>
                <a:tc>
                  <a:txBody>
                    <a:bodyPr/>
                    <a:lstStyle/>
                    <a:p>
                      <a:pPr algn="ctr"/>
                      <a:r>
                        <a:rPr lang="es-MX" dirty="0"/>
                        <a:t>DA</a:t>
                      </a:r>
                    </a:p>
                  </a:txBody>
                  <a:tcPr anchor="ctr"/>
                </a:tc>
                <a:tc>
                  <a:txBody>
                    <a:bodyPr/>
                    <a:lstStyle/>
                    <a:p>
                      <a:pPr algn="ctr"/>
                      <a:r>
                        <a:rPr lang="es-MX" dirty="0"/>
                        <a:t>DD</a:t>
                      </a:r>
                    </a:p>
                  </a:txBody>
                  <a:tcPr anchor="ctr"/>
                </a:tc>
                <a:tc>
                  <a:txBody>
                    <a:bodyPr/>
                    <a:lstStyle/>
                    <a:p>
                      <a:pPr algn="ctr"/>
                      <a:r>
                        <a:rPr lang="es-MX" dirty="0"/>
                        <a:t>DSIG</a:t>
                      </a:r>
                    </a:p>
                  </a:txBody>
                  <a:tcPr anchor="ctr"/>
                </a:tc>
                <a:extLst>
                  <a:ext uri="{0D108BD9-81ED-4DB2-BD59-A6C34878D82A}">
                    <a16:rowId xmlns:a16="http://schemas.microsoft.com/office/drawing/2014/main" val="2058954294"/>
                  </a:ext>
                </a:extLst>
              </a:tr>
            </a:tbl>
          </a:graphicData>
        </a:graphic>
      </p:graphicFrame>
    </p:spTree>
    <p:extLst>
      <p:ext uri="{BB962C8B-B14F-4D97-AF65-F5344CB8AC3E}">
        <p14:creationId xmlns:p14="http://schemas.microsoft.com/office/powerpoint/2010/main" val="2195502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8541D1-0429-4DB5-9D59-E58BB6591B1E}"/>
              </a:ext>
            </a:extLst>
          </p:cNvPr>
          <p:cNvSpPr>
            <a:spLocks noGrp="1"/>
          </p:cNvSpPr>
          <p:nvPr>
            <p:ph type="title"/>
          </p:nvPr>
        </p:nvSpPr>
        <p:spPr/>
        <p:txBody>
          <a:bodyPr/>
          <a:lstStyle/>
          <a:p>
            <a:r>
              <a:rPr lang="es-MX" dirty="0"/>
              <a:t>Metadatos del Registro Atributo</a:t>
            </a:r>
          </a:p>
        </p:txBody>
      </p:sp>
      <p:sp>
        <p:nvSpPr>
          <p:cNvPr id="3" name="Marcador de contenido 2">
            <a:extLst>
              <a:ext uri="{FF2B5EF4-FFF2-40B4-BE49-F238E27FC236}">
                <a16:creationId xmlns:a16="http://schemas.microsoft.com/office/drawing/2014/main" id="{5255D2A8-E7B3-4185-9D9D-B7F0C18A6124}"/>
              </a:ext>
            </a:extLst>
          </p:cNvPr>
          <p:cNvSpPr>
            <a:spLocks noGrp="1"/>
          </p:cNvSpPr>
          <p:nvPr>
            <p:ph idx="1"/>
          </p:nvPr>
        </p:nvSpPr>
        <p:spPr/>
        <p:txBody>
          <a:bodyPr/>
          <a:lstStyle/>
          <a:p>
            <a:r>
              <a:rPr lang="es-MX" dirty="0"/>
              <a:t>Nombre</a:t>
            </a:r>
          </a:p>
          <a:p>
            <a:r>
              <a:rPr lang="es-MX" dirty="0"/>
              <a:t>Tipo</a:t>
            </a:r>
          </a:p>
          <a:p>
            <a:r>
              <a:rPr lang="es-MX" dirty="0"/>
              <a:t>Longitud</a:t>
            </a:r>
          </a:p>
          <a:p>
            <a:r>
              <a:rPr lang="es-MX" dirty="0"/>
              <a:t>Dirección</a:t>
            </a:r>
          </a:p>
          <a:p>
            <a:r>
              <a:rPr lang="es-MX" dirty="0"/>
              <a:t>Tipo de Índice</a:t>
            </a:r>
          </a:p>
          <a:p>
            <a:r>
              <a:rPr lang="es-MX" dirty="0"/>
              <a:t>Dirección del Índice</a:t>
            </a:r>
          </a:p>
          <a:p>
            <a:r>
              <a:rPr lang="es-MX" dirty="0"/>
              <a:t>Apuntador siguiente atributo</a:t>
            </a:r>
          </a:p>
        </p:txBody>
      </p:sp>
      <p:graphicFrame>
        <p:nvGraphicFramePr>
          <p:cNvPr id="4" name="Tabla 3">
            <a:extLst>
              <a:ext uri="{FF2B5EF4-FFF2-40B4-BE49-F238E27FC236}">
                <a16:creationId xmlns:a16="http://schemas.microsoft.com/office/drawing/2014/main" id="{77CFC7F6-9B2C-4F26-8789-55EE15148AD9}"/>
              </a:ext>
            </a:extLst>
          </p:cNvPr>
          <p:cNvGraphicFramePr>
            <a:graphicFrameLocks noGrp="1"/>
          </p:cNvGraphicFramePr>
          <p:nvPr>
            <p:extLst>
              <p:ext uri="{D42A27DB-BD31-4B8C-83A1-F6EECF244321}">
                <p14:modId xmlns:p14="http://schemas.microsoft.com/office/powerpoint/2010/main" val="1824587610"/>
              </p:ext>
            </p:extLst>
          </p:nvPr>
        </p:nvGraphicFramePr>
        <p:xfrm>
          <a:off x="1325218" y="5198902"/>
          <a:ext cx="7712761" cy="370840"/>
        </p:xfrm>
        <a:graphic>
          <a:graphicData uri="http://schemas.openxmlformats.org/drawingml/2006/table">
            <a:tbl>
              <a:tblPr firstRow="1" bandRow="1">
                <a:tableStyleId>{5940675A-B579-460E-94D1-54222C63F5DA}</a:tableStyleId>
              </a:tblPr>
              <a:tblGrid>
                <a:gridCol w="1101823">
                  <a:extLst>
                    <a:ext uri="{9D8B030D-6E8A-4147-A177-3AD203B41FA5}">
                      <a16:colId xmlns:a16="http://schemas.microsoft.com/office/drawing/2014/main" val="281476617"/>
                    </a:ext>
                  </a:extLst>
                </a:gridCol>
                <a:gridCol w="1101823">
                  <a:extLst>
                    <a:ext uri="{9D8B030D-6E8A-4147-A177-3AD203B41FA5}">
                      <a16:colId xmlns:a16="http://schemas.microsoft.com/office/drawing/2014/main" val="3351311520"/>
                    </a:ext>
                  </a:extLst>
                </a:gridCol>
                <a:gridCol w="1101823">
                  <a:extLst>
                    <a:ext uri="{9D8B030D-6E8A-4147-A177-3AD203B41FA5}">
                      <a16:colId xmlns:a16="http://schemas.microsoft.com/office/drawing/2014/main" val="1848913247"/>
                    </a:ext>
                  </a:extLst>
                </a:gridCol>
                <a:gridCol w="1101823">
                  <a:extLst>
                    <a:ext uri="{9D8B030D-6E8A-4147-A177-3AD203B41FA5}">
                      <a16:colId xmlns:a16="http://schemas.microsoft.com/office/drawing/2014/main" val="1914674529"/>
                    </a:ext>
                  </a:extLst>
                </a:gridCol>
                <a:gridCol w="1101823">
                  <a:extLst>
                    <a:ext uri="{9D8B030D-6E8A-4147-A177-3AD203B41FA5}">
                      <a16:colId xmlns:a16="http://schemas.microsoft.com/office/drawing/2014/main" val="649637101"/>
                    </a:ext>
                  </a:extLst>
                </a:gridCol>
                <a:gridCol w="1101823">
                  <a:extLst>
                    <a:ext uri="{9D8B030D-6E8A-4147-A177-3AD203B41FA5}">
                      <a16:colId xmlns:a16="http://schemas.microsoft.com/office/drawing/2014/main" val="2192272337"/>
                    </a:ext>
                  </a:extLst>
                </a:gridCol>
                <a:gridCol w="1101823">
                  <a:extLst>
                    <a:ext uri="{9D8B030D-6E8A-4147-A177-3AD203B41FA5}">
                      <a16:colId xmlns:a16="http://schemas.microsoft.com/office/drawing/2014/main" val="1044390500"/>
                    </a:ext>
                  </a:extLst>
                </a:gridCol>
              </a:tblGrid>
              <a:tr h="370840">
                <a:tc>
                  <a:txBody>
                    <a:bodyPr/>
                    <a:lstStyle/>
                    <a:p>
                      <a:pPr algn="ctr"/>
                      <a:r>
                        <a:rPr lang="es-MX" dirty="0"/>
                        <a:t>Nombre</a:t>
                      </a:r>
                    </a:p>
                  </a:txBody>
                  <a:tcPr anchor="ctr"/>
                </a:tc>
                <a:tc>
                  <a:txBody>
                    <a:bodyPr/>
                    <a:lstStyle/>
                    <a:p>
                      <a:pPr algn="ctr"/>
                      <a:r>
                        <a:rPr lang="es-MX" dirty="0"/>
                        <a:t>Tipo</a:t>
                      </a:r>
                    </a:p>
                  </a:txBody>
                  <a:tcPr anchor="ctr"/>
                </a:tc>
                <a:tc>
                  <a:txBody>
                    <a:bodyPr/>
                    <a:lstStyle/>
                    <a:p>
                      <a:pPr algn="ctr"/>
                      <a:r>
                        <a:rPr lang="es-MX" dirty="0"/>
                        <a:t>Longitud</a:t>
                      </a:r>
                    </a:p>
                  </a:txBody>
                  <a:tcPr anchor="ctr"/>
                </a:tc>
                <a:tc>
                  <a:txBody>
                    <a:bodyPr/>
                    <a:lstStyle/>
                    <a:p>
                      <a:pPr algn="ctr"/>
                      <a:r>
                        <a:rPr lang="es-MX" dirty="0"/>
                        <a:t>DA</a:t>
                      </a:r>
                    </a:p>
                  </a:txBody>
                  <a:tcPr anchor="ctr"/>
                </a:tc>
                <a:tc>
                  <a:txBody>
                    <a:bodyPr/>
                    <a:lstStyle/>
                    <a:p>
                      <a:pPr algn="ctr"/>
                      <a:r>
                        <a:rPr lang="es-MX" dirty="0"/>
                        <a:t>TI</a:t>
                      </a:r>
                    </a:p>
                  </a:txBody>
                  <a:tcPr anchor="ctr"/>
                </a:tc>
                <a:tc>
                  <a:txBody>
                    <a:bodyPr/>
                    <a:lstStyle/>
                    <a:p>
                      <a:pPr algn="ctr"/>
                      <a:r>
                        <a:rPr lang="es-MX" dirty="0"/>
                        <a:t>DI</a:t>
                      </a:r>
                    </a:p>
                  </a:txBody>
                  <a:tcPr anchor="ctr"/>
                </a:tc>
                <a:tc>
                  <a:txBody>
                    <a:bodyPr/>
                    <a:lstStyle/>
                    <a:p>
                      <a:pPr algn="ctr"/>
                      <a:r>
                        <a:rPr lang="es-MX" dirty="0"/>
                        <a:t>DSIG</a:t>
                      </a:r>
                    </a:p>
                  </a:txBody>
                  <a:tcPr anchor="ctr"/>
                </a:tc>
                <a:extLst>
                  <a:ext uri="{0D108BD9-81ED-4DB2-BD59-A6C34878D82A}">
                    <a16:rowId xmlns:a16="http://schemas.microsoft.com/office/drawing/2014/main" val="2058954294"/>
                  </a:ext>
                </a:extLst>
              </a:tr>
            </a:tbl>
          </a:graphicData>
        </a:graphic>
      </p:graphicFrame>
    </p:spTree>
    <p:extLst>
      <p:ext uri="{BB962C8B-B14F-4D97-AF65-F5344CB8AC3E}">
        <p14:creationId xmlns:p14="http://schemas.microsoft.com/office/powerpoint/2010/main" val="1809618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CCE05D-BAA3-4845-9355-496C2DF0E43B}"/>
              </a:ext>
            </a:extLst>
          </p:cNvPr>
          <p:cNvSpPr>
            <a:spLocks noGrp="1"/>
          </p:cNvSpPr>
          <p:nvPr>
            <p:ph type="title"/>
          </p:nvPr>
        </p:nvSpPr>
        <p:spPr/>
        <p:txBody>
          <a:bodyPr/>
          <a:lstStyle/>
          <a:p>
            <a:r>
              <a:rPr lang="es-MX" dirty="0"/>
              <a:t>Clasificación de Archivos</a:t>
            </a:r>
          </a:p>
        </p:txBody>
      </p:sp>
      <p:sp>
        <p:nvSpPr>
          <p:cNvPr id="3" name="Marcador de contenido 2">
            <a:extLst>
              <a:ext uri="{FF2B5EF4-FFF2-40B4-BE49-F238E27FC236}">
                <a16:creationId xmlns:a16="http://schemas.microsoft.com/office/drawing/2014/main" id="{80C27F0F-C52E-4340-8A76-D3C7EBA8081B}"/>
              </a:ext>
            </a:extLst>
          </p:cNvPr>
          <p:cNvSpPr>
            <a:spLocks noGrp="1"/>
          </p:cNvSpPr>
          <p:nvPr>
            <p:ph idx="1"/>
          </p:nvPr>
        </p:nvSpPr>
        <p:spPr/>
        <p:txBody>
          <a:bodyPr/>
          <a:lstStyle/>
          <a:p>
            <a:r>
              <a:rPr lang="es-MX" dirty="0"/>
              <a:t>Trabajo</a:t>
            </a:r>
          </a:p>
          <a:p>
            <a:r>
              <a:rPr lang="es-MX" dirty="0"/>
              <a:t>Texto</a:t>
            </a:r>
          </a:p>
          <a:p>
            <a:r>
              <a:rPr lang="es-MX" dirty="0"/>
              <a:t>Reporte  </a:t>
            </a:r>
            <a:r>
              <a:rPr lang="es-MX" dirty="0">
                <a:sym typeface="Wingdings" panose="05000000000000000000" pitchFamily="2" charset="2"/>
              </a:rPr>
              <a:t> Formato que sirve para la representación de la información</a:t>
            </a:r>
            <a:endParaRPr lang="es-MX" dirty="0"/>
          </a:p>
          <a:p>
            <a:r>
              <a:rPr lang="es-MX" dirty="0"/>
              <a:t>Configuración</a:t>
            </a:r>
          </a:p>
          <a:p>
            <a:r>
              <a:rPr lang="es-MX" dirty="0"/>
              <a:t>Transacción </a:t>
            </a:r>
          </a:p>
          <a:p>
            <a:r>
              <a:rPr lang="es-MX" dirty="0"/>
              <a:t>Programa </a:t>
            </a:r>
            <a:r>
              <a:rPr lang="es-MX" dirty="0">
                <a:sym typeface="Wingdings" panose="05000000000000000000" pitchFamily="2" charset="2"/>
              </a:rPr>
              <a:t> Todos los archivos que tienen código (.c, .cpp, .cs, .java, etc.)</a:t>
            </a:r>
            <a:endParaRPr lang="es-MX" dirty="0"/>
          </a:p>
          <a:p>
            <a:pPr marL="0" indent="0">
              <a:buNone/>
            </a:pPr>
            <a:endParaRPr lang="es-MX" dirty="0"/>
          </a:p>
        </p:txBody>
      </p:sp>
    </p:spTree>
    <p:extLst>
      <p:ext uri="{BB962C8B-B14F-4D97-AF65-F5344CB8AC3E}">
        <p14:creationId xmlns:p14="http://schemas.microsoft.com/office/powerpoint/2010/main" val="592181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DAB867-CC74-4EC5-8B16-AD0DADAE5E6D}"/>
              </a:ext>
            </a:extLst>
          </p:cNvPr>
          <p:cNvSpPr>
            <a:spLocks noGrp="1"/>
          </p:cNvSpPr>
          <p:nvPr>
            <p:ph type="title"/>
          </p:nvPr>
        </p:nvSpPr>
        <p:spPr/>
        <p:txBody>
          <a:bodyPr/>
          <a:lstStyle/>
          <a:p>
            <a:r>
              <a:rPr lang="es-MX" dirty="0"/>
              <a:t>Índice</a:t>
            </a:r>
          </a:p>
        </p:txBody>
      </p:sp>
      <p:sp>
        <p:nvSpPr>
          <p:cNvPr id="3" name="Marcador de contenido 2">
            <a:extLst>
              <a:ext uri="{FF2B5EF4-FFF2-40B4-BE49-F238E27FC236}">
                <a16:creationId xmlns:a16="http://schemas.microsoft.com/office/drawing/2014/main" id="{EAD68F80-E6C8-422D-98D3-329699E054DC}"/>
              </a:ext>
            </a:extLst>
          </p:cNvPr>
          <p:cNvSpPr>
            <a:spLocks noGrp="1"/>
          </p:cNvSpPr>
          <p:nvPr>
            <p:ph idx="1"/>
          </p:nvPr>
        </p:nvSpPr>
        <p:spPr/>
        <p:txBody>
          <a:bodyPr/>
          <a:lstStyle/>
          <a:p>
            <a:r>
              <a:rPr lang="es-MX" dirty="0"/>
              <a:t>Los registros en el archivo indexado pueden estar a su vez almacenados siguiendo un orden.</a:t>
            </a:r>
          </a:p>
          <a:p>
            <a:r>
              <a:rPr lang="es-MX" dirty="0"/>
              <a:t>Un archivo puede tener varios índices según diferentes claves de búsqueda. Si el archivo que contiene los registros está ordenado secuencialmente, el índice cuya clave de búsqueda especifica el orden secuencial del archivo es el índice con agrupación.</a:t>
            </a:r>
          </a:p>
          <a:p>
            <a:r>
              <a:rPr lang="es-MX" dirty="0"/>
              <a:t>Los índices con agrupación también se llaman índices primarios.</a:t>
            </a:r>
          </a:p>
          <a:p>
            <a:r>
              <a:rPr lang="es-MX" dirty="0"/>
              <a:t>Los índices cuyas claves de búsqueda especifican un orden diferente del orden secuencial del archivo se llaman índices sin agrupación o secundarios.</a:t>
            </a:r>
          </a:p>
        </p:txBody>
      </p:sp>
    </p:spTree>
    <p:extLst>
      <p:ext uri="{BB962C8B-B14F-4D97-AF65-F5344CB8AC3E}">
        <p14:creationId xmlns:p14="http://schemas.microsoft.com/office/powerpoint/2010/main" val="1950441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E754C3D9-495F-4727-8ACD-62E876A4A4B5}"/>
              </a:ext>
            </a:extLst>
          </p:cNvPr>
          <p:cNvSpPr txBox="1"/>
          <p:nvPr/>
        </p:nvSpPr>
        <p:spPr>
          <a:xfrm>
            <a:off x="2070320" y="3551582"/>
            <a:ext cx="1198469" cy="646331"/>
          </a:xfrm>
          <a:prstGeom prst="rect">
            <a:avLst/>
          </a:prstGeom>
          <a:noFill/>
        </p:spPr>
        <p:txBody>
          <a:bodyPr wrap="none" rtlCol="0">
            <a:spAutoFit/>
          </a:bodyPr>
          <a:lstStyle/>
          <a:p>
            <a:pPr algn="ctr"/>
            <a:r>
              <a:rPr lang="es-MX" dirty="0"/>
              <a:t>Estructura </a:t>
            </a:r>
          </a:p>
          <a:p>
            <a:pPr algn="ctr"/>
            <a:r>
              <a:rPr lang="es-MX" dirty="0"/>
              <a:t>de Datos</a:t>
            </a:r>
          </a:p>
        </p:txBody>
      </p:sp>
      <p:sp>
        <p:nvSpPr>
          <p:cNvPr id="5" name="Abrir llave 4">
            <a:extLst>
              <a:ext uri="{FF2B5EF4-FFF2-40B4-BE49-F238E27FC236}">
                <a16:creationId xmlns:a16="http://schemas.microsoft.com/office/drawing/2014/main" id="{D4D5D612-B49E-48EB-B0DB-EBC10306C5C2}"/>
              </a:ext>
            </a:extLst>
          </p:cNvPr>
          <p:cNvSpPr/>
          <p:nvPr/>
        </p:nvSpPr>
        <p:spPr>
          <a:xfrm>
            <a:off x="3445565" y="2822713"/>
            <a:ext cx="636104" cy="1934817"/>
          </a:xfrm>
          <a:prstGeom prst="leftBrace">
            <a:avLst>
              <a:gd name="adj1" fmla="val 5833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6" name="CuadroTexto 5">
            <a:extLst>
              <a:ext uri="{FF2B5EF4-FFF2-40B4-BE49-F238E27FC236}">
                <a16:creationId xmlns:a16="http://schemas.microsoft.com/office/drawing/2014/main" id="{6786F4F8-5060-44FE-B416-683575253282}"/>
              </a:ext>
            </a:extLst>
          </p:cNvPr>
          <p:cNvSpPr txBox="1"/>
          <p:nvPr/>
        </p:nvSpPr>
        <p:spPr>
          <a:xfrm>
            <a:off x="4258445" y="3136083"/>
            <a:ext cx="4386470" cy="1477328"/>
          </a:xfrm>
          <a:prstGeom prst="rect">
            <a:avLst/>
          </a:prstGeom>
          <a:noFill/>
        </p:spPr>
        <p:txBody>
          <a:bodyPr wrap="square" rtlCol="0">
            <a:spAutoFit/>
          </a:bodyPr>
          <a:lstStyle/>
          <a:p>
            <a:r>
              <a:rPr lang="es-MX" dirty="0"/>
              <a:t>Agrupación 	</a:t>
            </a:r>
            <a:r>
              <a:rPr lang="es-MX" dirty="0">
                <a:sym typeface="Wingdings" panose="05000000000000000000" pitchFamily="2" charset="2"/>
              </a:rPr>
              <a:t> Primarios</a:t>
            </a:r>
          </a:p>
          <a:p>
            <a:endParaRPr lang="es-MX" dirty="0">
              <a:sym typeface="Wingdings" panose="05000000000000000000" pitchFamily="2" charset="2"/>
            </a:endParaRPr>
          </a:p>
          <a:p>
            <a:r>
              <a:rPr lang="es-MX" dirty="0">
                <a:sym typeface="Wingdings" panose="05000000000000000000" pitchFamily="2" charset="2"/>
              </a:rPr>
              <a:t>Sin agrupación	 Secundarios</a:t>
            </a:r>
          </a:p>
          <a:p>
            <a:endParaRPr lang="es-MX" dirty="0">
              <a:sym typeface="Wingdings" panose="05000000000000000000" pitchFamily="2" charset="2"/>
            </a:endParaRPr>
          </a:p>
          <a:p>
            <a:r>
              <a:rPr lang="es-MX" dirty="0">
                <a:sym typeface="Wingdings" panose="05000000000000000000" pitchFamily="2" charset="2"/>
              </a:rPr>
              <a:t>Orden secuencia	 Apuntador siguiente</a:t>
            </a:r>
            <a:endParaRPr lang="es-MX" dirty="0"/>
          </a:p>
        </p:txBody>
      </p:sp>
    </p:spTree>
    <p:extLst>
      <p:ext uri="{BB962C8B-B14F-4D97-AF65-F5344CB8AC3E}">
        <p14:creationId xmlns:p14="http://schemas.microsoft.com/office/powerpoint/2010/main" val="2354722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C47EF6-9F89-4C6C-A726-C13B58A23FD6}"/>
              </a:ext>
            </a:extLst>
          </p:cNvPr>
          <p:cNvSpPr>
            <a:spLocks noGrp="1"/>
          </p:cNvSpPr>
          <p:nvPr>
            <p:ph type="title"/>
          </p:nvPr>
        </p:nvSpPr>
        <p:spPr/>
        <p:txBody>
          <a:bodyPr/>
          <a:lstStyle/>
          <a:p>
            <a:r>
              <a:rPr lang="es-MX" dirty="0"/>
              <a:t>Índice Denso</a:t>
            </a:r>
          </a:p>
        </p:txBody>
      </p:sp>
      <p:sp>
        <p:nvSpPr>
          <p:cNvPr id="3" name="Marcador de contenido 2">
            <a:extLst>
              <a:ext uri="{FF2B5EF4-FFF2-40B4-BE49-F238E27FC236}">
                <a16:creationId xmlns:a16="http://schemas.microsoft.com/office/drawing/2014/main" id="{F20C64ED-3306-468C-BC10-BED500CD114F}"/>
              </a:ext>
            </a:extLst>
          </p:cNvPr>
          <p:cNvSpPr>
            <a:spLocks noGrp="1"/>
          </p:cNvSpPr>
          <p:nvPr>
            <p:ph idx="1"/>
          </p:nvPr>
        </p:nvSpPr>
        <p:spPr/>
        <p:txBody>
          <a:bodyPr/>
          <a:lstStyle/>
          <a:p>
            <a:r>
              <a:rPr lang="es-MX" dirty="0"/>
              <a:t>Únicamente al primer registro que coincida con el nombre.</a:t>
            </a:r>
          </a:p>
          <a:p>
            <a:r>
              <a:rPr lang="es-MX" dirty="0"/>
              <a:t>Aparece un registro índice por cada valor de la clave de búsqueda en el archivo.</a:t>
            </a:r>
          </a:p>
          <a:p>
            <a:r>
              <a:rPr lang="es-MX" dirty="0"/>
              <a:t>En un  índice denso con agrupación, el registro índice contiene el valor de la clave de un apuntador al primer registro con ese valor de la clave de búsqueda.</a:t>
            </a:r>
          </a:p>
          <a:p>
            <a:r>
              <a:rPr lang="es-MX" dirty="0"/>
              <a:t>El resto de registros con el mismo valor de la clave de búsqueda se almacenan consecutivamente después del primer registro, dado que ya que el índice es con agrupación, los índices se ordenan sobre la misma clave de búsqueda.</a:t>
            </a:r>
          </a:p>
          <a:p>
            <a:r>
              <a:rPr lang="es-MX" dirty="0"/>
              <a:t>La implementación de índices densos pueden almacenar una lista de apuntadores a todos los registro con el mismo valor de la calve de búsqueda, esta no es esencial para los índices con agrupación. </a:t>
            </a:r>
          </a:p>
        </p:txBody>
      </p:sp>
    </p:spTree>
    <p:extLst>
      <p:ext uri="{BB962C8B-B14F-4D97-AF65-F5344CB8AC3E}">
        <p14:creationId xmlns:p14="http://schemas.microsoft.com/office/powerpoint/2010/main" val="31497173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238</TotalTime>
  <Words>1862</Words>
  <Application>Microsoft Office PowerPoint</Application>
  <PresentationFormat>Panorámica</PresentationFormat>
  <Paragraphs>359</Paragraphs>
  <Slides>31</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31</vt:i4>
      </vt:variant>
    </vt:vector>
  </HeadingPairs>
  <TitlesOfParts>
    <vt:vector size="37" baseType="lpstr">
      <vt:lpstr>Arial</vt:lpstr>
      <vt:lpstr>Calibri</vt:lpstr>
      <vt:lpstr>Calibri Light</vt:lpstr>
      <vt:lpstr>Impact</vt:lpstr>
      <vt:lpstr>Wingdings</vt:lpstr>
      <vt:lpstr>Tema de Office</vt:lpstr>
      <vt:lpstr>Presentación de PowerPoint</vt:lpstr>
      <vt:lpstr>Presentación de PowerPoint</vt:lpstr>
      <vt:lpstr>Diferentes tipos de registros</vt:lpstr>
      <vt:lpstr>Metadatos del Registro Entidad</vt:lpstr>
      <vt:lpstr>Metadatos del Registro Atributo</vt:lpstr>
      <vt:lpstr>Clasificación de Archivos</vt:lpstr>
      <vt:lpstr>Índice</vt:lpstr>
      <vt:lpstr>Presentación de PowerPoint</vt:lpstr>
      <vt:lpstr>Índice Denso</vt:lpstr>
      <vt:lpstr>Inserción de un índice denso</vt:lpstr>
      <vt:lpstr>Eliminación de un índice denso</vt:lpstr>
      <vt:lpstr>Diccionario de Datos </vt:lpstr>
      <vt:lpstr>Elementos de un diseño conceptual</vt:lpstr>
      <vt:lpstr>Entidad</vt:lpstr>
      <vt:lpstr>Atributo</vt:lpstr>
      <vt:lpstr>Relaciones</vt:lpstr>
      <vt:lpstr>Regla Empresarial o de negocios</vt:lpstr>
      <vt:lpstr>Metadatos de una Entidad</vt:lpstr>
      <vt:lpstr>Metadatos de un Atributo</vt:lpstr>
      <vt:lpstr>Presentación de PowerPoint</vt:lpstr>
      <vt:lpstr>Organización Secuencial Indexado</vt:lpstr>
      <vt:lpstr>Estructura Lógica de un archivo secuencial indexado</vt:lpstr>
      <vt:lpstr>Diferentes archivos</vt:lpstr>
      <vt:lpstr>Presentación de PowerPoint</vt:lpstr>
      <vt:lpstr>Diccionario de Datos </vt:lpstr>
      <vt:lpstr>Registros (Alumno.dat y Alumno.idx)</vt:lpstr>
      <vt:lpstr>Presentación de PowerPoint</vt:lpstr>
      <vt:lpstr>Archivos de índices de árbol B+ </vt:lpstr>
      <vt:lpstr>Estructura de un árbol B+</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Andrey Hernández Alonso</dc:creator>
  <cp:lastModifiedBy>Andrey Hernández Alonso</cp:lastModifiedBy>
  <cp:revision>33</cp:revision>
  <dcterms:created xsi:type="dcterms:W3CDTF">2018-02-27T03:32:48Z</dcterms:created>
  <dcterms:modified xsi:type="dcterms:W3CDTF">2018-03-20T15:02:13Z</dcterms:modified>
</cp:coreProperties>
</file>